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3"/>
  </p:notesMasterIdLst>
  <p:sldIdLst>
    <p:sldId id="257" r:id="rId3"/>
    <p:sldId id="398" r:id="rId4"/>
    <p:sldId id="399" r:id="rId5"/>
    <p:sldId id="405" r:id="rId6"/>
    <p:sldId id="400" r:id="rId7"/>
    <p:sldId id="401" r:id="rId8"/>
    <p:sldId id="402" r:id="rId9"/>
    <p:sldId id="403" r:id="rId10"/>
    <p:sldId id="407" r:id="rId11"/>
    <p:sldId id="40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004458" y="2417847"/>
            <a:ext cx="889930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/>
              <a:t>DEPARTEMEN DERMATOLOGI &amp; VENEREOLOGI</a:t>
            </a:r>
          </a:p>
          <a:p>
            <a:pPr algn="r"/>
            <a:r>
              <a:rPr lang="en-US" sz="2800" b="1" dirty="0" smtClean="0"/>
              <a:t>FAKULTAS KEDOKTERAN</a:t>
            </a:r>
          </a:p>
          <a:p>
            <a:pPr algn="r"/>
            <a:r>
              <a:rPr lang="en-US" sz="2800" b="1" dirty="0" smtClean="0"/>
              <a:t>UNIVERSITAS GADJAH MADA </a:t>
            </a:r>
            <a:endParaRPr lang="en-US" sz="28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" y="2034316"/>
            <a:ext cx="4596715" cy="4383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AutoShape 4"/>
          <p:cNvSpPr>
            <a:spLocks/>
          </p:cNvSpPr>
          <p:nvPr/>
        </p:nvSpPr>
        <p:spPr bwMode="auto">
          <a:xfrm>
            <a:off x="-22225" y="3843389"/>
            <a:ext cx="9677400" cy="419174"/>
          </a:xfrm>
          <a:prstGeom prst="rightArrow">
            <a:avLst>
              <a:gd name="adj1" fmla="val 100000"/>
              <a:gd name="adj2" fmla="val 35812"/>
            </a:avLst>
          </a:prstGeom>
          <a:solidFill>
            <a:srgbClr val="D1EB2B"/>
          </a:solidFill>
          <a:ln w="25400">
            <a:solidFill>
              <a:srgbClr val="000000">
                <a:alpha val="0"/>
              </a:srgb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spcBef>
                <a:spcPts val="1000"/>
              </a:spcBef>
              <a:buChar char="•"/>
              <a:defRPr sz="44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1pPr>
            <a:lvl2pPr marL="742950" indent="-285750" algn="ctr">
              <a:spcBef>
                <a:spcPts val="900"/>
              </a:spcBef>
              <a:buChar char="–"/>
              <a:defRPr sz="3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2pPr>
            <a:lvl3pPr marL="1143000" indent="-228600" algn="ctr">
              <a:spcBef>
                <a:spcPts val="700"/>
              </a:spcBef>
              <a:buChar char="•"/>
              <a:defRPr sz="34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3pPr>
            <a:lvl4pPr marL="1600200" indent="-228600" algn="ctr">
              <a:spcBef>
                <a:spcPts val="700"/>
              </a:spcBef>
              <a:buChar char="–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4pPr>
            <a:lvl5pPr marL="2057400" indent="-228600" algn="ctr">
              <a:spcBef>
                <a:spcPts val="700"/>
              </a:spcBef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5pPr>
            <a:lvl6pPr marL="2514600" indent="-228600" algn="ctr" eaLnBrk="0" fontAlgn="base" hangingPunct="0">
              <a:spcBef>
                <a:spcPts val="7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6pPr>
            <a:lvl7pPr marL="2971800" indent="-228600" algn="ctr" eaLnBrk="0" fontAlgn="base" hangingPunct="0">
              <a:spcBef>
                <a:spcPts val="7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7pPr>
            <a:lvl8pPr marL="3429000" indent="-228600" algn="ctr" eaLnBrk="0" fontAlgn="base" hangingPunct="0">
              <a:spcBef>
                <a:spcPts val="7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8pPr>
            <a:lvl9pPr marL="3886200" indent="-228600" algn="ctr" eaLnBrk="0" fontAlgn="base" hangingPunct="0">
              <a:spcBef>
                <a:spcPts val="7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 sz="3400">
              <a:latin typeface="Arial" charset="0"/>
              <a:sym typeface="Arial" charset="0"/>
            </a:endParaRPr>
          </a:p>
        </p:txBody>
      </p:sp>
      <p:sp>
        <p:nvSpPr>
          <p:cNvPr id="20" name="AutoShape 4"/>
          <p:cNvSpPr>
            <a:spLocks/>
          </p:cNvSpPr>
          <p:nvPr/>
        </p:nvSpPr>
        <p:spPr bwMode="auto">
          <a:xfrm>
            <a:off x="-22226" y="3843389"/>
            <a:ext cx="12214225" cy="356547"/>
          </a:xfrm>
          <a:prstGeom prst="rightArrow">
            <a:avLst>
              <a:gd name="adj1" fmla="val 100000"/>
              <a:gd name="adj2" fmla="val 35812"/>
            </a:avLst>
          </a:prstGeom>
          <a:solidFill>
            <a:srgbClr val="D1EB2B"/>
          </a:solidFill>
          <a:ln w="25400">
            <a:solidFill>
              <a:srgbClr val="000000">
                <a:alpha val="0"/>
              </a:srgb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spcBef>
                <a:spcPts val="1000"/>
              </a:spcBef>
              <a:buChar char="•"/>
              <a:defRPr sz="44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1pPr>
            <a:lvl2pPr marL="742950" indent="-285750" algn="ctr">
              <a:spcBef>
                <a:spcPts val="900"/>
              </a:spcBef>
              <a:buChar char="–"/>
              <a:defRPr sz="3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2pPr>
            <a:lvl3pPr marL="1143000" indent="-228600" algn="ctr">
              <a:spcBef>
                <a:spcPts val="700"/>
              </a:spcBef>
              <a:buChar char="•"/>
              <a:defRPr sz="34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3pPr>
            <a:lvl4pPr marL="1600200" indent="-228600" algn="ctr">
              <a:spcBef>
                <a:spcPts val="700"/>
              </a:spcBef>
              <a:buChar char="–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4pPr>
            <a:lvl5pPr marL="2057400" indent="-228600" algn="ctr">
              <a:spcBef>
                <a:spcPts val="700"/>
              </a:spcBef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5pPr>
            <a:lvl6pPr marL="2514600" indent="-228600" algn="ctr" eaLnBrk="0" fontAlgn="base" hangingPunct="0">
              <a:spcBef>
                <a:spcPts val="7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6pPr>
            <a:lvl7pPr marL="2971800" indent="-228600" algn="ctr" eaLnBrk="0" fontAlgn="base" hangingPunct="0">
              <a:spcBef>
                <a:spcPts val="7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7pPr>
            <a:lvl8pPr marL="3429000" indent="-228600" algn="ctr" eaLnBrk="0" fontAlgn="base" hangingPunct="0">
              <a:spcBef>
                <a:spcPts val="7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8pPr>
            <a:lvl9pPr marL="3886200" indent="-228600" algn="ctr" eaLnBrk="0" fontAlgn="base" hangingPunct="0">
              <a:spcBef>
                <a:spcPts val="7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 sz="3400">
              <a:latin typeface="Arial" charset="0"/>
              <a:sym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54664" y="3851156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2021</a:t>
            </a:r>
            <a:endParaRPr 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923350" y="3702753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2022</a:t>
            </a:r>
            <a:endParaRPr lang="en-US" sz="2800" b="1" dirty="0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5362821" y="-118042"/>
            <a:ext cx="5585266" cy="1143000"/>
          </a:xfrm>
        </p:spPr>
        <p:txBody>
          <a:bodyPr/>
          <a:lstStyle/>
          <a:p>
            <a:r>
              <a:rPr lang="en-US" sz="4400" b="1" dirty="0" smtClean="0"/>
              <a:t>Milestones 2018-2022</a:t>
            </a:r>
            <a:endParaRPr lang="en-US" sz="4400" b="1" dirty="0"/>
          </a:p>
        </p:txBody>
      </p:sp>
      <p:sp>
        <p:nvSpPr>
          <p:cNvPr id="26" name="AutoShape 2">
            <a:hlinkClick r:id="rId2" action="ppaction://hlinksldjump"/>
          </p:cNvPr>
          <p:cNvSpPr>
            <a:spLocks/>
          </p:cNvSpPr>
          <p:nvPr/>
        </p:nvSpPr>
        <p:spPr bwMode="auto">
          <a:xfrm>
            <a:off x="0" y="502216"/>
            <a:ext cx="5362821" cy="3285853"/>
          </a:xfrm>
          <a:custGeom>
            <a:avLst/>
            <a:gdLst/>
            <a:ahLst/>
            <a:cxnLst/>
            <a:rect l="0" t="0" r="r" b="b"/>
            <a:pathLst>
              <a:path w="21600" h="18783">
                <a:moveTo>
                  <a:pt x="372" y="0"/>
                </a:moveTo>
                <a:cubicBezTo>
                  <a:pt x="167" y="0"/>
                  <a:pt x="0" y="210"/>
                  <a:pt x="0" y="470"/>
                </a:cubicBezTo>
                <a:lnTo>
                  <a:pt x="0" y="18313"/>
                </a:lnTo>
                <a:cubicBezTo>
                  <a:pt x="0" y="18572"/>
                  <a:pt x="167" y="18783"/>
                  <a:pt x="372" y="18783"/>
                </a:cubicBezTo>
                <a:lnTo>
                  <a:pt x="7718" y="18783"/>
                </a:lnTo>
                <a:lnTo>
                  <a:pt x="8544" y="21600"/>
                </a:lnTo>
                <a:lnTo>
                  <a:pt x="9372" y="18783"/>
                </a:lnTo>
                <a:lnTo>
                  <a:pt x="21228" y="18783"/>
                </a:lnTo>
                <a:cubicBezTo>
                  <a:pt x="21433" y="18783"/>
                  <a:pt x="21600" y="18572"/>
                  <a:pt x="21600" y="18313"/>
                </a:cubicBezTo>
                <a:lnTo>
                  <a:pt x="21600" y="470"/>
                </a:lnTo>
                <a:cubicBezTo>
                  <a:pt x="21600" y="210"/>
                  <a:pt x="21433" y="0"/>
                  <a:pt x="21228" y="0"/>
                </a:cubicBezTo>
                <a:lnTo>
                  <a:pt x="372" y="0"/>
                </a:lnTo>
                <a:close/>
                <a:moveTo>
                  <a:pt x="372" y="0"/>
                </a:moveTo>
              </a:path>
            </a:pathLst>
          </a:custGeom>
          <a:noFill/>
          <a:ln w="25400" cap="flat">
            <a:solidFill>
              <a:schemeClr val="tx2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/>
          </a:extLst>
        </p:spPr>
        <p:txBody>
          <a:bodyPr lIns="0" tIns="0" rIns="0" bIns="0" anchor="ctr"/>
          <a:lstStyle/>
          <a:p>
            <a:pPr marL="342900" indent="-342900" eaLnBrk="1" hangingPunct="1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Menjadi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pusat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unggulan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untuk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tes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tempel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dan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identifikasi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alergen</a:t>
            </a:r>
            <a:endParaRPr lang="en-US" sz="2400" dirty="0" smtClean="0">
              <a:latin typeface="Calibri" charset="0"/>
              <a:ea typeface="ＭＳ Ｐゴシック" charset="0"/>
              <a:cs typeface="Calibri" charset="0"/>
              <a:sym typeface="Calibri" charset="0"/>
            </a:endParaRPr>
          </a:p>
          <a:p>
            <a:pPr marL="342900" indent="-342900" eaLnBrk="1" hangingPunct="1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Menjadi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p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usat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rujukan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di DIY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dan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Jateng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untuk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reaksi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alergi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obat</a:t>
            </a:r>
            <a:endParaRPr lang="en-US" sz="2400" dirty="0" smtClean="0">
              <a:latin typeface="Calibri" charset="0"/>
              <a:ea typeface="ＭＳ Ｐゴシック" charset="0"/>
              <a:cs typeface="Calibri" charset="0"/>
              <a:sym typeface="Calibri" charset="0"/>
            </a:endParaRPr>
          </a:p>
          <a:p>
            <a:pPr marL="342900" indent="-342900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>
                <a:ea typeface="ＭＳ Ｐゴシック" charset="0"/>
                <a:cs typeface="Calibri" charset="0"/>
              </a:rPr>
              <a:t>Menjadi</a:t>
            </a:r>
            <a:r>
              <a:rPr lang="en-US" sz="2400" dirty="0">
                <a:ea typeface="ＭＳ Ｐゴシック" charset="0"/>
                <a:cs typeface="Calibri" charset="0"/>
              </a:rPr>
              <a:t> </a:t>
            </a:r>
            <a:r>
              <a:rPr lang="en-US" sz="2400" dirty="0" err="1">
                <a:ea typeface="ＭＳ Ｐゴシック" charset="0"/>
                <a:cs typeface="Calibri" charset="0"/>
              </a:rPr>
              <a:t>pusat</a:t>
            </a:r>
            <a:r>
              <a:rPr lang="en-US" sz="2400" dirty="0">
                <a:ea typeface="ＭＳ Ｐゴシック" charset="0"/>
                <a:cs typeface="Calibri" charset="0"/>
              </a:rPr>
              <a:t> </a:t>
            </a:r>
            <a:r>
              <a:rPr lang="en-US" sz="2400" dirty="0" err="1">
                <a:ea typeface="ＭＳ Ｐゴシック" charset="0"/>
                <a:cs typeface="Calibri" charset="0"/>
              </a:rPr>
              <a:t>unggulan</a:t>
            </a:r>
            <a:r>
              <a:rPr lang="en-US" sz="2400" dirty="0">
                <a:ea typeface="ＭＳ Ｐゴシック" charset="0"/>
                <a:cs typeface="Calibri" charset="0"/>
              </a:rPr>
              <a:t> </a:t>
            </a:r>
            <a:r>
              <a:rPr lang="en-US" sz="2400" dirty="0" err="1">
                <a:ea typeface="ＭＳ Ｐゴシック" charset="0"/>
                <a:cs typeface="Calibri" charset="0"/>
              </a:rPr>
              <a:t>untuk</a:t>
            </a:r>
            <a:r>
              <a:rPr lang="en-US" sz="2400" dirty="0">
                <a:ea typeface="ＭＳ Ｐゴシック" charset="0"/>
                <a:cs typeface="Calibri" charset="0"/>
              </a:rPr>
              <a:t> </a:t>
            </a:r>
            <a:r>
              <a:rPr lang="en-US" sz="2400" dirty="0" err="1">
                <a:ea typeface="ＭＳ Ｐゴシック" charset="0"/>
                <a:cs typeface="Calibri" charset="0"/>
              </a:rPr>
              <a:t>dermatologi</a:t>
            </a:r>
            <a:r>
              <a:rPr lang="en-US" sz="2400" dirty="0">
                <a:ea typeface="ＭＳ Ｐゴシック" charset="0"/>
                <a:cs typeface="Calibri" charset="0"/>
              </a:rPr>
              <a:t> </a:t>
            </a:r>
            <a:r>
              <a:rPr lang="en-US" sz="2400" dirty="0" err="1">
                <a:ea typeface="ＭＳ Ｐゴシック" charset="0"/>
                <a:cs typeface="Calibri" charset="0"/>
              </a:rPr>
              <a:t>anak</a:t>
            </a:r>
            <a:r>
              <a:rPr lang="en-US" sz="2400" dirty="0">
                <a:ea typeface="ＭＳ Ｐゴシック" charset="0"/>
                <a:cs typeface="Calibri" charset="0"/>
              </a:rPr>
              <a:t> </a:t>
            </a:r>
            <a:r>
              <a:rPr lang="en-US" sz="2400" dirty="0" err="1">
                <a:ea typeface="ＭＳ Ｐゴシック" charset="0"/>
                <a:cs typeface="Calibri" charset="0"/>
              </a:rPr>
              <a:t>dan</a:t>
            </a:r>
            <a:r>
              <a:rPr lang="en-US" sz="2400" dirty="0">
                <a:ea typeface="ＭＳ Ｐゴシック" charset="0"/>
                <a:cs typeface="Calibri" charset="0"/>
              </a:rPr>
              <a:t> </a:t>
            </a:r>
            <a:r>
              <a:rPr lang="en-US" sz="2400" dirty="0" err="1">
                <a:ea typeface="ＭＳ Ｐゴシック" charset="0"/>
                <a:cs typeface="Calibri" charset="0"/>
              </a:rPr>
              <a:t>genodermatologi</a:t>
            </a:r>
            <a:r>
              <a:rPr lang="en-US" sz="2400" dirty="0">
                <a:ea typeface="ＭＳ Ｐゴシック" charset="0"/>
                <a:cs typeface="Calibri" charset="0"/>
              </a:rPr>
              <a:t>, </a:t>
            </a:r>
            <a:r>
              <a:rPr lang="en-US" sz="2400" dirty="0" err="1">
                <a:ea typeface="ＭＳ Ｐゴシック" charset="0"/>
                <a:cs typeface="Calibri" charset="0"/>
              </a:rPr>
              <a:t>dan</a:t>
            </a:r>
            <a:r>
              <a:rPr lang="en-US" sz="2400" dirty="0">
                <a:ea typeface="ＭＳ Ｐゴシック" charset="0"/>
                <a:cs typeface="Calibri" charset="0"/>
              </a:rPr>
              <a:t> </a:t>
            </a:r>
            <a:r>
              <a:rPr lang="en-US" sz="2400" dirty="0" err="1">
                <a:ea typeface="ＭＳ Ｐゴシック" charset="0"/>
                <a:cs typeface="Calibri" charset="0"/>
              </a:rPr>
              <a:t>dermatologi</a:t>
            </a:r>
            <a:r>
              <a:rPr lang="en-US" sz="2400" dirty="0">
                <a:ea typeface="ＭＳ Ｐゴシック" charset="0"/>
                <a:cs typeface="Calibri" charset="0"/>
              </a:rPr>
              <a:t> </a:t>
            </a:r>
            <a:r>
              <a:rPr lang="en-US" sz="2400" dirty="0" err="1" smtClean="0">
                <a:ea typeface="ＭＳ Ｐゴシック" charset="0"/>
                <a:cs typeface="Calibri" charset="0"/>
              </a:rPr>
              <a:t>okupasional</a:t>
            </a:r>
            <a:endParaRPr lang="en-US" sz="2400" dirty="0" smtClean="0">
              <a:ea typeface="ＭＳ Ｐゴシック" charset="0"/>
              <a:cs typeface="Calibri" charset="0"/>
            </a:endParaRPr>
          </a:p>
          <a:p>
            <a:pPr marL="342900" indent="-342900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Staf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di RS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jejaring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mendapat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gelar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konsultan</a:t>
            </a:r>
            <a:endParaRPr lang="en-US" sz="2400" dirty="0">
              <a:latin typeface="Calibri" charset="0"/>
              <a:ea typeface="ＭＳ Ｐゴシック" charset="0"/>
              <a:cs typeface="Calibri" charset="0"/>
              <a:sym typeface="Calibri" charset="0"/>
            </a:endParaRPr>
          </a:p>
        </p:txBody>
      </p:sp>
      <p:sp>
        <p:nvSpPr>
          <p:cNvPr id="27" name="AutoShape 8">
            <a:hlinkClick r:id="rId3" action="ppaction://hlinksldjump"/>
          </p:cNvPr>
          <p:cNvSpPr>
            <a:spLocks/>
          </p:cNvSpPr>
          <p:nvPr/>
        </p:nvSpPr>
        <p:spPr bwMode="auto">
          <a:xfrm>
            <a:off x="5972191" y="4198575"/>
            <a:ext cx="5733588" cy="2307325"/>
          </a:xfrm>
          <a:custGeom>
            <a:avLst/>
            <a:gdLst/>
            <a:ahLst/>
            <a:cxnLst/>
            <a:rect l="0" t="0" r="r" b="b"/>
            <a:pathLst>
              <a:path w="21600" h="17264">
                <a:moveTo>
                  <a:pt x="8830" y="-4336"/>
                </a:moveTo>
                <a:lnTo>
                  <a:pt x="8089" y="0"/>
                </a:lnTo>
                <a:lnTo>
                  <a:pt x="408" y="0"/>
                </a:lnTo>
                <a:cubicBezTo>
                  <a:pt x="182" y="0"/>
                  <a:pt x="0" y="212"/>
                  <a:pt x="0" y="473"/>
                </a:cubicBezTo>
                <a:lnTo>
                  <a:pt x="0" y="16791"/>
                </a:lnTo>
                <a:cubicBezTo>
                  <a:pt x="0" y="17052"/>
                  <a:pt x="182" y="17264"/>
                  <a:pt x="408" y="17264"/>
                </a:cubicBezTo>
                <a:lnTo>
                  <a:pt x="21192" y="17264"/>
                </a:lnTo>
                <a:cubicBezTo>
                  <a:pt x="21418" y="17264"/>
                  <a:pt x="21600" y="17052"/>
                  <a:pt x="21600" y="16791"/>
                </a:cubicBezTo>
                <a:lnTo>
                  <a:pt x="21600" y="473"/>
                </a:lnTo>
                <a:cubicBezTo>
                  <a:pt x="21600" y="212"/>
                  <a:pt x="21418" y="0"/>
                  <a:pt x="21192" y="0"/>
                </a:cubicBezTo>
                <a:lnTo>
                  <a:pt x="9571" y="0"/>
                </a:lnTo>
                <a:lnTo>
                  <a:pt x="8830" y="-4336"/>
                </a:lnTo>
                <a:close/>
                <a:moveTo>
                  <a:pt x="8830" y="-4336"/>
                </a:moveTo>
              </a:path>
            </a:pathLst>
          </a:custGeom>
          <a:noFill/>
          <a:ln w="25400" cap="flat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/>
          </a:extLst>
        </p:spPr>
        <p:txBody>
          <a:bodyPr lIns="0" tIns="0" rIns="0" bIns="0" anchor="ctr"/>
          <a:lstStyle/>
          <a:p>
            <a:pPr marL="342900" indent="-342900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Penambahan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2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staf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berpendidikan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S3</a:t>
            </a:r>
          </a:p>
        </p:txBody>
      </p:sp>
    </p:spTree>
    <p:extLst>
      <p:ext uri="{BB962C8B-B14F-4D97-AF65-F5344CB8AC3E}">
        <p14:creationId xmlns:p14="http://schemas.microsoft.com/office/powerpoint/2010/main" val="150052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771" y="2104571"/>
            <a:ext cx="4238172" cy="4383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z="4800" dirty="0"/>
              <a:t>Bab 1. </a:t>
            </a:r>
            <a:r>
              <a:rPr lang="en-US" sz="4800" dirty="0" err="1"/>
              <a:t>Kebijakan</a:t>
            </a:r>
            <a:r>
              <a:rPr lang="en-US" sz="4800" dirty="0"/>
              <a:t> </a:t>
            </a:r>
            <a:r>
              <a:rPr lang="en-US" sz="4800" dirty="0" err="1" smtClean="0"/>
              <a:t>Umum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4857" y="1660072"/>
            <a:ext cx="8606971" cy="4525963"/>
          </a:xfrm>
          <a:noFill/>
        </p:spPr>
        <p:txBody>
          <a:bodyPr/>
          <a:lstStyle/>
          <a:p>
            <a:pPr>
              <a:buClr>
                <a:schemeClr val="accent2">
                  <a:lumMod val="75000"/>
                </a:schemeClr>
              </a:buClr>
              <a:buFont typeface="Wingdings" charset="2"/>
              <a:buChar char="§"/>
            </a:pPr>
            <a:r>
              <a:rPr lang="fi-FI" sz="3600" b="1" dirty="0"/>
              <a:t>Pendahuluan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charset="2"/>
              <a:buChar char="§"/>
            </a:pPr>
            <a:r>
              <a:rPr lang="fi-FI" sz="3600" b="1" dirty="0"/>
              <a:t>Nilai-nilai dasar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charset="2"/>
              <a:buChar char="§"/>
            </a:pPr>
            <a:r>
              <a:rPr lang="fi-FI" sz="3600" b="1" dirty="0"/>
              <a:t>Visi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charset="2"/>
              <a:buChar char="§"/>
            </a:pPr>
            <a:r>
              <a:rPr lang="fi-FI" sz="3600" b="1" dirty="0"/>
              <a:t>Misi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charset="2"/>
              <a:buChar char="§"/>
            </a:pPr>
            <a:r>
              <a:rPr lang="fi-FI" sz="3600" b="1" dirty="0"/>
              <a:t>Komitmen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charset="2"/>
              <a:buChar char="§"/>
            </a:pPr>
            <a:r>
              <a:rPr lang="fi-FI" sz="3600" b="1" dirty="0"/>
              <a:t>Tujuan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charset="2"/>
              <a:buChar char="§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771" y="2104571"/>
            <a:ext cx="4238172" cy="4383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8245" y="1906318"/>
            <a:ext cx="9632373" cy="1974273"/>
          </a:xfrm>
          <a:noFill/>
        </p:spPr>
        <p:txBody>
          <a:bodyPr/>
          <a:lstStyle/>
          <a:p>
            <a:pPr lvl="0">
              <a:buClr>
                <a:schemeClr val="accent2">
                  <a:lumMod val="75000"/>
                </a:schemeClr>
              </a:buClr>
              <a:buFont typeface="Wingdings" charset="2"/>
              <a:buChar char="§"/>
            </a:pPr>
            <a:r>
              <a:rPr lang="fr-FR" sz="2800" dirty="0" err="1" smtClean="0"/>
              <a:t>Departemen</a:t>
            </a:r>
            <a:r>
              <a:rPr lang="fr-FR" sz="2800" dirty="0" smtClean="0"/>
              <a:t> </a:t>
            </a:r>
            <a:r>
              <a:rPr lang="fr-FR" sz="2800" dirty="0" err="1" smtClean="0"/>
              <a:t>merupakan</a:t>
            </a:r>
            <a:r>
              <a:rPr lang="fr-FR" sz="2800" dirty="0" smtClean="0"/>
              <a:t> </a:t>
            </a:r>
            <a:r>
              <a:rPr lang="fr-FR" sz="2800" dirty="0" err="1" smtClean="0"/>
              <a:t>organisasi</a:t>
            </a:r>
            <a:r>
              <a:rPr lang="fr-FR" sz="2800" dirty="0" smtClean="0"/>
              <a:t> </a:t>
            </a:r>
            <a:r>
              <a:rPr lang="fr-FR" sz="2800" dirty="0" err="1" smtClean="0"/>
              <a:t>ujung</a:t>
            </a:r>
            <a:r>
              <a:rPr lang="fr-FR" sz="2800" dirty="0" smtClean="0"/>
              <a:t> </a:t>
            </a:r>
            <a:r>
              <a:rPr lang="fr-FR" sz="2800" dirty="0" err="1" smtClean="0"/>
              <a:t>tombak</a:t>
            </a:r>
            <a:r>
              <a:rPr lang="fr-FR" sz="2800" dirty="0" smtClean="0"/>
              <a:t> proses </a:t>
            </a:r>
            <a:r>
              <a:rPr lang="fr-FR" sz="2800" dirty="0" err="1" smtClean="0"/>
              <a:t>pendidikan</a:t>
            </a:r>
            <a:r>
              <a:rPr lang="fr-FR" sz="2800" dirty="0"/>
              <a:t>,</a:t>
            </a:r>
            <a:r>
              <a:rPr lang="fr-FR" sz="2800" dirty="0" smtClean="0"/>
              <a:t> </a:t>
            </a:r>
            <a:r>
              <a:rPr lang="fr-FR" sz="2800" dirty="0" err="1" smtClean="0"/>
              <a:t>didukung</a:t>
            </a:r>
            <a:r>
              <a:rPr lang="fr-FR" sz="2800" dirty="0" smtClean="0"/>
              <a:t> </a:t>
            </a:r>
            <a:r>
              <a:rPr lang="fr-FR" sz="2800" dirty="0" err="1" smtClean="0"/>
              <a:t>oleh</a:t>
            </a:r>
            <a:r>
              <a:rPr lang="fr-FR" sz="2800" dirty="0" smtClean="0"/>
              <a:t> </a:t>
            </a:r>
            <a:r>
              <a:rPr lang="fr-FR" sz="2800" dirty="0" err="1" smtClean="0"/>
              <a:t>semua</a:t>
            </a:r>
            <a:r>
              <a:rPr lang="fr-FR" sz="2800" dirty="0" smtClean="0"/>
              <a:t> </a:t>
            </a:r>
            <a:r>
              <a:rPr lang="fr-FR" sz="2800" dirty="0" err="1" smtClean="0"/>
              <a:t>staf</a:t>
            </a:r>
            <a:r>
              <a:rPr lang="fr-FR" sz="2800" dirty="0" smtClean="0"/>
              <a:t> </a:t>
            </a:r>
            <a:r>
              <a:rPr lang="fr-FR" sz="2800" dirty="0" err="1" smtClean="0"/>
              <a:t>pendidik</a:t>
            </a:r>
            <a:r>
              <a:rPr lang="fr-FR" sz="2800" dirty="0" smtClean="0"/>
              <a:t> </a:t>
            </a:r>
            <a:r>
              <a:rPr lang="fr-FR" sz="2800" dirty="0" err="1" smtClean="0"/>
              <a:t>maupun</a:t>
            </a:r>
            <a:r>
              <a:rPr lang="fr-FR" sz="2800" dirty="0" smtClean="0"/>
              <a:t> </a:t>
            </a:r>
            <a:r>
              <a:rPr lang="fr-FR" sz="2800" dirty="0" err="1" smtClean="0"/>
              <a:t>kependidikan</a:t>
            </a:r>
            <a:r>
              <a:rPr lang="fr-FR" sz="2800" dirty="0" smtClean="0"/>
              <a:t> yang </a:t>
            </a:r>
            <a:r>
              <a:rPr lang="fr-FR" sz="2800" dirty="0" err="1" smtClean="0"/>
              <a:t>mempunyai</a:t>
            </a:r>
            <a:r>
              <a:rPr lang="fr-FR" sz="2800" dirty="0" smtClean="0"/>
              <a:t> </a:t>
            </a:r>
            <a:r>
              <a:rPr lang="fr-FR" sz="2800" dirty="0" err="1" smtClean="0"/>
              <a:t>komitmen</a:t>
            </a:r>
            <a:r>
              <a:rPr lang="fr-FR" sz="2800" dirty="0" smtClean="0"/>
              <a:t> </a:t>
            </a:r>
            <a:r>
              <a:rPr lang="fr-FR" sz="2800" dirty="0" err="1" smtClean="0"/>
              <a:t>sama</a:t>
            </a:r>
            <a:r>
              <a:rPr lang="fr-FR" sz="2800" dirty="0" smtClean="0"/>
              <a:t> </a:t>
            </a:r>
            <a:r>
              <a:rPr lang="fr-FR" sz="2800" dirty="0" err="1" smtClean="0"/>
              <a:t>untuk</a:t>
            </a:r>
            <a:r>
              <a:rPr lang="fr-FR" sz="2800" dirty="0" smtClean="0"/>
              <a:t> </a:t>
            </a:r>
            <a:r>
              <a:rPr lang="fr-FR" sz="2800" dirty="0" err="1" smtClean="0"/>
              <a:t>mengembangkan</a:t>
            </a:r>
            <a:r>
              <a:rPr lang="fr-FR" sz="2800" dirty="0" smtClean="0"/>
              <a:t> </a:t>
            </a:r>
            <a:r>
              <a:rPr lang="fr-FR" sz="2800" dirty="0" err="1"/>
              <a:t>D</a:t>
            </a:r>
            <a:r>
              <a:rPr lang="fr-FR" sz="2800" dirty="0" err="1" smtClean="0"/>
              <a:t>epartemen</a:t>
            </a:r>
            <a:endParaRPr lang="fr-FR" sz="2800" dirty="0" smtClean="0"/>
          </a:p>
          <a:p>
            <a:pPr lvl="0">
              <a:buClr>
                <a:schemeClr val="accent2">
                  <a:lumMod val="75000"/>
                </a:schemeClr>
              </a:buClr>
              <a:buFont typeface="Wingdings" charset="2"/>
              <a:buChar char="§"/>
            </a:pPr>
            <a:r>
              <a:rPr lang="fr-FR" sz="2800" dirty="0" err="1" smtClean="0"/>
              <a:t>Masing</a:t>
            </a:r>
            <a:r>
              <a:rPr lang="fr-FR" sz="2800" dirty="0" smtClean="0"/>
              <a:t> </a:t>
            </a:r>
            <a:r>
              <a:rPr lang="fr-FR" sz="2800" dirty="0" err="1" smtClean="0"/>
              <a:t>masing</a:t>
            </a:r>
            <a:r>
              <a:rPr lang="fr-FR" sz="2800" dirty="0" smtClean="0"/>
              <a:t> </a:t>
            </a:r>
            <a:r>
              <a:rPr lang="fr-FR" sz="2800" dirty="0" err="1" smtClean="0"/>
              <a:t>staf</a:t>
            </a:r>
            <a:r>
              <a:rPr lang="fr-FR" sz="2800" dirty="0" smtClean="0"/>
              <a:t> </a:t>
            </a:r>
            <a:r>
              <a:rPr lang="fr-FR" sz="2800" dirty="0" err="1" smtClean="0"/>
              <a:t>pendidik</a:t>
            </a:r>
            <a:r>
              <a:rPr lang="fr-FR" sz="2800" dirty="0" smtClean="0"/>
              <a:t> dan </a:t>
            </a:r>
            <a:r>
              <a:rPr lang="fr-FR" sz="2800" dirty="0" err="1" smtClean="0"/>
              <a:t>kependidikan</a:t>
            </a:r>
            <a:r>
              <a:rPr lang="fr-FR" sz="2800" dirty="0" smtClean="0"/>
              <a:t> </a:t>
            </a:r>
            <a:r>
              <a:rPr lang="fr-FR" sz="2800" dirty="0" err="1" smtClean="0"/>
              <a:t>mendapat</a:t>
            </a:r>
            <a:r>
              <a:rPr lang="fr-FR" sz="2800" dirty="0" smtClean="0"/>
              <a:t> </a:t>
            </a:r>
            <a:r>
              <a:rPr lang="fr-FR" sz="2800" dirty="0" err="1" smtClean="0"/>
              <a:t>cukup</a:t>
            </a:r>
            <a:r>
              <a:rPr lang="fr-FR" sz="2800" dirty="0" smtClean="0"/>
              <a:t> </a:t>
            </a:r>
            <a:r>
              <a:rPr lang="fr-FR" sz="2800" dirty="0" err="1" smtClean="0"/>
              <a:t>ruang</a:t>
            </a:r>
            <a:r>
              <a:rPr lang="fr-FR" sz="2800" dirty="0" smtClean="0"/>
              <a:t> </a:t>
            </a:r>
            <a:r>
              <a:rPr lang="fr-FR" sz="2800" dirty="0" err="1" smtClean="0"/>
              <a:t>untuk</a:t>
            </a:r>
            <a:r>
              <a:rPr lang="fr-FR" sz="2800" dirty="0" smtClean="0"/>
              <a:t> </a:t>
            </a:r>
            <a:r>
              <a:rPr lang="fr-FR" sz="2800" dirty="0" err="1" smtClean="0"/>
              <a:t>berdiskusi</a:t>
            </a:r>
            <a:r>
              <a:rPr lang="fr-FR" sz="2800" dirty="0" smtClean="0"/>
              <a:t> dan </a:t>
            </a:r>
            <a:r>
              <a:rPr lang="fr-FR" sz="2800" dirty="0" err="1" smtClean="0"/>
              <a:t>mengemukakan</a:t>
            </a:r>
            <a:r>
              <a:rPr lang="fr-FR" sz="2800" dirty="0" smtClean="0"/>
              <a:t> </a:t>
            </a:r>
            <a:r>
              <a:rPr lang="fr-FR" sz="2800" dirty="0" err="1" smtClean="0"/>
              <a:t>pendapat</a:t>
            </a:r>
            <a:r>
              <a:rPr lang="fr-FR" sz="2800" dirty="0" smtClean="0"/>
              <a:t> yang </a:t>
            </a:r>
            <a:r>
              <a:rPr lang="fr-FR" sz="2800" dirty="0" err="1" smtClean="0"/>
              <a:t>digelar</a:t>
            </a:r>
            <a:r>
              <a:rPr lang="fr-FR" sz="2800" dirty="0" smtClean="0"/>
              <a:t> minimal 1 </a:t>
            </a:r>
            <a:r>
              <a:rPr lang="fr-FR" sz="2800" dirty="0" err="1" smtClean="0"/>
              <a:t>minggu</a:t>
            </a:r>
            <a:r>
              <a:rPr lang="fr-FR" sz="2800" dirty="0" smtClean="0"/>
              <a:t> </a:t>
            </a:r>
            <a:r>
              <a:rPr lang="fr-FR" sz="2800" dirty="0" err="1" smtClean="0"/>
              <a:t>sekali</a:t>
            </a: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771" y="2104571"/>
            <a:ext cx="4238172" cy="4383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lvl="0">
              <a:buClr>
                <a:schemeClr val="accent2"/>
              </a:buClr>
              <a:buFont typeface="Wingdings" charset="2"/>
              <a:buChar char="§"/>
            </a:pPr>
            <a:r>
              <a:rPr lang="fr-FR" sz="2800" dirty="0" err="1" smtClean="0"/>
              <a:t>Pengembangan</a:t>
            </a:r>
            <a:r>
              <a:rPr lang="fr-FR" sz="2800" dirty="0" smtClean="0"/>
              <a:t> </a:t>
            </a:r>
            <a:r>
              <a:rPr lang="fr-FR" sz="2800" dirty="0" err="1" smtClean="0"/>
              <a:t>karier</a:t>
            </a:r>
            <a:r>
              <a:rPr lang="fr-FR" sz="2800" dirty="0" smtClean="0"/>
              <a:t> </a:t>
            </a:r>
            <a:r>
              <a:rPr lang="fr-FR" sz="2800" dirty="0" err="1" smtClean="0"/>
              <a:t>dijamin</a:t>
            </a:r>
            <a:r>
              <a:rPr lang="fr-FR" sz="2800" dirty="0" smtClean="0"/>
              <a:t> </a:t>
            </a:r>
            <a:r>
              <a:rPr lang="fr-FR" sz="2800" dirty="0" err="1" smtClean="0"/>
              <a:t>sesuai</a:t>
            </a:r>
            <a:r>
              <a:rPr lang="fr-FR" sz="2800" dirty="0" smtClean="0"/>
              <a:t> </a:t>
            </a:r>
            <a:r>
              <a:rPr lang="fr-FR" sz="2800" dirty="0" err="1" smtClean="0"/>
              <a:t>kemampuan</a:t>
            </a:r>
            <a:r>
              <a:rPr lang="fr-FR" sz="2800" dirty="0" smtClean="0"/>
              <a:t> </a:t>
            </a:r>
            <a:r>
              <a:rPr lang="fr-FR" sz="2800" dirty="0" err="1"/>
              <a:t>D</a:t>
            </a:r>
            <a:r>
              <a:rPr lang="fr-FR" sz="2800" dirty="0" err="1" smtClean="0"/>
              <a:t>epartemen</a:t>
            </a:r>
            <a:r>
              <a:rPr lang="fr-FR" sz="2800" dirty="0" smtClean="0"/>
              <a:t>, dan </a:t>
            </a:r>
            <a:r>
              <a:rPr lang="fr-FR" sz="2800" dirty="0" err="1" smtClean="0"/>
              <a:t>masing</a:t>
            </a:r>
            <a:r>
              <a:rPr lang="fr-FR" sz="2800" dirty="0" smtClean="0"/>
              <a:t> </a:t>
            </a:r>
            <a:r>
              <a:rPr lang="fr-FR" sz="2800" dirty="0" err="1" smtClean="0"/>
              <a:t>staf</a:t>
            </a:r>
            <a:r>
              <a:rPr lang="fr-FR" sz="2800" dirty="0" smtClean="0"/>
              <a:t> </a:t>
            </a:r>
            <a:r>
              <a:rPr lang="fr-FR" sz="2800" dirty="0" err="1" smtClean="0"/>
              <a:t>pendidik</a:t>
            </a:r>
            <a:r>
              <a:rPr lang="fr-FR" sz="2800" dirty="0" smtClean="0"/>
              <a:t> </a:t>
            </a:r>
            <a:r>
              <a:rPr lang="fr-FR" sz="2800" dirty="0" err="1" smtClean="0"/>
              <a:t>dibebaskan</a:t>
            </a:r>
            <a:r>
              <a:rPr lang="fr-FR" sz="2800" dirty="0" smtClean="0"/>
              <a:t> </a:t>
            </a:r>
            <a:r>
              <a:rPr lang="fr-FR" sz="2800" dirty="0" err="1" smtClean="0"/>
              <a:t>mengembangkan</a:t>
            </a:r>
            <a:r>
              <a:rPr lang="fr-FR" sz="2800" dirty="0" smtClean="0"/>
              <a:t> </a:t>
            </a:r>
            <a:r>
              <a:rPr lang="fr-FR" sz="2800" dirty="0" err="1" smtClean="0"/>
              <a:t>kapasitas</a:t>
            </a:r>
            <a:r>
              <a:rPr lang="fr-FR" sz="2800" dirty="0" smtClean="0"/>
              <a:t> </a:t>
            </a:r>
            <a:r>
              <a:rPr lang="fr-FR" sz="2800" dirty="0" err="1" smtClean="0"/>
              <a:t>keilmuan</a:t>
            </a:r>
            <a:r>
              <a:rPr lang="fr-FR" sz="2800" dirty="0" smtClean="0"/>
              <a:t> </a:t>
            </a:r>
            <a:r>
              <a:rPr lang="fr-FR" sz="2800" dirty="0" err="1" smtClean="0"/>
              <a:t>maupun</a:t>
            </a:r>
            <a:r>
              <a:rPr lang="fr-FR" sz="2800" dirty="0" smtClean="0"/>
              <a:t> </a:t>
            </a:r>
            <a:r>
              <a:rPr lang="fr-FR" sz="2800" dirty="0" err="1" smtClean="0"/>
              <a:t>organisasinya</a:t>
            </a:r>
            <a:r>
              <a:rPr lang="fr-FR" sz="2800" dirty="0" smtClean="0"/>
              <a:t> </a:t>
            </a:r>
            <a:r>
              <a:rPr lang="fr-FR" sz="2800" dirty="0" err="1" smtClean="0"/>
              <a:t>melalui</a:t>
            </a:r>
            <a:r>
              <a:rPr lang="fr-FR" sz="2800" dirty="0" smtClean="0"/>
              <a:t> </a:t>
            </a:r>
            <a:r>
              <a:rPr lang="fr-FR" sz="2800" dirty="0" err="1" smtClean="0"/>
              <a:t>Renstra</a:t>
            </a:r>
            <a:r>
              <a:rPr lang="fr-FR" sz="2800" dirty="0" smtClean="0"/>
              <a:t> yang </a:t>
            </a:r>
            <a:r>
              <a:rPr lang="fr-FR" sz="2800" dirty="0" err="1" smtClean="0"/>
              <a:t>tidak</a:t>
            </a:r>
            <a:r>
              <a:rPr lang="fr-FR" sz="2800" dirty="0" smtClean="0"/>
              <a:t> </a:t>
            </a:r>
            <a:r>
              <a:rPr lang="fr-FR" sz="2800" dirty="0" err="1" smtClean="0"/>
              <a:t>boleh</a:t>
            </a:r>
            <a:r>
              <a:rPr lang="fr-FR" sz="2800" dirty="0" smtClean="0"/>
              <a:t> </a:t>
            </a:r>
            <a:r>
              <a:rPr lang="fr-FR" sz="2800" dirty="0" err="1" smtClean="0"/>
              <a:t>lepas</a:t>
            </a:r>
            <a:r>
              <a:rPr lang="fr-FR" sz="2800" dirty="0" smtClean="0"/>
              <a:t> dari </a:t>
            </a:r>
            <a:r>
              <a:rPr lang="fr-FR" sz="2800" dirty="0" err="1" smtClean="0"/>
              <a:t>visi</a:t>
            </a:r>
            <a:r>
              <a:rPr lang="fr-FR" sz="2800" dirty="0" smtClean="0"/>
              <a:t>, </a:t>
            </a:r>
            <a:r>
              <a:rPr lang="fr-FR" sz="2800" dirty="0" err="1" smtClean="0"/>
              <a:t>misi</a:t>
            </a:r>
            <a:r>
              <a:rPr lang="fr-FR" sz="2800" dirty="0" smtClean="0"/>
              <a:t> dan </a:t>
            </a:r>
            <a:r>
              <a:rPr lang="fr-FR" sz="2800" dirty="0" err="1" smtClean="0"/>
              <a:t>tujuan</a:t>
            </a:r>
            <a:r>
              <a:rPr lang="fr-FR" sz="2800" dirty="0" smtClean="0"/>
              <a:t> </a:t>
            </a:r>
            <a:r>
              <a:rPr lang="fr-FR" sz="2800" dirty="0" err="1"/>
              <a:t>D</a:t>
            </a:r>
            <a:r>
              <a:rPr lang="fr-FR" sz="2800" dirty="0" err="1" smtClean="0"/>
              <a:t>epartemen</a:t>
            </a:r>
            <a:r>
              <a:rPr lang="fr-FR" sz="2800" dirty="0" smtClean="0"/>
              <a:t> </a:t>
            </a:r>
          </a:p>
          <a:p>
            <a:pPr lvl="0">
              <a:buClr>
                <a:schemeClr val="accent2"/>
              </a:buClr>
              <a:buFont typeface="Wingdings" charset="2"/>
              <a:buChar char="§"/>
            </a:pPr>
            <a:r>
              <a:rPr lang="fr-FR" sz="2800" dirty="0" err="1" smtClean="0"/>
              <a:t>Penyusunan</a:t>
            </a:r>
            <a:r>
              <a:rPr lang="fr-FR" sz="2800" dirty="0" smtClean="0"/>
              <a:t> </a:t>
            </a:r>
            <a:r>
              <a:rPr lang="fr-FR" sz="2800" dirty="0" err="1" smtClean="0"/>
              <a:t>Renstra</a:t>
            </a:r>
            <a:r>
              <a:rPr lang="fr-FR" sz="2800" dirty="0" smtClean="0"/>
              <a:t> </a:t>
            </a:r>
            <a:r>
              <a:rPr lang="fr-FR" sz="2800" dirty="0" err="1" smtClean="0"/>
              <a:t>diawali</a:t>
            </a:r>
            <a:r>
              <a:rPr lang="fr-FR" sz="2800" dirty="0" smtClean="0"/>
              <a:t> </a:t>
            </a:r>
            <a:r>
              <a:rPr lang="fr-FR" sz="2800" dirty="0" err="1" smtClean="0"/>
              <a:t>dengan</a:t>
            </a:r>
            <a:r>
              <a:rPr lang="fr-FR" sz="2800" dirty="0" smtClean="0"/>
              <a:t> </a:t>
            </a:r>
            <a:r>
              <a:rPr lang="fr-FR" sz="2800" dirty="0" err="1" smtClean="0"/>
              <a:t>analisis</a:t>
            </a:r>
            <a:r>
              <a:rPr lang="fr-FR" sz="2800" dirty="0" smtClean="0"/>
              <a:t> </a:t>
            </a:r>
            <a:r>
              <a:rPr lang="fr-FR" sz="2800" i="1" dirty="0" err="1"/>
              <a:t>Streght</a:t>
            </a:r>
            <a:r>
              <a:rPr lang="fr-FR" sz="2800" i="1" dirty="0"/>
              <a:t> </a:t>
            </a:r>
            <a:r>
              <a:rPr lang="fr-FR" sz="2800" i="1" dirty="0" err="1"/>
              <a:t>Weakness</a:t>
            </a:r>
            <a:r>
              <a:rPr lang="fr-FR" sz="2800" i="1" dirty="0"/>
              <a:t> </a:t>
            </a:r>
            <a:r>
              <a:rPr lang="fr-FR" sz="2800" i="1" dirty="0" err="1"/>
              <a:t>Oportunity</a:t>
            </a:r>
            <a:r>
              <a:rPr lang="fr-FR" sz="2800" i="1" dirty="0"/>
              <a:t> dan </a:t>
            </a:r>
            <a:r>
              <a:rPr lang="fr-FR" sz="2800" i="1" dirty="0" err="1"/>
              <a:t>Threat</a:t>
            </a:r>
            <a:r>
              <a:rPr lang="fr-FR" sz="2800" dirty="0"/>
              <a:t> (SWOT) </a:t>
            </a:r>
            <a:r>
              <a:rPr lang="fr-FR" sz="2800" dirty="0" err="1"/>
              <a:t>terhadap</a:t>
            </a:r>
            <a:r>
              <a:rPr lang="fr-FR" sz="2800" dirty="0"/>
              <a:t> </a:t>
            </a:r>
            <a:r>
              <a:rPr lang="fr-FR" sz="2800" dirty="0" err="1"/>
              <a:t>seluruh</a:t>
            </a:r>
            <a:r>
              <a:rPr lang="fr-FR" sz="2800" dirty="0"/>
              <a:t> </a:t>
            </a:r>
            <a:r>
              <a:rPr lang="fr-FR" sz="2800" dirty="0" err="1"/>
              <a:t>kegiatan</a:t>
            </a:r>
            <a:r>
              <a:rPr lang="fr-FR" sz="2800" dirty="0"/>
              <a:t> yang </a:t>
            </a:r>
            <a:r>
              <a:rPr lang="fr-FR" sz="2800" dirty="0" err="1"/>
              <a:t>sudah</a:t>
            </a:r>
            <a:r>
              <a:rPr lang="fr-FR" sz="2800" dirty="0"/>
              <a:t> </a:t>
            </a:r>
            <a:r>
              <a:rPr lang="fr-FR" sz="2800" dirty="0" err="1"/>
              <a:t>dilaksanakan</a:t>
            </a:r>
            <a:r>
              <a:rPr lang="fr-FR" sz="2800" dirty="0"/>
              <a:t> </a:t>
            </a:r>
            <a:r>
              <a:rPr lang="fr-FR" sz="2800" dirty="0" err="1" smtClean="0"/>
              <a:t>untuk</a:t>
            </a:r>
            <a:r>
              <a:rPr lang="fr-FR" sz="2800" dirty="0" smtClean="0"/>
              <a:t> </a:t>
            </a:r>
            <a:r>
              <a:rPr lang="fr-FR" sz="2800" dirty="0" err="1"/>
              <a:t>kemudian</a:t>
            </a:r>
            <a:r>
              <a:rPr lang="fr-FR" sz="2800" dirty="0"/>
              <a:t> </a:t>
            </a:r>
            <a:r>
              <a:rPr lang="fr-FR" sz="2800" dirty="0" err="1"/>
              <a:t>dikaitkan</a:t>
            </a:r>
            <a:r>
              <a:rPr lang="fr-FR" sz="2800" dirty="0"/>
              <a:t> </a:t>
            </a:r>
            <a:r>
              <a:rPr lang="fr-FR" sz="2800" dirty="0" err="1"/>
              <a:t>dengan</a:t>
            </a:r>
            <a:r>
              <a:rPr lang="fr-FR" sz="2800" dirty="0"/>
              <a:t> </a:t>
            </a:r>
            <a:r>
              <a:rPr lang="fr-FR" sz="2800" dirty="0" err="1"/>
              <a:t>kondisi</a:t>
            </a:r>
            <a:r>
              <a:rPr lang="fr-FR" sz="2800" dirty="0"/>
              <a:t> yang ada </a:t>
            </a:r>
            <a:r>
              <a:rPr lang="fr-FR" sz="2800" dirty="0" err="1"/>
              <a:t>sekarang</a:t>
            </a:r>
            <a:r>
              <a:rPr lang="fr-FR" sz="2800" dirty="0"/>
              <a:t> di </a:t>
            </a:r>
            <a:r>
              <a:rPr lang="fr-FR" sz="2800" dirty="0" err="1" smtClean="0"/>
              <a:t>Departemen</a:t>
            </a:r>
            <a:r>
              <a:rPr lang="fr-FR" sz="2800" dirty="0" smtClean="0"/>
              <a:t> </a:t>
            </a:r>
            <a:r>
              <a:rPr lang="fr-FR" sz="2800" dirty="0" err="1" smtClean="0"/>
              <a:t>Dermatologi</a:t>
            </a:r>
            <a:r>
              <a:rPr lang="fr-FR" sz="2800" dirty="0" smtClean="0"/>
              <a:t> dan </a:t>
            </a:r>
            <a:r>
              <a:rPr lang="fr-FR" sz="2800" dirty="0" err="1"/>
              <a:t>V</a:t>
            </a:r>
            <a:r>
              <a:rPr lang="fr-FR" sz="2800" dirty="0" err="1" smtClean="0"/>
              <a:t>enereologi</a:t>
            </a:r>
            <a:r>
              <a:rPr lang="fr-FR" sz="2800" dirty="0" smtClean="0"/>
              <a:t> </a:t>
            </a:r>
            <a:r>
              <a:rPr lang="fr-FR" sz="2800" dirty="0"/>
              <a:t>FK UGM.</a:t>
            </a:r>
            <a:endParaRPr lang="en-US" sz="2800" dirty="0"/>
          </a:p>
          <a:p>
            <a:pPr lvl="0">
              <a:buClr>
                <a:schemeClr val="accent2"/>
              </a:buClr>
              <a:buFont typeface="Wingdings" charset="2"/>
              <a:buChar char="§"/>
            </a:pPr>
            <a:r>
              <a:rPr lang="fr-FR" sz="2800" dirty="0" err="1" smtClean="0"/>
              <a:t>Visi</a:t>
            </a:r>
            <a:r>
              <a:rPr lang="fr-FR" sz="2800" dirty="0" smtClean="0"/>
              <a:t>, </a:t>
            </a:r>
            <a:r>
              <a:rPr lang="fr-FR" sz="2800" dirty="0" err="1" smtClean="0"/>
              <a:t>misi</a:t>
            </a:r>
            <a:r>
              <a:rPr lang="fr-FR" sz="2800" dirty="0" smtClean="0"/>
              <a:t> dan </a:t>
            </a:r>
            <a:r>
              <a:rPr lang="fr-FR" sz="2800" dirty="0" err="1" smtClean="0"/>
              <a:t>tujuan</a:t>
            </a:r>
            <a:r>
              <a:rPr lang="fr-FR" sz="2800" dirty="0" smtClean="0"/>
              <a:t> </a:t>
            </a:r>
            <a:r>
              <a:rPr lang="fr-FR" sz="2800" dirty="0" err="1"/>
              <a:t>D</a:t>
            </a:r>
            <a:r>
              <a:rPr lang="fr-FR" sz="2800" dirty="0" err="1" smtClean="0"/>
              <a:t>epartemen</a:t>
            </a:r>
            <a:r>
              <a:rPr lang="fr-FR" sz="2800" dirty="0" smtClean="0"/>
              <a:t> </a:t>
            </a:r>
            <a:r>
              <a:rPr lang="fr-FR" sz="2800" dirty="0" err="1" smtClean="0"/>
              <a:t>terbentuk</a:t>
            </a:r>
            <a:r>
              <a:rPr lang="fr-FR" sz="2800" dirty="0" smtClean="0"/>
              <a:t> </a:t>
            </a:r>
            <a:r>
              <a:rPr lang="fr-FR" sz="2800" dirty="0" err="1" smtClean="0"/>
              <a:t>atas</a:t>
            </a:r>
            <a:r>
              <a:rPr lang="fr-FR" sz="2800" dirty="0" smtClean="0"/>
              <a:t> </a:t>
            </a:r>
            <a:r>
              <a:rPr lang="fr-FR" sz="2800" dirty="0" err="1" smtClean="0"/>
              <a:t>kesepakatan</a:t>
            </a:r>
            <a:r>
              <a:rPr lang="fr-FR" sz="2800" dirty="0" smtClean="0"/>
              <a:t> </a:t>
            </a:r>
            <a:r>
              <a:rPr lang="fr-FR" sz="2800" dirty="0" err="1"/>
              <a:t>seluruh</a:t>
            </a:r>
            <a:r>
              <a:rPr lang="fr-FR" sz="2800" dirty="0"/>
              <a:t> </a:t>
            </a:r>
            <a:r>
              <a:rPr lang="fr-FR" sz="2800" dirty="0" err="1"/>
              <a:t>pemangku</a:t>
            </a:r>
            <a:r>
              <a:rPr lang="fr-FR" sz="2800" dirty="0"/>
              <a:t> </a:t>
            </a:r>
            <a:r>
              <a:rPr lang="fr-FR" sz="2800" dirty="0" err="1"/>
              <a:t>kepentingan</a:t>
            </a:r>
            <a:r>
              <a:rPr lang="fr-FR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4826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771" y="2104571"/>
            <a:ext cx="4238172" cy="4383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noFill/>
        </p:spPr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Menjadi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institusi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pendidikan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inovatif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unggul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di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tingkat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nasional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internasional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untuk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mengabdi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kepada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kepentingan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bangsa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kemanusiaan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dijiwai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nilai-nilai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budaya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bangsa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berdasarkan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Pancasila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771" y="2104571"/>
            <a:ext cx="4238172" cy="4383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noFill/>
        </p:spPr>
        <p:txBody>
          <a:bodyPr/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Menyelenggarakan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pendidikan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dokter</a:t>
            </a:r>
            <a:r>
              <a:rPr lang="en-US" sz="28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dokter</a:t>
            </a:r>
            <a:r>
              <a:rPr lang="en-US" sz="28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spesialis</a:t>
            </a:r>
            <a:r>
              <a:rPr lang="en-US" sz="28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dermatologi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venereologi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inovatif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berkualitas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sehingga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kompetensi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lulusannya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diakui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nasional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maupun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internasional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serta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berorientasi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kepentingan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Melaksanakan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penelitian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pengembangan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teknologi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kedokteran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bidang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dermatologi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venereologi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dimanfaatkan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bagi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kepentingan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Melaksanakan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pengabdian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berorientasi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pada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kepentingan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bangsa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kemanusiaan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771" y="2104571"/>
            <a:ext cx="4238172" cy="4383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2" y="1143000"/>
            <a:ext cx="11605914" cy="4983163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sz="2500" dirty="0" err="1" smtClean="0"/>
              <a:t>Komitmen</a:t>
            </a:r>
            <a:r>
              <a:rPr lang="en-US" sz="2500" dirty="0" smtClean="0"/>
              <a:t> </a:t>
            </a:r>
            <a:r>
              <a:rPr lang="en-US" sz="2500" dirty="0" err="1" smtClean="0"/>
              <a:t>staf</a:t>
            </a:r>
            <a:r>
              <a:rPr lang="en-US" sz="2500" dirty="0" smtClean="0"/>
              <a:t> </a:t>
            </a:r>
            <a:r>
              <a:rPr lang="en-US" sz="2500" dirty="0" err="1" smtClean="0"/>
              <a:t>pendidik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kependidikan</a:t>
            </a:r>
            <a:r>
              <a:rPr lang="en-US" sz="2500" dirty="0" smtClean="0"/>
              <a:t> </a:t>
            </a:r>
            <a:r>
              <a:rPr lang="en-US" sz="2500" dirty="0" err="1" smtClean="0"/>
              <a:t>dapat</a:t>
            </a:r>
            <a:r>
              <a:rPr lang="en-US" sz="2500" dirty="0" smtClean="0"/>
              <a:t> </a:t>
            </a:r>
            <a:r>
              <a:rPr lang="en-US" sz="2500" dirty="0" err="1" smtClean="0"/>
              <a:t>dilihat</a:t>
            </a:r>
            <a:r>
              <a:rPr lang="en-US" sz="2500" dirty="0" smtClean="0"/>
              <a:t> </a:t>
            </a:r>
            <a:r>
              <a:rPr lang="en-US" sz="2500" dirty="0" err="1" smtClean="0"/>
              <a:t>pada</a:t>
            </a:r>
            <a:r>
              <a:rPr lang="en-US" sz="2500" dirty="0" smtClean="0"/>
              <a:t>:</a:t>
            </a:r>
            <a:endParaRPr lang="en-US" sz="2500" dirty="0" smtClean="0"/>
          </a:p>
          <a:p>
            <a:r>
              <a:rPr lang="en-US" sz="2500" dirty="0" smtClean="0"/>
              <a:t>Tingkat </a:t>
            </a:r>
            <a:r>
              <a:rPr lang="en-US" sz="2500" dirty="0" err="1" smtClean="0"/>
              <a:t>kepuasan</a:t>
            </a:r>
            <a:r>
              <a:rPr lang="en-US" sz="2500" dirty="0" smtClean="0"/>
              <a:t> </a:t>
            </a:r>
            <a:r>
              <a:rPr lang="en-US" sz="2500" dirty="0" err="1" smtClean="0"/>
              <a:t>staf</a:t>
            </a:r>
            <a:r>
              <a:rPr lang="en-US" sz="2500" dirty="0" smtClean="0"/>
              <a:t> </a:t>
            </a:r>
            <a:r>
              <a:rPr lang="en-US" sz="2500" dirty="0" err="1" smtClean="0"/>
              <a:t>pendidik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staf</a:t>
            </a:r>
            <a:r>
              <a:rPr lang="en-US" sz="2500" dirty="0" smtClean="0"/>
              <a:t> </a:t>
            </a:r>
            <a:r>
              <a:rPr lang="en-US" sz="2500" dirty="0" err="1" smtClean="0"/>
              <a:t>kependidikan</a:t>
            </a:r>
            <a:r>
              <a:rPr lang="en-US" sz="2500" dirty="0" smtClean="0"/>
              <a:t> </a:t>
            </a:r>
            <a:r>
              <a:rPr lang="en-US" sz="2500" dirty="0" err="1" smtClean="0"/>
              <a:t>pada</a:t>
            </a:r>
            <a:r>
              <a:rPr lang="en-US" sz="2500" dirty="0" smtClean="0"/>
              <a:t> 2016 </a:t>
            </a:r>
            <a:r>
              <a:rPr lang="en-US" sz="2500" dirty="0" err="1" smtClean="0"/>
              <a:t>mencapai</a:t>
            </a:r>
            <a:r>
              <a:rPr lang="en-US" sz="2500" dirty="0" smtClean="0"/>
              <a:t> 100%</a:t>
            </a:r>
          </a:p>
          <a:p>
            <a:r>
              <a:rPr lang="en-US" sz="2500" dirty="0" err="1" smtClean="0"/>
              <a:t>Jumlah</a:t>
            </a:r>
            <a:r>
              <a:rPr lang="en-US" sz="2500" dirty="0" smtClean="0"/>
              <a:t> </a:t>
            </a:r>
            <a:r>
              <a:rPr lang="en-US" sz="2500" dirty="0" err="1" smtClean="0"/>
              <a:t>dosen</a:t>
            </a:r>
            <a:r>
              <a:rPr lang="en-US" sz="2500" dirty="0" smtClean="0"/>
              <a:t> </a:t>
            </a:r>
            <a:r>
              <a:rPr lang="en-US" sz="2500" dirty="0" err="1" smtClean="0"/>
              <a:t>presentasi</a:t>
            </a:r>
            <a:r>
              <a:rPr lang="en-US" sz="2500" dirty="0" smtClean="0"/>
              <a:t> di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negeri</a:t>
            </a:r>
            <a:r>
              <a:rPr lang="en-US" sz="2500" dirty="0" smtClean="0"/>
              <a:t> </a:t>
            </a:r>
            <a:r>
              <a:rPr lang="en-US" sz="2500" dirty="0" err="1" smtClean="0"/>
              <a:t>pada</a:t>
            </a:r>
            <a:r>
              <a:rPr lang="en-US" sz="2500" dirty="0" smtClean="0"/>
              <a:t> </a:t>
            </a:r>
            <a:r>
              <a:rPr lang="en-US" sz="2500" dirty="0" err="1" smtClean="0"/>
              <a:t>tahun</a:t>
            </a:r>
            <a:r>
              <a:rPr lang="en-US" sz="2500" dirty="0" smtClean="0"/>
              <a:t> 2016 </a:t>
            </a:r>
            <a:r>
              <a:rPr lang="en-US" sz="2500" dirty="0" err="1" smtClean="0"/>
              <a:t>sudah</a:t>
            </a:r>
            <a:r>
              <a:rPr lang="en-US" sz="2500" dirty="0" smtClean="0"/>
              <a:t> </a:t>
            </a:r>
            <a:r>
              <a:rPr lang="en-US" sz="2500" dirty="0" err="1" smtClean="0"/>
              <a:t>tercapai</a:t>
            </a:r>
            <a:r>
              <a:rPr lang="en-US" sz="2500" dirty="0" smtClean="0"/>
              <a:t> </a:t>
            </a:r>
            <a:r>
              <a:rPr lang="en-US" sz="2500" dirty="0" err="1" smtClean="0"/>
              <a:t>sesuai</a:t>
            </a:r>
            <a:r>
              <a:rPr lang="en-US" sz="2500" dirty="0" smtClean="0"/>
              <a:t> </a:t>
            </a:r>
            <a:r>
              <a:rPr lang="en-US" sz="2500" dirty="0" err="1" smtClean="0"/>
              <a:t>rencana</a:t>
            </a:r>
            <a:endParaRPr lang="en-US" sz="2500" dirty="0" smtClean="0"/>
          </a:p>
          <a:p>
            <a:r>
              <a:rPr lang="en-US" sz="2500" dirty="0" err="1" smtClean="0"/>
              <a:t>Jumlah</a:t>
            </a:r>
            <a:r>
              <a:rPr lang="en-US" sz="2500" dirty="0" smtClean="0"/>
              <a:t> </a:t>
            </a:r>
            <a:r>
              <a:rPr lang="en-US" sz="2500" dirty="0" err="1" smtClean="0"/>
              <a:t>dosen</a:t>
            </a:r>
            <a:r>
              <a:rPr lang="en-US" sz="2500" dirty="0" smtClean="0"/>
              <a:t> </a:t>
            </a:r>
            <a:r>
              <a:rPr lang="en-US" sz="2500" dirty="0" err="1" smtClean="0"/>
              <a:t>presentasi</a:t>
            </a:r>
            <a:r>
              <a:rPr lang="en-US" sz="2500" dirty="0" smtClean="0"/>
              <a:t> </a:t>
            </a:r>
            <a:r>
              <a:rPr lang="en-US" sz="2500" dirty="0" err="1" smtClean="0"/>
              <a:t>Internasional</a:t>
            </a:r>
            <a:r>
              <a:rPr lang="en-US" sz="2500" dirty="0" smtClean="0"/>
              <a:t> </a:t>
            </a:r>
            <a:r>
              <a:rPr lang="en-US" sz="2500" dirty="0" err="1" smtClean="0"/>
              <a:t>pada</a:t>
            </a:r>
            <a:r>
              <a:rPr lang="en-US" sz="2500" dirty="0" smtClean="0"/>
              <a:t> </a:t>
            </a:r>
            <a:r>
              <a:rPr lang="en-US" sz="2500" dirty="0" err="1" smtClean="0"/>
              <a:t>tahun</a:t>
            </a:r>
            <a:r>
              <a:rPr lang="en-US" sz="2500" dirty="0" smtClean="0"/>
              <a:t> 2016 </a:t>
            </a:r>
            <a:r>
              <a:rPr lang="en-US" sz="2500" dirty="0" err="1" smtClean="0"/>
              <a:t>sudah</a:t>
            </a:r>
            <a:r>
              <a:rPr lang="en-US" sz="2500" dirty="0" smtClean="0"/>
              <a:t> </a:t>
            </a:r>
            <a:r>
              <a:rPr lang="en-US" sz="2500" dirty="0" err="1" smtClean="0"/>
              <a:t>tercapai</a:t>
            </a:r>
            <a:r>
              <a:rPr lang="en-US" sz="2500" dirty="0" smtClean="0"/>
              <a:t> </a:t>
            </a:r>
            <a:r>
              <a:rPr lang="en-US" sz="2500" dirty="0" err="1" smtClean="0"/>
              <a:t>sesuai</a:t>
            </a:r>
            <a:r>
              <a:rPr lang="en-US" sz="2500" dirty="0" smtClean="0"/>
              <a:t> </a:t>
            </a:r>
            <a:r>
              <a:rPr lang="en-US" sz="2500" dirty="0" err="1" smtClean="0"/>
              <a:t>rencana</a:t>
            </a:r>
            <a:endParaRPr lang="en-US" sz="2500" dirty="0" smtClean="0"/>
          </a:p>
          <a:p>
            <a:r>
              <a:rPr lang="en-US" sz="2500" dirty="0" err="1" smtClean="0"/>
              <a:t>Jumlah</a:t>
            </a:r>
            <a:r>
              <a:rPr lang="en-US" sz="2500" dirty="0" smtClean="0"/>
              <a:t> </a:t>
            </a:r>
            <a:r>
              <a:rPr lang="en-US" sz="2500" dirty="0" err="1" smtClean="0"/>
              <a:t>dosen</a:t>
            </a:r>
            <a:r>
              <a:rPr lang="en-US" sz="2500" dirty="0" smtClean="0"/>
              <a:t> </a:t>
            </a:r>
            <a:r>
              <a:rPr lang="en-US" sz="2500" dirty="0" err="1" smtClean="0"/>
              <a:t>publikasi</a:t>
            </a:r>
            <a:r>
              <a:rPr lang="en-US" sz="2500" dirty="0" smtClean="0"/>
              <a:t> Nasional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Internasional</a:t>
            </a:r>
            <a:r>
              <a:rPr lang="en-US" sz="2500" dirty="0" smtClean="0"/>
              <a:t> 2016 </a:t>
            </a:r>
            <a:r>
              <a:rPr lang="en-US" sz="2500" dirty="0" err="1" smtClean="0"/>
              <a:t>sudah</a:t>
            </a:r>
            <a:r>
              <a:rPr lang="en-US" sz="2500" dirty="0" smtClean="0"/>
              <a:t> </a:t>
            </a:r>
            <a:r>
              <a:rPr lang="en-US" sz="2500" dirty="0" err="1" smtClean="0"/>
              <a:t>tercapai</a:t>
            </a:r>
            <a:r>
              <a:rPr lang="en-US" sz="2500" dirty="0" smtClean="0"/>
              <a:t> </a:t>
            </a:r>
            <a:r>
              <a:rPr lang="en-US" sz="2500" dirty="0" err="1" smtClean="0"/>
              <a:t>sesuai</a:t>
            </a:r>
            <a:r>
              <a:rPr lang="en-US" sz="2500" dirty="0" smtClean="0"/>
              <a:t> </a:t>
            </a:r>
            <a:r>
              <a:rPr lang="en-US" sz="2500" dirty="0" err="1" smtClean="0"/>
              <a:t>rencana</a:t>
            </a:r>
            <a:endParaRPr lang="en-US" sz="2500" dirty="0" smtClean="0"/>
          </a:p>
          <a:p>
            <a:r>
              <a:rPr lang="en-US" sz="2500" dirty="0" err="1" smtClean="0"/>
              <a:t>Antusiasme</a:t>
            </a:r>
            <a:r>
              <a:rPr lang="en-US" sz="2500" dirty="0" smtClean="0"/>
              <a:t> </a:t>
            </a:r>
            <a:r>
              <a:rPr lang="en-US" sz="2500" dirty="0" err="1" smtClean="0"/>
              <a:t>pengembangan</a:t>
            </a:r>
            <a:r>
              <a:rPr lang="en-US" sz="2500" dirty="0" smtClean="0"/>
              <a:t> </a:t>
            </a:r>
            <a:r>
              <a:rPr lang="en-US" sz="2500" dirty="0" err="1" smtClean="0"/>
              <a:t>diri</a:t>
            </a:r>
            <a:r>
              <a:rPr lang="en-US" sz="2500" dirty="0" smtClean="0"/>
              <a:t> </a:t>
            </a:r>
            <a:r>
              <a:rPr lang="en-US" sz="2500" dirty="0" err="1" smtClean="0"/>
              <a:t>tenaga</a:t>
            </a:r>
            <a:r>
              <a:rPr lang="en-US" sz="2500" dirty="0" smtClean="0"/>
              <a:t> </a:t>
            </a:r>
            <a:r>
              <a:rPr lang="en-US" sz="2500" dirty="0" err="1" smtClean="0"/>
              <a:t>kependidikan</a:t>
            </a:r>
            <a:r>
              <a:rPr lang="en-US" sz="2500" dirty="0" smtClean="0"/>
              <a:t> </a:t>
            </a:r>
            <a:r>
              <a:rPr lang="en-US" sz="2500" dirty="0" err="1" smtClean="0"/>
              <a:t>dengan</a:t>
            </a:r>
            <a:r>
              <a:rPr lang="en-US" sz="2500" dirty="0" smtClean="0"/>
              <a:t>:</a:t>
            </a:r>
            <a:endParaRPr lang="en-US" sz="2500" dirty="0" smtClean="0"/>
          </a:p>
          <a:p>
            <a:pPr lvl="1">
              <a:buFont typeface="+mj-lt"/>
              <a:buAutoNum type="arabicPeriod"/>
            </a:pPr>
            <a:r>
              <a:rPr lang="en-US" sz="2500" dirty="0" err="1" smtClean="0"/>
              <a:t>Melanjutkan</a:t>
            </a:r>
            <a:r>
              <a:rPr lang="en-US" sz="2500" dirty="0" smtClean="0"/>
              <a:t> </a:t>
            </a:r>
            <a:r>
              <a:rPr lang="en-US" sz="2500" dirty="0" err="1" smtClean="0"/>
              <a:t>pendidikan</a:t>
            </a:r>
            <a:r>
              <a:rPr lang="en-US" sz="2500" dirty="0" smtClean="0"/>
              <a:t> S1 </a:t>
            </a:r>
            <a:r>
              <a:rPr lang="en-US" sz="2500" dirty="0" err="1" smtClean="0"/>
              <a:t>bagi</a:t>
            </a:r>
            <a:r>
              <a:rPr lang="en-US" sz="2500" dirty="0" smtClean="0"/>
              <a:t> yang </a:t>
            </a:r>
            <a:r>
              <a:rPr lang="en-US" sz="2500" dirty="0" err="1" smtClean="0"/>
              <a:t>berminat</a:t>
            </a:r>
            <a:endParaRPr lang="en-US" sz="2500" dirty="0" smtClean="0"/>
          </a:p>
          <a:p>
            <a:pPr lvl="1">
              <a:buFont typeface="+mj-lt"/>
              <a:buAutoNum type="arabicPeriod"/>
            </a:pPr>
            <a:r>
              <a:rPr lang="en-US" sz="2500" dirty="0" err="1" smtClean="0"/>
              <a:t>Mengadakan</a:t>
            </a:r>
            <a:r>
              <a:rPr lang="en-US" sz="2500" dirty="0" smtClean="0"/>
              <a:t> </a:t>
            </a:r>
            <a:r>
              <a:rPr lang="en-US" sz="2500" dirty="0" err="1" smtClean="0"/>
              <a:t>pelatihan</a:t>
            </a:r>
            <a:r>
              <a:rPr lang="en-US" sz="2500" dirty="0" smtClean="0"/>
              <a:t> </a:t>
            </a:r>
            <a:r>
              <a:rPr lang="en-US" sz="2500" dirty="0" err="1" smtClean="0"/>
              <a:t>kepribadian</a:t>
            </a:r>
            <a:endParaRPr lang="en-US" sz="2500" dirty="0" smtClean="0"/>
          </a:p>
          <a:p>
            <a:pPr lvl="1">
              <a:buFont typeface="+mj-lt"/>
              <a:buAutoNum type="arabicPeriod"/>
            </a:pPr>
            <a:r>
              <a:rPr lang="en-US" sz="2500" dirty="0" err="1" smtClean="0"/>
              <a:t>Mengadakan</a:t>
            </a:r>
            <a:r>
              <a:rPr lang="en-US" sz="2500" dirty="0" smtClean="0"/>
              <a:t> </a:t>
            </a:r>
            <a:r>
              <a:rPr lang="en-US" sz="2500" dirty="0" err="1" smtClean="0"/>
              <a:t>kursus</a:t>
            </a:r>
            <a:r>
              <a:rPr lang="en-US" sz="2500" dirty="0" smtClean="0"/>
              <a:t> Bahasa </a:t>
            </a:r>
            <a:r>
              <a:rPr lang="en-US" sz="2500" dirty="0" err="1" smtClean="0"/>
              <a:t>Inggris</a:t>
            </a:r>
            <a:endParaRPr lang="en-US" sz="2500" dirty="0" smtClean="0"/>
          </a:p>
          <a:p>
            <a:endParaRPr lang="en-US" sz="2500" dirty="0" smtClean="0"/>
          </a:p>
          <a:p>
            <a:endParaRPr lang="en-US" sz="2500" dirty="0" smtClean="0"/>
          </a:p>
          <a:p>
            <a:endParaRPr lang="en-US" sz="2500" dirty="0" smtClean="0"/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771" y="2104571"/>
            <a:ext cx="4238172" cy="4383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726" y="0"/>
            <a:ext cx="4080164" cy="1143000"/>
          </a:xfrm>
        </p:spPr>
        <p:txBody>
          <a:bodyPr/>
          <a:lstStyle/>
          <a:p>
            <a:r>
              <a:rPr lang="en-US" sz="4800" dirty="0" err="1" smtClean="0"/>
              <a:t>Tujuan</a:t>
            </a:r>
            <a:r>
              <a:rPr lang="en-US" sz="4800" dirty="0" smtClean="0"/>
              <a:t> </a:t>
            </a:r>
            <a:r>
              <a:rPr lang="en-US" sz="4800" dirty="0" err="1" smtClean="0"/>
              <a:t>Umum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019" y="1143000"/>
            <a:ext cx="10390909" cy="5344886"/>
          </a:xfrm>
          <a:noFill/>
        </p:spPr>
        <p:txBody>
          <a:bodyPr/>
          <a:lstStyle/>
          <a:p>
            <a:pPr marL="0" indent="0">
              <a:buClr>
                <a:schemeClr val="accent2"/>
              </a:buClr>
              <a:buNone/>
            </a:pPr>
            <a:r>
              <a:rPr lang="fr-FR" sz="2400" dirty="0" err="1" smtClean="0"/>
              <a:t>Sebagai</a:t>
            </a:r>
            <a:r>
              <a:rPr lang="fr-FR" sz="2400" dirty="0" smtClean="0"/>
              <a:t> </a:t>
            </a:r>
            <a:r>
              <a:rPr lang="fr-FR" sz="2400" dirty="0" err="1"/>
              <a:t>suatu</a:t>
            </a:r>
            <a:r>
              <a:rPr lang="fr-FR" sz="2400" dirty="0"/>
              <a:t> </a:t>
            </a:r>
            <a:r>
              <a:rPr lang="fr-FR" sz="2400" dirty="0" err="1" smtClean="0"/>
              <a:t>ujung</a:t>
            </a:r>
            <a:r>
              <a:rPr lang="fr-FR" sz="2400" dirty="0" smtClean="0"/>
              <a:t> </a:t>
            </a:r>
            <a:r>
              <a:rPr lang="fr-FR" sz="2400" dirty="0" err="1" smtClean="0"/>
              <a:t>tombak</a:t>
            </a:r>
            <a:r>
              <a:rPr lang="fr-FR" sz="2400" dirty="0" smtClean="0"/>
              <a:t> </a:t>
            </a:r>
            <a:r>
              <a:rPr lang="fr-FR" sz="2400" dirty="0" err="1" smtClean="0"/>
              <a:t>institusi</a:t>
            </a:r>
            <a:r>
              <a:rPr lang="fr-FR" sz="2400" dirty="0" smtClean="0"/>
              <a:t> </a:t>
            </a:r>
            <a:r>
              <a:rPr lang="fr-FR" sz="2400" dirty="0" err="1" smtClean="0"/>
              <a:t>pendidikan</a:t>
            </a:r>
            <a:r>
              <a:rPr lang="fr-FR" sz="2400" dirty="0" smtClean="0"/>
              <a:t> </a:t>
            </a:r>
            <a:r>
              <a:rPr lang="fr-FR" sz="2400" dirty="0"/>
              <a:t>yang </a:t>
            </a:r>
            <a:r>
              <a:rPr lang="fr-FR" sz="2400" dirty="0" err="1"/>
              <a:t>berciri</a:t>
            </a:r>
            <a:r>
              <a:rPr lang="fr-FR" sz="2400" dirty="0"/>
              <a:t> </a:t>
            </a:r>
            <a:r>
              <a:rPr lang="fr-FR" sz="2400" dirty="0" err="1"/>
              <a:t>akademik</a:t>
            </a:r>
            <a:r>
              <a:rPr lang="fr-FR" sz="2400" dirty="0"/>
              <a:t> </a:t>
            </a:r>
            <a:r>
              <a:rPr lang="fr-FR" sz="2400" dirty="0" err="1"/>
              <a:t>profesional</a:t>
            </a:r>
            <a:r>
              <a:rPr lang="fr-FR" sz="2400" dirty="0"/>
              <a:t>, </a:t>
            </a:r>
            <a:r>
              <a:rPr lang="fr-FR" sz="2400" dirty="0" err="1" smtClean="0"/>
              <a:t>Departemen</a:t>
            </a:r>
            <a:r>
              <a:rPr lang="fr-FR" sz="2400" dirty="0" smtClean="0"/>
              <a:t> </a:t>
            </a:r>
            <a:r>
              <a:rPr lang="fr-FR" sz="2400" dirty="0" err="1" smtClean="0"/>
              <a:t>Dermatologi</a:t>
            </a:r>
            <a:r>
              <a:rPr lang="fr-FR" sz="2400" dirty="0" smtClean="0"/>
              <a:t> dan </a:t>
            </a:r>
            <a:r>
              <a:rPr lang="fr-FR" sz="2400" dirty="0" err="1" smtClean="0"/>
              <a:t>venereologi</a:t>
            </a:r>
            <a:r>
              <a:rPr lang="fr-FR" sz="2400" dirty="0" smtClean="0"/>
              <a:t> </a:t>
            </a:r>
            <a:r>
              <a:rPr lang="fr-FR" sz="2400" dirty="0" smtClean="0"/>
              <a:t>FK-UGM </a:t>
            </a:r>
            <a:r>
              <a:rPr lang="fr-FR" sz="2400" dirty="0" err="1"/>
              <a:t>bertujuan</a:t>
            </a:r>
            <a:r>
              <a:rPr lang="fr-FR" sz="2400" dirty="0"/>
              <a:t> </a:t>
            </a:r>
            <a:r>
              <a:rPr lang="fr-FR" sz="2400" dirty="0" err="1" smtClean="0"/>
              <a:t>mencetak</a:t>
            </a:r>
            <a:r>
              <a:rPr lang="fr-FR" sz="2400" dirty="0" smtClean="0"/>
              <a:t> </a:t>
            </a:r>
            <a:r>
              <a:rPr lang="fr-FR" sz="2400" dirty="0" err="1" smtClean="0"/>
              <a:t>dokter</a:t>
            </a:r>
            <a:r>
              <a:rPr lang="fr-FR" sz="2400" dirty="0" smtClean="0"/>
              <a:t> dan </a:t>
            </a:r>
            <a:r>
              <a:rPr lang="fr-FR" sz="2400" dirty="0" err="1" smtClean="0"/>
              <a:t>dokter</a:t>
            </a:r>
            <a:r>
              <a:rPr lang="fr-FR" sz="2400" dirty="0" smtClean="0"/>
              <a:t> </a:t>
            </a:r>
            <a:r>
              <a:rPr lang="fr-FR" sz="2400" dirty="0" err="1"/>
              <a:t>Spesialis</a:t>
            </a:r>
            <a:r>
              <a:rPr lang="fr-FR" sz="2400" dirty="0"/>
              <a:t> Kulit dan </a:t>
            </a:r>
            <a:r>
              <a:rPr lang="fr-FR" sz="2400" dirty="0" err="1"/>
              <a:t>Kelamin</a:t>
            </a:r>
            <a:r>
              <a:rPr lang="fr-FR" sz="2400" dirty="0"/>
              <a:t> </a:t>
            </a:r>
            <a:r>
              <a:rPr lang="fr-FR" sz="2400" dirty="0" err="1"/>
              <a:t>Indonesia</a:t>
            </a:r>
            <a:r>
              <a:rPr lang="fr-FR" sz="2400" dirty="0"/>
              <a:t> yang </a:t>
            </a:r>
            <a:r>
              <a:rPr lang="fr-FR" sz="2400" dirty="0" err="1"/>
              <a:t>mampu</a:t>
            </a:r>
            <a:r>
              <a:rPr lang="fr-FR" sz="2400" dirty="0"/>
              <a:t>:</a:t>
            </a:r>
            <a:endParaRPr lang="en-US" sz="2400" dirty="0"/>
          </a:p>
          <a:p>
            <a:pPr lvl="0">
              <a:buClr>
                <a:schemeClr val="accent2"/>
              </a:buClr>
              <a:buFont typeface="Wingdings" charset="2"/>
              <a:buChar char="§"/>
            </a:pPr>
            <a:r>
              <a:rPr lang="fr-FR" sz="2400" dirty="0" err="1"/>
              <a:t>Bertanggung</a:t>
            </a:r>
            <a:r>
              <a:rPr lang="fr-FR" sz="2400" dirty="0"/>
              <a:t> </a:t>
            </a:r>
            <a:r>
              <a:rPr lang="fr-FR" sz="2400" dirty="0" err="1"/>
              <a:t>jawab</a:t>
            </a:r>
            <a:r>
              <a:rPr lang="fr-FR" sz="2400" dirty="0"/>
              <a:t> </a:t>
            </a:r>
            <a:r>
              <a:rPr lang="fr-FR" sz="2400" dirty="0" err="1"/>
              <a:t>secara</a:t>
            </a:r>
            <a:r>
              <a:rPr lang="fr-FR" sz="2400" dirty="0"/>
              <a:t> </a:t>
            </a:r>
            <a:r>
              <a:rPr lang="fr-FR" sz="2400" dirty="0" err="1"/>
              <a:t>profesional</a:t>
            </a:r>
            <a:r>
              <a:rPr lang="fr-FR" sz="2400" dirty="0"/>
              <a:t> </a:t>
            </a:r>
            <a:r>
              <a:rPr lang="fr-FR" sz="2400" dirty="0" err="1"/>
              <a:t>dalam</a:t>
            </a:r>
            <a:r>
              <a:rPr lang="fr-FR" sz="2400" dirty="0"/>
              <a:t> </a:t>
            </a:r>
            <a:r>
              <a:rPr lang="fr-FR" sz="2400" dirty="0" err="1"/>
              <a:t>menjalankan</a:t>
            </a:r>
            <a:r>
              <a:rPr lang="fr-FR" sz="2400" dirty="0"/>
              <a:t> </a:t>
            </a:r>
            <a:r>
              <a:rPr lang="fr-FR" sz="2400" dirty="0" err="1"/>
              <a:t>praktek</a:t>
            </a:r>
            <a:r>
              <a:rPr lang="fr-FR" sz="2400" dirty="0"/>
              <a:t> </a:t>
            </a:r>
            <a:r>
              <a:rPr lang="fr-FR" sz="2400" dirty="0" err="1"/>
              <a:t>kedokteran</a:t>
            </a:r>
            <a:r>
              <a:rPr lang="fr-FR" sz="2400" dirty="0"/>
              <a:t> </a:t>
            </a:r>
            <a:r>
              <a:rPr lang="fr-FR" sz="2400" dirty="0" err="1"/>
              <a:t>sesuai</a:t>
            </a:r>
            <a:r>
              <a:rPr lang="fr-FR" sz="2400" dirty="0"/>
              <a:t> </a:t>
            </a:r>
            <a:r>
              <a:rPr lang="fr-FR" sz="2400" dirty="0" err="1"/>
              <a:t>dengan</a:t>
            </a:r>
            <a:r>
              <a:rPr lang="fr-FR" sz="2400" dirty="0"/>
              <a:t> </a:t>
            </a:r>
            <a:r>
              <a:rPr lang="fr-FR" sz="2400" dirty="0" err="1"/>
              <a:t>kaidah</a:t>
            </a:r>
            <a:r>
              <a:rPr lang="fr-FR" sz="2400" dirty="0"/>
              <a:t> </a:t>
            </a:r>
            <a:r>
              <a:rPr lang="fr-FR" sz="2400" dirty="0" err="1"/>
              <a:t>hukum</a:t>
            </a:r>
            <a:r>
              <a:rPr lang="fr-FR" sz="2400" dirty="0"/>
              <a:t> dan </a:t>
            </a:r>
            <a:r>
              <a:rPr lang="fr-FR" sz="2400" dirty="0" err="1"/>
              <a:t>adat</a:t>
            </a:r>
            <a:r>
              <a:rPr lang="fr-FR" sz="2400" dirty="0"/>
              <a:t> </a:t>
            </a:r>
            <a:r>
              <a:rPr lang="fr-FR" sz="2400" dirty="0" err="1"/>
              <a:t>istiadat</a:t>
            </a:r>
            <a:r>
              <a:rPr lang="fr-FR" sz="2400" dirty="0"/>
              <a:t> yang </a:t>
            </a:r>
            <a:r>
              <a:rPr lang="fr-FR" sz="2400" dirty="0" err="1"/>
              <a:t>berlaku</a:t>
            </a:r>
            <a:r>
              <a:rPr lang="fr-FR" sz="2400" dirty="0"/>
              <a:t> di </a:t>
            </a:r>
            <a:r>
              <a:rPr lang="fr-FR" sz="2400" dirty="0" err="1"/>
              <a:t>Indonesia</a:t>
            </a:r>
            <a:r>
              <a:rPr lang="fr-FR" sz="2400" dirty="0"/>
              <a:t>.</a:t>
            </a:r>
            <a:endParaRPr lang="en-US" sz="2400" dirty="0"/>
          </a:p>
          <a:p>
            <a:pPr lvl="0">
              <a:buClr>
                <a:schemeClr val="accent2"/>
              </a:buClr>
              <a:buFont typeface="Wingdings" charset="2"/>
              <a:buChar char="§"/>
            </a:pPr>
            <a:r>
              <a:rPr lang="fr-FR" sz="2400" dirty="0" err="1"/>
              <a:t>Mencapai</a:t>
            </a:r>
            <a:r>
              <a:rPr lang="fr-FR" sz="2400" dirty="0"/>
              <a:t> </a:t>
            </a:r>
            <a:r>
              <a:rPr lang="fr-FR" sz="2400" dirty="0" err="1"/>
              <a:t>derajat</a:t>
            </a:r>
            <a:r>
              <a:rPr lang="fr-FR" sz="2400" dirty="0"/>
              <a:t> </a:t>
            </a:r>
            <a:r>
              <a:rPr lang="fr-FR" sz="2400" dirty="0" err="1"/>
              <a:t>kompetensi</a:t>
            </a:r>
            <a:r>
              <a:rPr lang="fr-FR" sz="2400" dirty="0"/>
              <a:t> yang </a:t>
            </a:r>
            <a:r>
              <a:rPr lang="fr-FR" sz="2400" dirty="0" err="1"/>
              <a:t>luas</a:t>
            </a:r>
            <a:r>
              <a:rPr lang="fr-FR" sz="2400" dirty="0"/>
              <a:t> dan </a:t>
            </a:r>
            <a:r>
              <a:rPr lang="fr-FR" sz="2400" dirty="0" err="1"/>
              <a:t>memadai</a:t>
            </a:r>
            <a:r>
              <a:rPr lang="fr-FR" sz="2400" dirty="0"/>
              <a:t> </a:t>
            </a:r>
            <a:r>
              <a:rPr lang="fr-FR" sz="2400" dirty="0" err="1"/>
              <a:t>dalam</a:t>
            </a:r>
            <a:r>
              <a:rPr lang="fr-FR" sz="2400" dirty="0"/>
              <a:t> </a:t>
            </a:r>
            <a:r>
              <a:rPr lang="fr-FR" sz="2400" dirty="0" err="1"/>
              <a:t>bidang</a:t>
            </a:r>
            <a:r>
              <a:rPr lang="fr-FR" sz="2400" dirty="0"/>
              <a:t> </a:t>
            </a:r>
            <a:r>
              <a:rPr lang="fr-FR" sz="2400" dirty="0" err="1"/>
              <a:t>ilmu</a:t>
            </a:r>
            <a:r>
              <a:rPr lang="fr-FR" sz="2400" dirty="0"/>
              <a:t> </a:t>
            </a:r>
            <a:r>
              <a:rPr lang="fr-FR" sz="2400" dirty="0" err="1"/>
              <a:t>Kesehatan</a:t>
            </a:r>
            <a:r>
              <a:rPr lang="fr-FR" sz="2400" dirty="0"/>
              <a:t> Kulit dan </a:t>
            </a:r>
            <a:r>
              <a:rPr lang="fr-FR" sz="2400" dirty="0" err="1"/>
              <a:t>Kelamin</a:t>
            </a:r>
            <a:r>
              <a:rPr lang="fr-FR" sz="2400" dirty="0"/>
              <a:t> </a:t>
            </a:r>
            <a:r>
              <a:rPr lang="fr-FR" sz="2400" dirty="0" err="1"/>
              <a:t>sebagai</a:t>
            </a:r>
            <a:r>
              <a:rPr lang="fr-FR" sz="2400" dirty="0"/>
              <a:t> </a:t>
            </a:r>
            <a:r>
              <a:rPr lang="fr-FR" sz="2400" dirty="0" err="1"/>
              <a:t>landasan</a:t>
            </a:r>
            <a:r>
              <a:rPr lang="fr-FR" sz="2400" dirty="0"/>
              <a:t> </a:t>
            </a:r>
            <a:r>
              <a:rPr lang="fr-FR" sz="2400" dirty="0" err="1"/>
              <a:t>profesional</a:t>
            </a:r>
            <a:r>
              <a:rPr lang="fr-FR" sz="2400" dirty="0"/>
              <a:t> </a:t>
            </a:r>
            <a:r>
              <a:rPr lang="fr-FR" sz="2400" dirty="0" err="1"/>
              <a:t>untuk</a:t>
            </a:r>
            <a:r>
              <a:rPr lang="fr-FR" sz="2400" dirty="0"/>
              <a:t> </a:t>
            </a:r>
            <a:r>
              <a:rPr lang="fr-FR" sz="2400" dirty="0" err="1"/>
              <a:t>memberikan</a:t>
            </a:r>
            <a:r>
              <a:rPr lang="fr-FR" sz="2400" dirty="0"/>
              <a:t> </a:t>
            </a:r>
            <a:r>
              <a:rPr lang="fr-FR" sz="2400" dirty="0" err="1"/>
              <a:t>pelayanan</a:t>
            </a:r>
            <a:r>
              <a:rPr lang="fr-FR" sz="2400" dirty="0"/>
              <a:t> </a:t>
            </a:r>
            <a:r>
              <a:rPr lang="fr-FR" sz="2400" dirty="0" err="1"/>
              <a:t>kesehatan</a:t>
            </a:r>
            <a:r>
              <a:rPr lang="fr-FR" sz="2400" dirty="0"/>
              <a:t> </a:t>
            </a:r>
            <a:r>
              <a:rPr lang="fr-FR" sz="2400" dirty="0" err="1"/>
              <a:t>kepada</a:t>
            </a:r>
            <a:r>
              <a:rPr lang="fr-FR" sz="2400" dirty="0"/>
              <a:t> </a:t>
            </a:r>
            <a:r>
              <a:rPr lang="fr-FR" sz="2400" dirty="0" err="1"/>
              <a:t>masyarakat</a:t>
            </a:r>
            <a:r>
              <a:rPr lang="fr-FR" sz="2400" dirty="0"/>
              <a:t> </a:t>
            </a:r>
            <a:r>
              <a:rPr lang="fr-FR" sz="2400" dirty="0" err="1"/>
              <a:t>dengan</a:t>
            </a:r>
            <a:r>
              <a:rPr lang="fr-FR" sz="2400" dirty="0"/>
              <a:t> </a:t>
            </a:r>
            <a:r>
              <a:rPr lang="fr-FR" sz="2400" dirty="0" err="1"/>
              <a:t>mengedepankan</a:t>
            </a:r>
            <a:r>
              <a:rPr lang="fr-FR" sz="2400" dirty="0"/>
              <a:t> </a:t>
            </a:r>
            <a:r>
              <a:rPr lang="fr-FR" sz="2400" dirty="0" err="1"/>
              <a:t>kaidah-kaidah</a:t>
            </a:r>
            <a:r>
              <a:rPr lang="fr-FR" sz="2400" dirty="0"/>
              <a:t> </a:t>
            </a:r>
            <a:r>
              <a:rPr lang="fr-FR" sz="2400" dirty="0" err="1"/>
              <a:t>keilmuan</a:t>
            </a:r>
            <a:r>
              <a:rPr lang="fr-FR" sz="2400" dirty="0"/>
              <a:t> </a:t>
            </a:r>
            <a:r>
              <a:rPr lang="fr-FR" sz="2400" dirty="0" err="1"/>
              <a:t>dalam</a:t>
            </a:r>
            <a:r>
              <a:rPr lang="fr-FR" sz="2400" dirty="0"/>
              <a:t> </a:t>
            </a:r>
            <a:r>
              <a:rPr lang="fr-FR" sz="2400" dirty="0" err="1"/>
              <a:t>menyelesaikan</a:t>
            </a:r>
            <a:r>
              <a:rPr lang="fr-FR" sz="2400" dirty="0"/>
              <a:t> </a:t>
            </a:r>
            <a:r>
              <a:rPr lang="fr-FR" sz="2400" dirty="0" err="1"/>
              <a:t>persoalan</a:t>
            </a:r>
            <a:r>
              <a:rPr lang="fr-FR" sz="2400" dirty="0"/>
              <a:t> </a:t>
            </a:r>
            <a:r>
              <a:rPr lang="fr-FR" sz="2400" dirty="0" err="1"/>
              <a:t>kesehatan</a:t>
            </a:r>
            <a:r>
              <a:rPr lang="fr-FR" sz="2400" dirty="0"/>
              <a:t>.</a:t>
            </a:r>
            <a:endParaRPr lang="en-US" sz="2400" dirty="0"/>
          </a:p>
          <a:p>
            <a:pPr lvl="0">
              <a:buClr>
                <a:schemeClr val="accent2"/>
              </a:buClr>
              <a:buFont typeface="Wingdings" charset="2"/>
              <a:buChar char="§"/>
            </a:pPr>
            <a:r>
              <a:rPr lang="fr-FR" sz="2400" dirty="0" err="1"/>
              <a:t>Mengembangkan</a:t>
            </a:r>
            <a:r>
              <a:rPr lang="fr-FR" sz="2400" dirty="0"/>
              <a:t> </a:t>
            </a:r>
            <a:r>
              <a:rPr lang="fr-FR" sz="2400" dirty="0" err="1"/>
              <a:t>diri</a:t>
            </a:r>
            <a:r>
              <a:rPr lang="fr-FR" sz="2400" dirty="0"/>
              <a:t> </a:t>
            </a:r>
            <a:r>
              <a:rPr lang="fr-FR" sz="2400" dirty="0" err="1"/>
              <a:t>setiap</a:t>
            </a:r>
            <a:r>
              <a:rPr lang="fr-FR" sz="2400" dirty="0"/>
              <a:t> </a:t>
            </a:r>
            <a:r>
              <a:rPr lang="fr-FR" sz="2400" dirty="0" err="1"/>
              <a:t>saat</a:t>
            </a:r>
            <a:r>
              <a:rPr lang="fr-FR" sz="2400" dirty="0"/>
              <a:t> </a:t>
            </a:r>
            <a:r>
              <a:rPr lang="fr-FR" sz="2400" dirty="0" err="1"/>
              <a:t>untuk</a:t>
            </a:r>
            <a:r>
              <a:rPr lang="fr-FR" sz="2400" dirty="0"/>
              <a:t> </a:t>
            </a:r>
            <a:r>
              <a:rPr lang="fr-FR" sz="2400" dirty="0" err="1"/>
              <a:t>mengikuti</a:t>
            </a:r>
            <a:r>
              <a:rPr lang="fr-FR" sz="2400" dirty="0"/>
              <a:t> </a:t>
            </a:r>
            <a:r>
              <a:rPr lang="fr-FR" sz="2400" dirty="0" err="1"/>
              <a:t>perkembangan</a:t>
            </a:r>
            <a:r>
              <a:rPr lang="fr-FR" sz="2400" dirty="0"/>
              <a:t> </a:t>
            </a:r>
            <a:r>
              <a:rPr lang="fr-FR" sz="2400" dirty="0" err="1"/>
              <a:t>pengetahuan</a:t>
            </a:r>
            <a:r>
              <a:rPr lang="fr-FR" sz="2400" dirty="0"/>
              <a:t> </a:t>
            </a:r>
            <a:r>
              <a:rPr lang="fr-FR" sz="2400" dirty="0" err="1"/>
              <a:t>dibidangnya</a:t>
            </a:r>
            <a:r>
              <a:rPr lang="fr-FR" sz="2400" dirty="0"/>
              <a:t> </a:t>
            </a:r>
            <a:r>
              <a:rPr lang="fr-FR" sz="2400" dirty="0" err="1"/>
              <a:t>dengan</a:t>
            </a:r>
            <a:r>
              <a:rPr lang="fr-FR" sz="2400" dirty="0"/>
              <a:t> </a:t>
            </a:r>
            <a:r>
              <a:rPr lang="fr-FR" sz="2400" dirty="0" err="1"/>
              <a:t>penelitian</a:t>
            </a:r>
            <a:r>
              <a:rPr lang="fr-FR" sz="2400" dirty="0"/>
              <a:t> </a:t>
            </a:r>
            <a:r>
              <a:rPr lang="fr-FR" sz="2400" dirty="0" err="1"/>
              <a:t>atau</a:t>
            </a:r>
            <a:r>
              <a:rPr lang="fr-FR" sz="2400" dirty="0"/>
              <a:t> </a:t>
            </a:r>
            <a:r>
              <a:rPr lang="fr-FR" sz="2400" dirty="0" err="1"/>
              <a:t>berbagai</a:t>
            </a:r>
            <a:r>
              <a:rPr lang="fr-FR" sz="2400" dirty="0"/>
              <a:t> </a:t>
            </a:r>
            <a:r>
              <a:rPr lang="fr-FR" sz="2400" dirty="0" err="1"/>
              <a:t>upaya</a:t>
            </a:r>
            <a:r>
              <a:rPr lang="fr-FR" sz="2400" dirty="0"/>
              <a:t> </a:t>
            </a:r>
            <a:r>
              <a:rPr lang="fr-FR" sz="2400" dirty="0" err="1"/>
              <a:t>lain</a:t>
            </a:r>
            <a:r>
              <a:rPr lang="fr-FR" sz="2400" dirty="0"/>
              <a:t> </a:t>
            </a:r>
            <a:r>
              <a:rPr lang="fr-FR" sz="2400" dirty="0" err="1"/>
              <a:t>secara</a:t>
            </a:r>
            <a:r>
              <a:rPr lang="fr-FR" sz="2400" dirty="0"/>
              <a:t> </a:t>
            </a:r>
            <a:r>
              <a:rPr lang="fr-FR" sz="2400" dirty="0" err="1" smtClean="0"/>
              <a:t>mandiri</a:t>
            </a:r>
            <a:r>
              <a:rPr lang="fr-F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937778"/>
            <a:ext cx="4621428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2821" y="-118042"/>
            <a:ext cx="5585266" cy="1143000"/>
          </a:xfrm>
        </p:spPr>
        <p:txBody>
          <a:bodyPr/>
          <a:lstStyle/>
          <a:p>
            <a:r>
              <a:rPr lang="en-US" sz="4400" b="1" dirty="0" smtClean="0"/>
              <a:t>Milestones 2018-2022</a:t>
            </a:r>
            <a:endParaRPr lang="en-US" sz="4400" b="1" dirty="0"/>
          </a:p>
        </p:txBody>
      </p:sp>
      <p:sp>
        <p:nvSpPr>
          <p:cNvPr id="7" name="AutoShape 2">
            <a:hlinkClick r:id="rId2" action="ppaction://hlinksldjump"/>
          </p:cNvPr>
          <p:cNvSpPr>
            <a:spLocks/>
          </p:cNvSpPr>
          <p:nvPr/>
        </p:nvSpPr>
        <p:spPr bwMode="auto">
          <a:xfrm>
            <a:off x="80121" y="379512"/>
            <a:ext cx="5180357" cy="3285853"/>
          </a:xfrm>
          <a:custGeom>
            <a:avLst/>
            <a:gdLst/>
            <a:ahLst/>
            <a:cxnLst/>
            <a:rect l="0" t="0" r="r" b="b"/>
            <a:pathLst>
              <a:path w="21600" h="18783">
                <a:moveTo>
                  <a:pt x="372" y="0"/>
                </a:moveTo>
                <a:cubicBezTo>
                  <a:pt x="167" y="0"/>
                  <a:pt x="0" y="210"/>
                  <a:pt x="0" y="470"/>
                </a:cubicBezTo>
                <a:lnTo>
                  <a:pt x="0" y="18313"/>
                </a:lnTo>
                <a:cubicBezTo>
                  <a:pt x="0" y="18572"/>
                  <a:pt x="167" y="18783"/>
                  <a:pt x="372" y="18783"/>
                </a:cubicBezTo>
                <a:lnTo>
                  <a:pt x="7718" y="18783"/>
                </a:lnTo>
                <a:lnTo>
                  <a:pt x="8544" y="21600"/>
                </a:lnTo>
                <a:lnTo>
                  <a:pt x="9372" y="18783"/>
                </a:lnTo>
                <a:lnTo>
                  <a:pt x="21228" y="18783"/>
                </a:lnTo>
                <a:cubicBezTo>
                  <a:pt x="21433" y="18783"/>
                  <a:pt x="21600" y="18572"/>
                  <a:pt x="21600" y="18313"/>
                </a:cubicBezTo>
                <a:lnTo>
                  <a:pt x="21600" y="470"/>
                </a:lnTo>
                <a:cubicBezTo>
                  <a:pt x="21600" y="210"/>
                  <a:pt x="21433" y="0"/>
                  <a:pt x="21228" y="0"/>
                </a:cubicBezTo>
                <a:lnTo>
                  <a:pt x="372" y="0"/>
                </a:lnTo>
                <a:close/>
                <a:moveTo>
                  <a:pt x="372" y="0"/>
                </a:moveTo>
              </a:path>
            </a:pathLst>
          </a:custGeom>
          <a:noFill/>
          <a:ln w="25400" cap="flat">
            <a:solidFill>
              <a:schemeClr val="tx2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/>
          </a:extLst>
        </p:spPr>
        <p:txBody>
          <a:bodyPr lIns="0" tIns="0" rIns="0" bIns="0" anchor="ctr"/>
          <a:lstStyle/>
          <a:p>
            <a:pPr marL="342900" indent="-342900" eaLnBrk="1" hangingPunct="1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Terakreditasi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A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oleh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LAMPTKES</a:t>
            </a:r>
          </a:p>
          <a:p>
            <a:pPr marL="342900" indent="-342900" eaLnBrk="1" hangingPunct="1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Menjadi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pusat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unggulan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untuk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kultur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sel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dan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fototerapi</a:t>
            </a:r>
            <a:endParaRPr lang="en-US" sz="2400" dirty="0" smtClean="0">
              <a:latin typeface="Calibri" charset="0"/>
              <a:ea typeface="ＭＳ Ｐゴシック" charset="0"/>
              <a:cs typeface="Calibri" charset="0"/>
              <a:sym typeface="Calibri" charset="0"/>
            </a:endParaRPr>
          </a:p>
          <a:p>
            <a:pPr marL="342900" indent="-342900" eaLnBrk="1" hangingPunct="1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Penambahan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staf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bergelar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konsulan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,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Lektor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Kepala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, GB</a:t>
            </a:r>
          </a:p>
          <a:p>
            <a:pPr marL="342900" indent="-342900" eaLnBrk="1" hangingPunct="1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Mengirim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1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staf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untuk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S3 di UK</a:t>
            </a:r>
          </a:p>
          <a:p>
            <a:pPr marL="342900" indent="-342900" eaLnBrk="1" hangingPunct="1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Penambahan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3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staf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Dokdiknis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mendapatkan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serdos</a:t>
            </a:r>
            <a:endParaRPr lang="en-US" sz="2400" dirty="0">
              <a:latin typeface="Calibri" charset="0"/>
              <a:ea typeface="ＭＳ Ｐゴシック" charset="0"/>
              <a:cs typeface="Calibri" charset="0"/>
              <a:sym typeface="Calibri" charset="0"/>
            </a:endParaRPr>
          </a:p>
        </p:txBody>
      </p:sp>
      <p:sp>
        <p:nvSpPr>
          <p:cNvPr id="9" name="AutoShape 4"/>
          <p:cNvSpPr>
            <a:spLocks/>
          </p:cNvSpPr>
          <p:nvPr/>
        </p:nvSpPr>
        <p:spPr bwMode="auto">
          <a:xfrm>
            <a:off x="-22226" y="3843389"/>
            <a:ext cx="12214225" cy="356547"/>
          </a:xfrm>
          <a:prstGeom prst="rightArrow">
            <a:avLst>
              <a:gd name="adj1" fmla="val 100000"/>
              <a:gd name="adj2" fmla="val 35812"/>
            </a:avLst>
          </a:prstGeom>
          <a:solidFill>
            <a:srgbClr val="D1EB2B"/>
          </a:solidFill>
          <a:ln w="25400">
            <a:solidFill>
              <a:srgbClr val="000000">
                <a:alpha val="0"/>
              </a:srgb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spcBef>
                <a:spcPts val="1000"/>
              </a:spcBef>
              <a:buChar char="•"/>
              <a:defRPr sz="44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1pPr>
            <a:lvl2pPr marL="742950" indent="-285750" algn="ctr">
              <a:spcBef>
                <a:spcPts val="900"/>
              </a:spcBef>
              <a:buChar char="–"/>
              <a:defRPr sz="3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2pPr>
            <a:lvl3pPr marL="1143000" indent="-228600" algn="ctr">
              <a:spcBef>
                <a:spcPts val="700"/>
              </a:spcBef>
              <a:buChar char="•"/>
              <a:defRPr sz="34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3pPr>
            <a:lvl4pPr marL="1600200" indent="-228600" algn="ctr">
              <a:spcBef>
                <a:spcPts val="700"/>
              </a:spcBef>
              <a:buChar char="–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4pPr>
            <a:lvl5pPr marL="2057400" indent="-228600" algn="ctr">
              <a:spcBef>
                <a:spcPts val="700"/>
              </a:spcBef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5pPr>
            <a:lvl6pPr marL="2514600" indent="-228600" algn="ctr" eaLnBrk="0" fontAlgn="base" hangingPunct="0">
              <a:spcBef>
                <a:spcPts val="7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6pPr>
            <a:lvl7pPr marL="2971800" indent="-228600" algn="ctr" eaLnBrk="0" fontAlgn="base" hangingPunct="0">
              <a:spcBef>
                <a:spcPts val="7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7pPr>
            <a:lvl8pPr marL="3429000" indent="-228600" algn="ctr" eaLnBrk="0" fontAlgn="base" hangingPunct="0">
              <a:spcBef>
                <a:spcPts val="7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8pPr>
            <a:lvl9pPr marL="3886200" indent="-228600" algn="ctr" eaLnBrk="0" fontAlgn="base" hangingPunct="0">
              <a:spcBef>
                <a:spcPts val="7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 sz="3400">
              <a:latin typeface="Arial" charset="0"/>
              <a:sym typeface="Arial" charset="0"/>
            </a:endParaRPr>
          </a:p>
        </p:txBody>
      </p:sp>
      <p:sp>
        <p:nvSpPr>
          <p:cNvPr id="14" name="AutoShape 9">
            <a:hlinkClick r:id="rId3" action="ppaction://hlinksldjump"/>
          </p:cNvPr>
          <p:cNvSpPr>
            <a:spLocks/>
          </p:cNvSpPr>
          <p:nvPr/>
        </p:nvSpPr>
        <p:spPr bwMode="auto">
          <a:xfrm>
            <a:off x="6672650" y="1024958"/>
            <a:ext cx="5223770" cy="2495311"/>
          </a:xfrm>
          <a:custGeom>
            <a:avLst/>
            <a:gdLst>
              <a:gd name="T0" fmla="*/ 0 w 21600"/>
              <a:gd name="T1" fmla="*/ 0 h 16416"/>
              <a:gd name="T2" fmla="*/ 21600 w 21600"/>
              <a:gd name="T3" fmla="*/ 16416 h 16416"/>
            </a:gdLst>
            <a:ahLst/>
            <a:cxnLst/>
            <a:rect l="T0" t="T1" r="T2" b="T3"/>
            <a:pathLst>
              <a:path w="21600" h="16416">
                <a:moveTo>
                  <a:pt x="491" y="0"/>
                </a:moveTo>
                <a:cubicBezTo>
                  <a:pt x="220" y="0"/>
                  <a:pt x="0" y="258"/>
                  <a:pt x="0" y="576"/>
                </a:cubicBezTo>
                <a:lnTo>
                  <a:pt x="0" y="15840"/>
                </a:lnTo>
                <a:cubicBezTo>
                  <a:pt x="0" y="16158"/>
                  <a:pt x="220" y="16416"/>
                  <a:pt x="491" y="16416"/>
                </a:cubicBezTo>
                <a:lnTo>
                  <a:pt x="12155" y="16416"/>
                </a:lnTo>
                <a:lnTo>
                  <a:pt x="13418" y="21600"/>
                </a:lnTo>
                <a:lnTo>
                  <a:pt x="14681" y="16416"/>
                </a:lnTo>
                <a:lnTo>
                  <a:pt x="21109" y="16416"/>
                </a:lnTo>
                <a:cubicBezTo>
                  <a:pt x="21380" y="16416"/>
                  <a:pt x="21600" y="16158"/>
                  <a:pt x="21600" y="15840"/>
                </a:cubicBezTo>
                <a:lnTo>
                  <a:pt x="21600" y="576"/>
                </a:lnTo>
                <a:cubicBezTo>
                  <a:pt x="21600" y="258"/>
                  <a:pt x="21380" y="0"/>
                  <a:pt x="21109" y="0"/>
                </a:cubicBezTo>
                <a:lnTo>
                  <a:pt x="491" y="0"/>
                </a:lnTo>
                <a:close/>
                <a:moveTo>
                  <a:pt x="491" y="0"/>
                </a:moveTo>
              </a:path>
            </a:pathLst>
          </a:cu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 algn="ctr">
              <a:spcBef>
                <a:spcPts val="1000"/>
              </a:spcBef>
              <a:buChar char="•"/>
              <a:defRPr sz="44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1pPr>
            <a:lvl2pPr marL="742950" indent="-285750" algn="ctr">
              <a:spcBef>
                <a:spcPts val="900"/>
              </a:spcBef>
              <a:buChar char="–"/>
              <a:defRPr sz="3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2pPr>
            <a:lvl3pPr marL="1143000" indent="-228600" algn="ctr">
              <a:spcBef>
                <a:spcPts val="700"/>
              </a:spcBef>
              <a:buChar char="•"/>
              <a:defRPr sz="34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3pPr>
            <a:lvl4pPr marL="1600200" indent="-228600" algn="ctr">
              <a:spcBef>
                <a:spcPts val="700"/>
              </a:spcBef>
              <a:buChar char="–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4pPr>
            <a:lvl5pPr marL="2057400" indent="-228600" algn="ctr">
              <a:spcBef>
                <a:spcPts val="700"/>
              </a:spcBef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5pPr>
            <a:lvl6pPr marL="2514600" indent="-228600" algn="ctr" eaLnBrk="0" fontAlgn="base" hangingPunct="0">
              <a:spcBef>
                <a:spcPts val="7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6pPr>
            <a:lvl7pPr marL="2971800" indent="-228600" algn="ctr" eaLnBrk="0" fontAlgn="base" hangingPunct="0">
              <a:spcBef>
                <a:spcPts val="7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7pPr>
            <a:lvl8pPr marL="3429000" indent="-228600" algn="ctr" eaLnBrk="0" fontAlgn="base" hangingPunct="0">
              <a:spcBef>
                <a:spcPts val="7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8pPr>
            <a:lvl9pPr marL="3886200" indent="-228600" algn="ctr" eaLnBrk="0" fontAlgn="base" hangingPunct="0">
              <a:spcBef>
                <a:spcPts val="7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Calibri" charset="0"/>
                <a:ea typeface="ヒラギノ角ゴ ProN W3" charset="-128"/>
                <a:sym typeface="Calibri" charset="0"/>
              </a:defRPr>
            </a:lvl9pPr>
          </a:lstStyle>
          <a:p>
            <a:pPr marL="342900" indent="-342900" algn="l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>
                <a:ea typeface="ＭＳ Ｐゴシック" charset="0"/>
                <a:cs typeface="Calibri" charset="0"/>
              </a:rPr>
              <a:t>Menjadi</a:t>
            </a:r>
            <a:r>
              <a:rPr lang="en-US" sz="2400" dirty="0">
                <a:ea typeface="ＭＳ Ｐゴシック" charset="0"/>
                <a:cs typeface="Calibri" charset="0"/>
              </a:rPr>
              <a:t> </a:t>
            </a:r>
            <a:r>
              <a:rPr lang="en-US" sz="2400" dirty="0" err="1">
                <a:ea typeface="ＭＳ Ｐゴシック" charset="0"/>
                <a:cs typeface="Calibri" charset="0"/>
              </a:rPr>
              <a:t>pusat</a:t>
            </a:r>
            <a:r>
              <a:rPr lang="en-US" sz="2400" dirty="0">
                <a:ea typeface="ＭＳ Ｐゴシック" charset="0"/>
                <a:cs typeface="Calibri" charset="0"/>
              </a:rPr>
              <a:t> </a:t>
            </a:r>
            <a:r>
              <a:rPr lang="en-US" sz="2400" dirty="0" err="1">
                <a:ea typeface="ＭＳ Ｐゴシック" charset="0"/>
                <a:cs typeface="Calibri" charset="0"/>
              </a:rPr>
              <a:t>rujukan</a:t>
            </a:r>
            <a:r>
              <a:rPr lang="en-US" sz="2400" dirty="0">
                <a:ea typeface="ＭＳ Ｐゴシック" charset="0"/>
                <a:cs typeface="Calibri" charset="0"/>
              </a:rPr>
              <a:t> di DIY </a:t>
            </a:r>
            <a:r>
              <a:rPr lang="en-US" sz="2400" dirty="0" err="1">
                <a:ea typeface="ＭＳ Ｐゴシック" charset="0"/>
                <a:cs typeface="Calibri" charset="0"/>
              </a:rPr>
              <a:t>dan</a:t>
            </a:r>
            <a:r>
              <a:rPr lang="en-US" sz="2400" dirty="0">
                <a:ea typeface="ＭＳ Ｐゴシック" charset="0"/>
                <a:cs typeface="Calibri" charset="0"/>
              </a:rPr>
              <a:t> </a:t>
            </a:r>
            <a:r>
              <a:rPr lang="en-US" sz="2400" dirty="0" err="1">
                <a:ea typeface="ＭＳ Ｐゴシック" charset="0"/>
                <a:cs typeface="Calibri" charset="0"/>
              </a:rPr>
              <a:t>Jateng</a:t>
            </a:r>
            <a:r>
              <a:rPr lang="en-US" sz="2400" dirty="0">
                <a:ea typeface="ＭＳ Ｐゴシック" charset="0"/>
                <a:cs typeface="Calibri" charset="0"/>
              </a:rPr>
              <a:t> </a:t>
            </a:r>
            <a:r>
              <a:rPr lang="en-US" sz="2400" dirty="0" err="1">
                <a:ea typeface="ＭＳ Ｐゴシック" charset="0"/>
                <a:cs typeface="Calibri" charset="0"/>
              </a:rPr>
              <a:t>untuk</a:t>
            </a:r>
            <a:r>
              <a:rPr lang="en-US" sz="2400" dirty="0">
                <a:ea typeface="ＭＳ Ｐゴシック" charset="0"/>
                <a:cs typeface="Calibri" charset="0"/>
              </a:rPr>
              <a:t> IMS </a:t>
            </a:r>
            <a:r>
              <a:rPr lang="en-US" sz="2400" dirty="0" err="1">
                <a:ea typeface="ＭＳ Ｐゴシック" charset="0"/>
                <a:cs typeface="Calibri" charset="0"/>
              </a:rPr>
              <a:t>dan</a:t>
            </a:r>
            <a:r>
              <a:rPr lang="en-US" sz="2400" dirty="0">
                <a:ea typeface="ＭＳ Ｐゴシック" charset="0"/>
                <a:cs typeface="Calibri" charset="0"/>
              </a:rPr>
              <a:t> </a:t>
            </a:r>
            <a:r>
              <a:rPr lang="en-US" sz="2400" dirty="0" err="1">
                <a:ea typeface="ＭＳ Ｐゴシック" charset="0"/>
                <a:cs typeface="Calibri" charset="0"/>
              </a:rPr>
              <a:t>dermatologi</a:t>
            </a:r>
            <a:r>
              <a:rPr lang="en-US" sz="2400" dirty="0">
                <a:ea typeface="ＭＳ Ｐゴシック" charset="0"/>
                <a:cs typeface="Calibri" charset="0"/>
              </a:rPr>
              <a:t> </a:t>
            </a:r>
            <a:r>
              <a:rPr lang="en-US" sz="2400" dirty="0" err="1" smtClean="0">
                <a:ea typeface="ＭＳ Ｐゴシック" charset="0"/>
                <a:cs typeface="Calibri" charset="0"/>
              </a:rPr>
              <a:t>tropis</a:t>
            </a:r>
            <a:endParaRPr lang="en-US" sz="2400" dirty="0" smtClean="0">
              <a:ea typeface="ＭＳ Ｐゴシック" charset="0"/>
              <a:cs typeface="Calibri" charset="0"/>
            </a:endParaRPr>
          </a:p>
          <a:p>
            <a:pPr marL="342900" indent="-342900" algn="l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 smtClean="0">
                <a:ea typeface="ＭＳ Ｐゴシック" charset="0"/>
                <a:cs typeface="Calibri" charset="0"/>
              </a:rPr>
              <a:t>Terjalin</a:t>
            </a:r>
            <a:r>
              <a:rPr lang="en-US" sz="2400" dirty="0" smtClean="0">
                <a:ea typeface="ＭＳ Ｐゴシック" charset="0"/>
                <a:cs typeface="Calibri" charset="0"/>
              </a:rPr>
              <a:t> </a:t>
            </a:r>
            <a:r>
              <a:rPr lang="en-US" sz="2400" dirty="0" err="1" smtClean="0">
                <a:ea typeface="ＭＳ Ｐゴシック" charset="0"/>
                <a:cs typeface="Calibri" charset="0"/>
              </a:rPr>
              <a:t>kerjasama</a:t>
            </a:r>
            <a:r>
              <a:rPr lang="en-US" sz="2400" dirty="0" smtClean="0">
                <a:ea typeface="ＭＳ Ｐゴシック" charset="0"/>
                <a:cs typeface="Calibri" charset="0"/>
              </a:rPr>
              <a:t> </a:t>
            </a:r>
            <a:r>
              <a:rPr lang="en-US" sz="2400" dirty="0" err="1" smtClean="0">
                <a:ea typeface="ＭＳ Ｐゴシック" charset="0"/>
                <a:cs typeface="Calibri" charset="0"/>
              </a:rPr>
              <a:t>dengan</a:t>
            </a:r>
            <a:r>
              <a:rPr lang="en-US" sz="2400" dirty="0" smtClean="0">
                <a:ea typeface="ＭＳ Ｐゴシック" charset="0"/>
                <a:cs typeface="Calibri" charset="0"/>
              </a:rPr>
              <a:t> </a:t>
            </a:r>
            <a:r>
              <a:rPr lang="en-US" sz="2400" dirty="0" err="1" smtClean="0">
                <a:ea typeface="ＭＳ Ｐゴシック" charset="0"/>
                <a:cs typeface="Calibri" charset="0"/>
              </a:rPr>
              <a:t>institusi</a:t>
            </a:r>
            <a:r>
              <a:rPr lang="en-US" sz="2400" dirty="0" smtClean="0">
                <a:ea typeface="ＭＳ Ｐゴシック" charset="0"/>
                <a:cs typeface="Calibri" charset="0"/>
              </a:rPr>
              <a:t> di LN  </a:t>
            </a:r>
            <a:r>
              <a:rPr lang="en-US" sz="2400" dirty="0" err="1" smtClean="0">
                <a:ea typeface="ＭＳ Ｐゴシック" charset="0"/>
                <a:cs typeface="Calibri" charset="0"/>
              </a:rPr>
              <a:t>untuk</a:t>
            </a:r>
            <a:r>
              <a:rPr lang="en-US" sz="2400" dirty="0" smtClean="0">
                <a:ea typeface="ＭＳ Ｐゴシック" charset="0"/>
                <a:cs typeface="Calibri" charset="0"/>
              </a:rPr>
              <a:t> </a:t>
            </a:r>
            <a:r>
              <a:rPr lang="en-US" sz="2400" dirty="0" err="1" smtClean="0">
                <a:ea typeface="ＭＳ Ｐゴシック" charset="0"/>
                <a:cs typeface="Calibri" charset="0"/>
              </a:rPr>
              <a:t>pusat</a:t>
            </a:r>
            <a:r>
              <a:rPr lang="en-US" sz="2400" dirty="0" smtClean="0">
                <a:ea typeface="ＭＳ Ｐゴシック" charset="0"/>
                <a:cs typeface="Calibri" charset="0"/>
              </a:rPr>
              <a:t> </a:t>
            </a:r>
            <a:r>
              <a:rPr lang="en-US" sz="2400" dirty="0" err="1" smtClean="0">
                <a:ea typeface="ＭＳ Ｐゴシック" charset="0"/>
                <a:cs typeface="Calibri" charset="0"/>
              </a:rPr>
              <a:t>unggulan</a:t>
            </a:r>
            <a:r>
              <a:rPr lang="en-US" sz="2400" dirty="0" smtClean="0">
                <a:ea typeface="ＭＳ Ｐゴシック" charset="0"/>
                <a:cs typeface="Calibri" charset="0"/>
              </a:rPr>
              <a:t> </a:t>
            </a:r>
            <a:r>
              <a:rPr lang="en-US" sz="2400" dirty="0" err="1" smtClean="0">
                <a:ea typeface="ＭＳ Ｐゴシック" charset="0"/>
                <a:cs typeface="Calibri" charset="0"/>
              </a:rPr>
              <a:t>tsb</a:t>
            </a:r>
            <a:endParaRPr lang="en-US" sz="2400" dirty="0" smtClean="0">
              <a:ea typeface="ＭＳ Ｐゴシック" charset="0"/>
              <a:cs typeface="Calibri" charset="0"/>
            </a:endParaRPr>
          </a:p>
          <a:p>
            <a:pPr marL="342900" indent="-342900" algn="l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 smtClean="0">
                <a:ea typeface="ＭＳ Ｐゴシック" charset="0"/>
                <a:cs typeface="Calibri" charset="0"/>
              </a:rPr>
              <a:t>Staf</a:t>
            </a:r>
            <a:r>
              <a:rPr lang="en-US" sz="2400" dirty="0" smtClean="0">
                <a:ea typeface="ＭＳ Ｐゴシック" charset="0"/>
                <a:cs typeface="Calibri" charset="0"/>
              </a:rPr>
              <a:t> </a:t>
            </a:r>
            <a:r>
              <a:rPr lang="en-US" sz="2400" dirty="0" err="1" smtClean="0">
                <a:ea typeface="ＭＳ Ｐゴシック" charset="0"/>
                <a:cs typeface="Calibri" charset="0"/>
              </a:rPr>
              <a:t>kependidikan</a:t>
            </a:r>
            <a:r>
              <a:rPr lang="en-US" sz="2400" dirty="0" smtClean="0">
                <a:ea typeface="ＭＳ Ｐゴシック" charset="0"/>
                <a:cs typeface="Calibri" charset="0"/>
              </a:rPr>
              <a:t> </a:t>
            </a:r>
            <a:r>
              <a:rPr lang="en-US" sz="2400" dirty="0" err="1" smtClean="0">
                <a:ea typeface="ＭＳ Ｐゴシック" charset="0"/>
                <a:cs typeface="Calibri" charset="0"/>
              </a:rPr>
              <a:t>menjadi</a:t>
            </a:r>
            <a:r>
              <a:rPr lang="en-US" sz="2400" dirty="0" smtClean="0">
                <a:ea typeface="ＭＳ Ｐゴシック" charset="0"/>
                <a:cs typeface="Calibri" charset="0"/>
              </a:rPr>
              <a:t> PNS</a:t>
            </a:r>
            <a:endParaRPr lang="en-US" sz="2400" dirty="0">
              <a:ea typeface="ＭＳ Ｐゴシック" charset="0"/>
              <a:cs typeface="Calibri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4664" y="3851156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/>
              <a:t>2018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59300" y="3732036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2019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490010" y="3843389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2020</a:t>
            </a:r>
            <a:endParaRPr lang="en-US" b="1" dirty="0"/>
          </a:p>
        </p:txBody>
      </p:sp>
      <p:sp>
        <p:nvSpPr>
          <p:cNvPr id="16" name="AutoShape 8">
            <a:hlinkClick r:id="rId4" action="ppaction://hlinksldjump"/>
          </p:cNvPr>
          <p:cNvSpPr>
            <a:spLocks/>
          </p:cNvSpPr>
          <p:nvPr/>
        </p:nvSpPr>
        <p:spPr bwMode="auto">
          <a:xfrm>
            <a:off x="3667032" y="4218044"/>
            <a:ext cx="5733588" cy="2307325"/>
          </a:xfrm>
          <a:custGeom>
            <a:avLst/>
            <a:gdLst/>
            <a:ahLst/>
            <a:cxnLst/>
            <a:rect l="0" t="0" r="r" b="b"/>
            <a:pathLst>
              <a:path w="21600" h="17264">
                <a:moveTo>
                  <a:pt x="8830" y="-4336"/>
                </a:moveTo>
                <a:lnTo>
                  <a:pt x="8089" y="0"/>
                </a:lnTo>
                <a:lnTo>
                  <a:pt x="408" y="0"/>
                </a:lnTo>
                <a:cubicBezTo>
                  <a:pt x="182" y="0"/>
                  <a:pt x="0" y="212"/>
                  <a:pt x="0" y="473"/>
                </a:cubicBezTo>
                <a:lnTo>
                  <a:pt x="0" y="16791"/>
                </a:lnTo>
                <a:cubicBezTo>
                  <a:pt x="0" y="17052"/>
                  <a:pt x="182" y="17264"/>
                  <a:pt x="408" y="17264"/>
                </a:cubicBezTo>
                <a:lnTo>
                  <a:pt x="21192" y="17264"/>
                </a:lnTo>
                <a:cubicBezTo>
                  <a:pt x="21418" y="17264"/>
                  <a:pt x="21600" y="17052"/>
                  <a:pt x="21600" y="16791"/>
                </a:cubicBezTo>
                <a:lnTo>
                  <a:pt x="21600" y="473"/>
                </a:lnTo>
                <a:cubicBezTo>
                  <a:pt x="21600" y="212"/>
                  <a:pt x="21418" y="0"/>
                  <a:pt x="21192" y="0"/>
                </a:cubicBezTo>
                <a:lnTo>
                  <a:pt x="9571" y="0"/>
                </a:lnTo>
                <a:lnTo>
                  <a:pt x="8830" y="-4336"/>
                </a:lnTo>
                <a:close/>
                <a:moveTo>
                  <a:pt x="8830" y="-4336"/>
                </a:moveTo>
              </a:path>
            </a:pathLst>
          </a:custGeom>
          <a:noFill/>
          <a:ln w="25400" cap="flat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/>
          </a:extLst>
        </p:spPr>
        <p:txBody>
          <a:bodyPr lIns="0" tIns="0" rIns="0" bIns="0" anchor="ctr"/>
          <a:lstStyle/>
          <a:p>
            <a:pPr marL="342900" indent="-342900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Menjadi</a:t>
            </a:r>
            <a:r>
              <a:rPr lang="en-US" sz="2400" dirty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pusat</a:t>
            </a:r>
            <a:r>
              <a:rPr lang="en-US" sz="2400" dirty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unggulan</a:t>
            </a:r>
            <a:r>
              <a:rPr lang="en-US" sz="2400" dirty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untuk</a:t>
            </a:r>
            <a:r>
              <a:rPr lang="en-US" sz="2400" dirty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endParaRPr lang="en-US" sz="2400" dirty="0" smtClean="0">
              <a:latin typeface="Calibri" charset="0"/>
              <a:ea typeface="ＭＳ Ｐゴシック" charset="0"/>
              <a:cs typeface="Calibri" charset="0"/>
              <a:sym typeface="Calibri" charset="0"/>
            </a:endParaRPr>
          </a:p>
          <a:p>
            <a:pPr marL="800100" lvl="1" indent="-342900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transplantasi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sel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dan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jaringan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untuk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penyembuhan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luka</a:t>
            </a:r>
            <a:endParaRPr lang="en-US" sz="2400" dirty="0" smtClean="0">
              <a:latin typeface="Calibri" charset="0"/>
              <a:ea typeface="ＭＳ Ｐゴシック" charset="0"/>
              <a:cs typeface="Calibri" charset="0"/>
              <a:sym typeface="Calibri" charset="0"/>
            </a:endParaRPr>
          </a:p>
          <a:p>
            <a:pPr marL="800100" lvl="1" indent="-342900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Kultur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sel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(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keratinosit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, fibroblast</a:t>
            </a:r>
          </a:p>
          <a:p>
            <a:pPr marL="342900" indent="-342900">
              <a:buClr>
                <a:srgbClr val="FF461E"/>
              </a:buClr>
              <a:buSzPct val="125000"/>
              <a:buFont typeface="Wingdings" charset="2"/>
              <a:buChar char="§"/>
              <a:defRPr/>
            </a:pP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Penambahan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2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staf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berpendidikan</a:t>
            </a:r>
            <a:r>
              <a:rPr lang="en-US" sz="2400" dirty="0" smtClean="0">
                <a:latin typeface="Calibri" charset="0"/>
                <a:ea typeface="ＭＳ Ｐゴシック" charset="0"/>
                <a:cs typeface="Calibri" charset="0"/>
                <a:sym typeface="Calibri" charset="0"/>
              </a:rPr>
              <a:t> S3</a:t>
            </a:r>
          </a:p>
        </p:txBody>
      </p:sp>
    </p:spTree>
    <p:extLst>
      <p:ext uri="{BB962C8B-B14F-4D97-AF65-F5344CB8AC3E}">
        <p14:creationId xmlns:p14="http://schemas.microsoft.com/office/powerpoint/2010/main" val="2089934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17529</TotalTime>
  <Words>549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MS Mincho</vt:lpstr>
      <vt:lpstr>Times New Roman</vt:lpstr>
      <vt:lpstr>Wingdings</vt:lpstr>
      <vt:lpstr>ヒラギノ角ゴ ProN W3</vt:lpstr>
      <vt:lpstr>Office Theme</vt:lpstr>
      <vt:lpstr>2_Office Theme</vt:lpstr>
      <vt:lpstr>PowerPoint Presentation</vt:lpstr>
      <vt:lpstr>Bab 1. Kebijakan Umum</vt:lpstr>
      <vt:lpstr>Nilai-nilai dasar</vt:lpstr>
      <vt:lpstr>Nilai-nilai dasar</vt:lpstr>
      <vt:lpstr>Visi</vt:lpstr>
      <vt:lpstr>Misi</vt:lpstr>
      <vt:lpstr>Komitmen</vt:lpstr>
      <vt:lpstr>Tujuan Umum</vt:lpstr>
      <vt:lpstr>Milestones 2018-2022</vt:lpstr>
      <vt:lpstr>Milestones 2018-2022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DELL</cp:lastModifiedBy>
  <cp:revision>170</cp:revision>
  <dcterms:created xsi:type="dcterms:W3CDTF">2016-10-06T12:46:54Z</dcterms:created>
  <dcterms:modified xsi:type="dcterms:W3CDTF">2017-11-14T07:22:50Z</dcterms:modified>
</cp:coreProperties>
</file>