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3" r:id="rId4"/>
    <p:sldId id="257" r:id="rId5"/>
    <p:sldId id="262" r:id="rId6"/>
    <p:sldId id="264" r:id="rId7"/>
    <p:sldId id="265" r:id="rId8"/>
    <p:sldId id="266" r:id="rId9"/>
    <p:sldId id="261" r:id="rId10"/>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A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660"/>
  </p:normalViewPr>
  <p:slideViewPr>
    <p:cSldViewPr snapToGrid="0">
      <p:cViewPr varScale="1">
        <p:scale>
          <a:sx n="51" d="100"/>
          <a:sy n="51" d="100"/>
        </p:scale>
        <p:origin x="-120" y="-5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132DEA8-7B19-4A37-9E84-070642C8D29B}" type="datetimeFigureOut">
              <a:rPr lang="id-ID" smtClean="0"/>
              <a:t>12/5/17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4087760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132DEA8-7B19-4A37-9E84-070642C8D29B}" type="datetimeFigureOut">
              <a:rPr lang="id-ID" smtClean="0"/>
              <a:t>12/5/17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1019990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132DEA8-7B19-4A37-9E84-070642C8D29B}" type="datetimeFigureOut">
              <a:rPr lang="id-ID" smtClean="0"/>
              <a:t>12/5/17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1746690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132DEA8-7B19-4A37-9E84-070642C8D29B}" type="datetimeFigureOut">
              <a:rPr lang="id-ID" smtClean="0"/>
              <a:t>12/5/17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833415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32DEA8-7B19-4A37-9E84-070642C8D29B}" type="datetimeFigureOut">
              <a:rPr lang="id-ID" smtClean="0"/>
              <a:t>12/5/17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3231431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132DEA8-7B19-4A37-9E84-070642C8D29B}" type="datetimeFigureOut">
              <a:rPr lang="id-ID" smtClean="0"/>
              <a:t>12/5/17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2179246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132DEA8-7B19-4A37-9E84-070642C8D29B}" type="datetimeFigureOut">
              <a:rPr lang="id-ID" smtClean="0"/>
              <a:t>12/5/17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365247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132DEA8-7B19-4A37-9E84-070642C8D29B}" type="datetimeFigureOut">
              <a:rPr lang="id-ID" smtClean="0"/>
              <a:t>12/5/17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161850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2DEA8-7B19-4A37-9E84-070642C8D29B}" type="datetimeFigureOut">
              <a:rPr lang="id-ID" smtClean="0"/>
              <a:t>12/5/17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1615267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2DEA8-7B19-4A37-9E84-070642C8D29B}" type="datetimeFigureOut">
              <a:rPr lang="id-ID" smtClean="0"/>
              <a:t>12/5/17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3819013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2DEA8-7B19-4A37-9E84-070642C8D29B}" type="datetimeFigureOut">
              <a:rPr lang="id-ID" smtClean="0"/>
              <a:t>12/5/17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5319654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2DEA8-7B19-4A37-9E84-070642C8D29B}" type="datetimeFigureOut">
              <a:rPr lang="id-ID" smtClean="0"/>
              <a:t>12/5/17</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C6D42-3152-43FD-8E84-B2CB665B900F}" type="slidenum">
              <a:rPr lang="id-ID" smtClean="0"/>
              <a:t>‹#›</a:t>
            </a:fld>
            <a:endParaRPr lang="id-ID"/>
          </a:p>
        </p:txBody>
      </p:sp>
    </p:spTree>
    <p:extLst>
      <p:ext uri="{BB962C8B-B14F-4D97-AF65-F5344CB8AC3E}">
        <p14:creationId xmlns:p14="http://schemas.microsoft.com/office/powerpoint/2010/main" val="3377753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62630" y="3164116"/>
            <a:ext cx="9144000" cy="1115106"/>
          </a:xfrm>
        </p:spPr>
        <p:txBody>
          <a:bodyPr>
            <a:normAutofit fontScale="90000"/>
          </a:bodyPr>
          <a:lstStyle/>
          <a:p>
            <a:pPr algn="r"/>
            <a:r>
              <a:rPr lang="id-ID" b="1" dirty="0" smtClean="0">
                <a:solidFill>
                  <a:srgbClr val="014A73"/>
                </a:solidFill>
                <a:latin typeface="Segoe UI Light" panose="020B0502040204020203" pitchFamily="34" charset="0"/>
                <a:cs typeface="Segoe UI Light" panose="020B0502040204020203" pitchFamily="34" charset="0"/>
              </a:rPr>
              <a:t>Departemen Biokimia</a:t>
            </a:r>
            <a:br>
              <a:rPr lang="id-ID" b="1" dirty="0" smtClean="0">
                <a:solidFill>
                  <a:srgbClr val="014A73"/>
                </a:solidFill>
                <a:latin typeface="Segoe UI Light" panose="020B0502040204020203" pitchFamily="34" charset="0"/>
                <a:cs typeface="Segoe UI Light" panose="020B0502040204020203" pitchFamily="34" charset="0"/>
              </a:rPr>
            </a:br>
            <a:r>
              <a:rPr lang="id-ID" b="1" dirty="0">
                <a:solidFill>
                  <a:srgbClr val="014A73"/>
                </a:solidFill>
                <a:latin typeface="Segoe UI Light" panose="020B0502040204020203" pitchFamily="34" charset="0"/>
                <a:cs typeface="Segoe UI Light" panose="020B0502040204020203" pitchFamily="34" charset="0"/>
              </a:rPr>
              <a:t>Fakultas Kedokteran UGM</a:t>
            </a:r>
          </a:p>
        </p:txBody>
      </p:sp>
      <p:sp>
        <p:nvSpPr>
          <p:cNvPr id="3" name="Subtitle 2"/>
          <p:cNvSpPr>
            <a:spLocks noGrp="1"/>
          </p:cNvSpPr>
          <p:nvPr>
            <p:ph type="subTitle" idx="1"/>
          </p:nvPr>
        </p:nvSpPr>
        <p:spPr>
          <a:xfrm>
            <a:off x="2162630" y="4516440"/>
            <a:ext cx="9144000" cy="607106"/>
          </a:xfrm>
        </p:spPr>
        <p:txBody>
          <a:bodyPr/>
          <a:lstStyle/>
          <a:p>
            <a:pPr algn="r"/>
            <a:r>
              <a:rPr lang="id-ID" dirty="0" err="1" smtClean="0">
                <a:latin typeface="Segoe UI Light" panose="020B0502040204020203" pitchFamily="34" charset="0"/>
                <a:cs typeface="Segoe UI Light" panose="020B0502040204020203" pitchFamily="34" charset="0"/>
              </a:rPr>
              <a:t>Bab II. Analisis Situasi</a:t>
            </a:r>
            <a:endParaRPr lang="id-ID"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153214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436914"/>
            <a:ext cx="10515600" cy="776288"/>
          </a:xfrm>
        </p:spPr>
        <p:txBody>
          <a:bodyPr/>
          <a:lstStyle/>
          <a:p>
            <a:pPr algn="ctr"/>
            <a:r>
              <a:rPr lang="id-ID" dirty="0" smtClean="0">
                <a:solidFill>
                  <a:srgbClr val="014A73"/>
                </a:solidFill>
                <a:latin typeface="Segoe UI Light" panose="020B0502040204020203" pitchFamily="34" charset="0"/>
                <a:cs typeface="Segoe UI Light" panose="020B0502040204020203" pitchFamily="34" charset="0"/>
              </a:rPr>
              <a:t>Bab II. Analisis Situasi</a:t>
            </a:r>
            <a:endParaRPr lang="id-ID" dirty="0">
              <a:solidFill>
                <a:srgbClr val="014A73"/>
              </a:solidFill>
              <a:latin typeface="Segoe UI Light" panose="020B0502040204020203" pitchFamily="34" charset="0"/>
              <a:cs typeface="Segoe UI Light" panose="020B0502040204020203" pitchFamily="34" charset="0"/>
            </a:endParaRPr>
          </a:p>
        </p:txBody>
      </p:sp>
      <p:sp>
        <p:nvSpPr>
          <p:cNvPr id="3" name="Content Placeholder 2"/>
          <p:cNvSpPr>
            <a:spLocks noGrp="1"/>
          </p:cNvSpPr>
          <p:nvPr>
            <p:ph idx="1"/>
          </p:nvPr>
        </p:nvSpPr>
        <p:spPr>
          <a:xfrm>
            <a:off x="838200" y="2351314"/>
            <a:ext cx="10515600" cy="3825649"/>
          </a:xfrm>
        </p:spPr>
        <p:txBody>
          <a:bodyPr/>
          <a:lstStyle/>
          <a:p>
            <a:r>
              <a:rPr lang="fi-FI" sz="3600" dirty="0"/>
              <a:t>Kondisi internal</a:t>
            </a:r>
          </a:p>
          <a:p>
            <a:pPr lvl="1"/>
            <a:r>
              <a:rPr lang="fi-FI" sz="3600" dirty="0"/>
              <a:t>Kekuatan</a:t>
            </a:r>
          </a:p>
          <a:p>
            <a:pPr lvl="1"/>
            <a:r>
              <a:rPr lang="fi-FI" sz="3600" dirty="0"/>
              <a:t>Kelemahan</a:t>
            </a:r>
          </a:p>
          <a:p>
            <a:r>
              <a:rPr lang="fi-FI" sz="3600" dirty="0"/>
              <a:t>Kondisi eksternal</a:t>
            </a:r>
          </a:p>
          <a:p>
            <a:pPr lvl="1"/>
            <a:r>
              <a:rPr lang="fi-FI" sz="3600" dirty="0"/>
              <a:t>Peluang </a:t>
            </a:r>
          </a:p>
          <a:p>
            <a:pPr lvl="1"/>
            <a:r>
              <a:rPr lang="fi-FI" sz="3600" dirty="0"/>
              <a:t>Ancaman</a:t>
            </a:r>
          </a:p>
          <a:p>
            <a:pPr marL="0" indent="0">
              <a:buNone/>
            </a:pPr>
            <a:endParaRPr lang="id-ID"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74249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rgbClr val="014A73"/>
                </a:solidFill>
                <a:latin typeface="Segoe UI Light" panose="020B0502040204020203" pitchFamily="34" charset="0"/>
                <a:cs typeface="Segoe UI Light" panose="020B0502040204020203" pitchFamily="34" charset="0"/>
              </a:rPr>
              <a:t>Kondisi internal: Kekuatan (1)</a:t>
            </a:r>
            <a:endParaRPr lang="id-ID" dirty="0">
              <a:solidFill>
                <a:srgbClr val="014A73"/>
              </a:solidFill>
              <a:latin typeface="Segoe UI Light" panose="020B0502040204020203" pitchFamily="34" charset="0"/>
              <a:cs typeface="Segoe UI Light" panose="020B0502040204020203" pitchFamily="34" charset="0"/>
            </a:endParaRPr>
          </a:p>
        </p:txBody>
      </p:sp>
      <p:sp>
        <p:nvSpPr>
          <p:cNvPr id="3" name="Content Placeholder 2"/>
          <p:cNvSpPr>
            <a:spLocks noGrp="1"/>
          </p:cNvSpPr>
          <p:nvPr>
            <p:ph idx="1"/>
          </p:nvPr>
        </p:nvSpPr>
        <p:spPr>
          <a:xfrm>
            <a:off x="838199" y="1825625"/>
            <a:ext cx="10945859" cy="4351338"/>
          </a:xfrm>
        </p:spPr>
        <p:txBody>
          <a:bodyPr>
            <a:noAutofit/>
          </a:bodyPr>
          <a:lstStyle/>
          <a:p>
            <a:pPr lvl="0">
              <a:lnSpc>
                <a:spcPct val="80000"/>
              </a:lnSpc>
            </a:pPr>
            <a:r>
              <a:rPr lang="en-US"/>
              <a:t>Departemen Biokimia menyelenggarakan pendidikan dan mengembangkan keilmuan dan keahlian yang terdiri dari 3 cabang keilmuan, yaitu: Genetika Manusia dan Molekuler, Nutrisi dan Metabolisme Molekuler, dan Protein Signaling.</a:t>
            </a:r>
          </a:p>
          <a:p>
            <a:pPr lvl="0">
              <a:lnSpc>
                <a:spcPct val="80000"/>
              </a:lnSpc>
            </a:pPr>
            <a:r>
              <a:rPr lang="en-US"/>
              <a:t>Departemen Biokimia mempunyai potensi dalam pengembangan penelitian untuk menghasilkan karya akademik dan produk industri.</a:t>
            </a:r>
          </a:p>
          <a:p>
            <a:pPr lvl="0">
              <a:lnSpc>
                <a:spcPct val="80000"/>
              </a:lnSpc>
            </a:pPr>
            <a:r>
              <a:rPr lang="en-US"/>
              <a:t>Departemen Biokimia memiliki 7 staf  berpendidikan S-3 sehingga dapat membimbing mhs S-1, S-2 &amp; S-3.</a:t>
            </a:r>
          </a:p>
          <a:p>
            <a:pPr lvl="0">
              <a:lnSpc>
                <a:spcPct val="80000"/>
              </a:lnSpc>
            </a:pPr>
            <a:r>
              <a:rPr lang="en-US"/>
              <a:t>Beberapa staf  Departemen Biokimia ikut serta sebagai Tim Koordinator Blok (TKB) sehingga dapat memberi masukan ke departemen dan prodi  untuk meningkatan kualitas materi biokimia. </a:t>
            </a:r>
          </a:p>
          <a:p>
            <a:pPr marL="0" indent="0">
              <a:lnSpc>
                <a:spcPct val="80000"/>
              </a:lnSpc>
              <a:buNone/>
            </a:pPr>
            <a:endParaRPr lang="id-ID">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039765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3200"/>
              <a:t>Beberapa staf Departemen Biokimia aktif dalam kegiatan fakultas.</a:t>
            </a:r>
          </a:p>
          <a:p>
            <a:pPr lvl="0"/>
            <a:r>
              <a:rPr lang="en-US" sz="3200"/>
              <a:t>8 staff non edukatif dapat mendukung proses pembelajaran (praktikum) dengan baik.</a:t>
            </a:r>
          </a:p>
          <a:p>
            <a:r>
              <a:rPr lang="en-US" sz="3200"/>
              <a:t>Laboran aktif diikutkan dalam pelatihan-pelatihan:  GCLP, Biosafety, Manajemen Limbah, Akreditas Lab.</a:t>
            </a:r>
          </a:p>
          <a:p>
            <a:pPr lvl="0"/>
            <a:r>
              <a:rPr lang="en-US" sz="3200"/>
              <a:t>Publikasi nasional dan internasional yang dihasilkan oleh staf Departemen Biokimia meningkat.</a:t>
            </a:r>
          </a:p>
          <a:p>
            <a:pPr marL="0" indent="0">
              <a:buNone/>
            </a:pPr>
            <a:endParaRPr lang="id-ID">
              <a:latin typeface="Segoe UI Light" panose="020B0502040204020203" pitchFamily="34" charset="0"/>
              <a:cs typeface="Segoe UI Light" panose="020B0502040204020203" pitchFamily="34" charset="0"/>
            </a:endParaRPr>
          </a:p>
        </p:txBody>
      </p:sp>
      <p:sp>
        <p:nvSpPr>
          <p:cNvPr id="6" name="Title 1"/>
          <p:cNvSpPr>
            <a:spLocks noGrp="1"/>
          </p:cNvSpPr>
          <p:nvPr>
            <p:ph type="title"/>
          </p:nvPr>
        </p:nvSpPr>
        <p:spPr/>
        <p:txBody>
          <a:bodyPr/>
          <a:lstStyle/>
          <a:p>
            <a:r>
              <a:rPr lang="id-ID" dirty="0" smtClean="0">
                <a:solidFill>
                  <a:srgbClr val="014A73"/>
                </a:solidFill>
                <a:latin typeface="Segoe UI Light" panose="020B0502040204020203" pitchFamily="34" charset="0"/>
                <a:cs typeface="Segoe UI Light" panose="020B0502040204020203" pitchFamily="34" charset="0"/>
              </a:rPr>
              <a:t>Kondisi internal: Kekuatan (2)</a:t>
            </a:r>
            <a:endParaRPr lang="id-ID" dirty="0">
              <a:solidFill>
                <a:srgbClr val="014A73"/>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648607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US"/>
              <a:t>Dalam penelitian Departemen Biokimia melakukan kerjasama dengan departemen lain (Penyakit Dalam, Saraf, Obsgin, Anak, Patologi Klinik, Ilmu Kesehatan Masyarakat dan Gizi), fakultas lain (Fakultas Peternakan, Teknologi Pertanian, Kedokteran Hewan, MIPA, Farmasi, dan Teknik), serta  institusi lain baik nasional maupun internasional (LIPI, USU, Warmadewa, Udayana dan Kobe  University Jepang).</a:t>
            </a:r>
          </a:p>
          <a:p>
            <a:r>
              <a:rPr lang="en-US"/>
              <a:t>Staf Departemen Biokimia aktif mengikuti organisasi keilmuan dan profesi (Perhimpunan Biokimia dan Biologi Molekuler/PBBMI, Perhimpunan Dokter Gizi Medik Indonesia/PDGMI, Ikatan Dokter Indonesia/IDI, Ikatan Apoteker Indonesia/IAI, Persatuan Ahli Teknologi Pangan Indonesia/PATPI, Indonesian Society of Human Genetic/InaSHG, Indonesia Nutrigenomic and Nutrigenetic Society/INNS). </a:t>
            </a:r>
            <a:endParaRPr lang="id-ID">
              <a:latin typeface="Segoe UI Light" panose="020B0502040204020203" pitchFamily="34" charset="0"/>
              <a:cs typeface="Segoe UI Light" panose="020B0502040204020203" pitchFamily="34" charset="0"/>
            </a:endParaRPr>
          </a:p>
        </p:txBody>
      </p:sp>
      <p:sp>
        <p:nvSpPr>
          <p:cNvPr id="5" name="Title 1"/>
          <p:cNvSpPr>
            <a:spLocks noGrp="1"/>
          </p:cNvSpPr>
          <p:nvPr>
            <p:ph type="title"/>
          </p:nvPr>
        </p:nvSpPr>
        <p:spPr/>
        <p:txBody>
          <a:bodyPr/>
          <a:lstStyle/>
          <a:p>
            <a:r>
              <a:rPr lang="id-ID" dirty="0" smtClean="0">
                <a:solidFill>
                  <a:srgbClr val="014A73"/>
                </a:solidFill>
                <a:latin typeface="Segoe UI Light" panose="020B0502040204020203" pitchFamily="34" charset="0"/>
                <a:cs typeface="Segoe UI Light" panose="020B0502040204020203" pitchFamily="34" charset="0"/>
              </a:rPr>
              <a:t>Kondisi internal: Kekuatan (3)</a:t>
            </a:r>
            <a:endParaRPr lang="id-ID" dirty="0">
              <a:solidFill>
                <a:srgbClr val="014A73"/>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768882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981" y="1825625"/>
            <a:ext cx="11074472" cy="4351338"/>
          </a:xfrm>
        </p:spPr>
        <p:txBody>
          <a:bodyPr>
            <a:normAutofit fontScale="92500" lnSpcReduction="10000"/>
          </a:bodyPr>
          <a:lstStyle/>
          <a:p>
            <a:pPr lvl="1">
              <a:lnSpc>
                <a:spcPct val="100000"/>
              </a:lnSpc>
              <a:buFont typeface="Arial"/>
              <a:buChar char="•"/>
            </a:pPr>
            <a:r>
              <a:rPr lang="en-US" sz="3200"/>
              <a:t>Beban kerja staf yang berlebih sehingga pengembangan diri menjadi terhambat.</a:t>
            </a:r>
          </a:p>
          <a:p>
            <a:pPr lvl="1">
              <a:lnSpc>
                <a:spcPct val="100000"/>
              </a:lnSpc>
              <a:buFont typeface="Arial"/>
              <a:buChar char="•"/>
            </a:pPr>
            <a:r>
              <a:rPr lang="en-US" sz="3200"/>
              <a:t>Regenerasi staf  lambat.</a:t>
            </a:r>
          </a:p>
          <a:p>
            <a:pPr lvl="1">
              <a:lnSpc>
                <a:spcPct val="100000"/>
              </a:lnSpc>
              <a:buFont typeface="Arial"/>
              <a:buChar char="•"/>
            </a:pPr>
            <a:r>
              <a:rPr lang="en-US" sz="3200"/>
              <a:t>Sarana dan prasarana penelitian perlu penyesuaian dengan perkembangan ilmu biokimia yang sangat pesat.</a:t>
            </a:r>
          </a:p>
          <a:p>
            <a:pPr lvl="1">
              <a:lnSpc>
                <a:spcPct val="100000"/>
              </a:lnSpc>
              <a:buFont typeface="Arial"/>
              <a:buChar char="•"/>
            </a:pPr>
            <a:r>
              <a:rPr lang="en-US" sz="3200"/>
              <a:t>Satu staf pendidik dan satu staf kependidikan dalam kondisi sakit sehingga kurang produktif.</a:t>
            </a:r>
          </a:p>
          <a:p>
            <a:pPr lvl="1">
              <a:lnSpc>
                <a:spcPct val="100000"/>
              </a:lnSpc>
              <a:buFont typeface="Arial"/>
              <a:buChar char="•"/>
            </a:pPr>
            <a:r>
              <a:rPr lang="en-US" sz="3200"/>
              <a:t>Pada tahun 2019, dua staf pendidik akan memasuki pensiun.</a:t>
            </a:r>
          </a:p>
          <a:p>
            <a:pPr lvl="1">
              <a:lnSpc>
                <a:spcPct val="100000"/>
              </a:lnSpc>
              <a:buFont typeface="Arial"/>
              <a:buChar char="•"/>
            </a:pPr>
            <a:r>
              <a:rPr lang="en-US" sz="3200"/>
              <a:t>Masih ada kenaikan pangkat dan jabatan staf yang lambat. </a:t>
            </a:r>
          </a:p>
          <a:p>
            <a:pPr marL="0" indent="0">
              <a:lnSpc>
                <a:spcPct val="100000"/>
              </a:lnSpc>
              <a:buNone/>
            </a:pPr>
            <a:endParaRPr lang="id-ID">
              <a:latin typeface="Segoe UI Light" panose="020B0502040204020203" pitchFamily="34" charset="0"/>
              <a:cs typeface="Segoe UI Light" panose="020B0502040204020203" pitchFamily="34" charset="0"/>
            </a:endParaRPr>
          </a:p>
        </p:txBody>
      </p:sp>
      <p:sp>
        <p:nvSpPr>
          <p:cNvPr id="5" name="Title 1"/>
          <p:cNvSpPr>
            <a:spLocks noGrp="1"/>
          </p:cNvSpPr>
          <p:nvPr>
            <p:ph type="title"/>
          </p:nvPr>
        </p:nvSpPr>
        <p:spPr/>
        <p:txBody>
          <a:bodyPr/>
          <a:lstStyle/>
          <a:p>
            <a:r>
              <a:rPr lang="id-ID" dirty="0" smtClean="0">
                <a:solidFill>
                  <a:srgbClr val="014A73"/>
                </a:solidFill>
                <a:latin typeface="Segoe UI Light" panose="020B0502040204020203" pitchFamily="34" charset="0"/>
                <a:cs typeface="Segoe UI Light" panose="020B0502040204020203" pitchFamily="34" charset="0"/>
              </a:rPr>
              <a:t>Kondisi internal: Kelemahan</a:t>
            </a:r>
            <a:endParaRPr lang="id-ID" dirty="0">
              <a:solidFill>
                <a:srgbClr val="014A73"/>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818848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7675" y="1825625"/>
            <a:ext cx="10929783" cy="4351338"/>
          </a:xfrm>
        </p:spPr>
        <p:txBody>
          <a:bodyPr>
            <a:noAutofit/>
          </a:bodyPr>
          <a:lstStyle/>
          <a:p>
            <a:pPr lvl="1">
              <a:lnSpc>
                <a:spcPct val="80000"/>
              </a:lnSpc>
              <a:buFont typeface="Arial"/>
              <a:buChar char="•"/>
            </a:pPr>
            <a:r>
              <a:rPr lang="en-US" sz="2800"/>
              <a:t>Departemen Biokimia memiliki kerjasama dengan berbagai institusi lain, baik dalam negeri maupun luar negeri.</a:t>
            </a:r>
          </a:p>
          <a:p>
            <a:pPr lvl="1">
              <a:lnSpc>
                <a:spcPct val="80000"/>
              </a:lnSpc>
              <a:buFont typeface="Arial"/>
              <a:buChar char="•"/>
            </a:pPr>
            <a:r>
              <a:rPr lang="en-US" sz="2800"/>
              <a:t>Departemen Biokimia memiliki alumni S2 minat Biokimia dari berbagai institusi baik di lingkungan UGM maupun nasional yang mempunyai posisi strategis. </a:t>
            </a:r>
          </a:p>
          <a:p>
            <a:pPr lvl="1">
              <a:lnSpc>
                <a:spcPct val="80000"/>
              </a:lnSpc>
              <a:buFont typeface="Arial"/>
              <a:buChar char="•"/>
            </a:pPr>
            <a:r>
              <a:rPr lang="en-US" sz="2800"/>
              <a:t>Banyak tawaran dana penelitian dari berbagai sumber dalam negeri maupun luar negeri. </a:t>
            </a:r>
          </a:p>
          <a:p>
            <a:pPr lvl="1">
              <a:lnSpc>
                <a:spcPct val="80000"/>
              </a:lnSpc>
              <a:buFont typeface="Arial"/>
              <a:buChar char="•"/>
            </a:pPr>
            <a:r>
              <a:rPr lang="en-US" sz="2800"/>
              <a:t>Adanya komitmen  dari fakultas maupun universitas untuk mendukung publikasi. </a:t>
            </a:r>
          </a:p>
          <a:p>
            <a:pPr lvl="1">
              <a:lnSpc>
                <a:spcPct val="80000"/>
              </a:lnSpc>
              <a:buFont typeface="Arial"/>
              <a:buChar char="•"/>
            </a:pPr>
            <a:r>
              <a:rPr lang="en-US" sz="2800"/>
              <a:t>Banyak tawaran beasiswa untuk melanjutkan studi S-2 dan S-3, pengembangan staf seperti workshop, summer course, recharging staff dan lain-lain. </a:t>
            </a:r>
          </a:p>
          <a:p>
            <a:pPr marL="0" indent="0">
              <a:lnSpc>
                <a:spcPct val="80000"/>
              </a:lnSpc>
              <a:buNone/>
            </a:pPr>
            <a:endParaRPr lang="id-ID">
              <a:latin typeface="Segoe UI Light" panose="020B0502040204020203" pitchFamily="34" charset="0"/>
              <a:cs typeface="Segoe UI Light" panose="020B0502040204020203" pitchFamily="34" charset="0"/>
            </a:endParaRPr>
          </a:p>
        </p:txBody>
      </p:sp>
      <p:sp>
        <p:nvSpPr>
          <p:cNvPr id="5" name="Title 1"/>
          <p:cNvSpPr>
            <a:spLocks noGrp="1"/>
          </p:cNvSpPr>
          <p:nvPr>
            <p:ph type="title"/>
          </p:nvPr>
        </p:nvSpPr>
        <p:spPr/>
        <p:txBody>
          <a:bodyPr/>
          <a:lstStyle/>
          <a:p>
            <a:r>
              <a:rPr lang="id-ID" dirty="0" smtClean="0">
                <a:solidFill>
                  <a:srgbClr val="014A73"/>
                </a:solidFill>
                <a:latin typeface="Segoe UI Light" panose="020B0502040204020203" pitchFamily="34" charset="0"/>
                <a:cs typeface="Segoe UI Light" panose="020B0502040204020203" pitchFamily="34" charset="0"/>
              </a:rPr>
              <a:t>Kondisi eksternal: Peluang</a:t>
            </a:r>
            <a:endParaRPr lang="id-ID" dirty="0">
              <a:solidFill>
                <a:srgbClr val="014A73"/>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4169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059" y="1809550"/>
            <a:ext cx="10515600" cy="4351338"/>
          </a:xfrm>
        </p:spPr>
        <p:txBody>
          <a:bodyPr/>
          <a:lstStyle/>
          <a:p>
            <a:pPr lvl="1">
              <a:buFont typeface="Arial"/>
              <a:buChar char="•"/>
            </a:pPr>
            <a:r>
              <a:rPr lang="en-US" sz="3600"/>
              <a:t>Kompetitor dari institusi lain untuk mendapatkan dana penelitian maupun fasilitas lain cukup banyak.</a:t>
            </a:r>
          </a:p>
          <a:p>
            <a:pPr lvl="1">
              <a:buFont typeface="Arial"/>
              <a:buChar char="•"/>
            </a:pPr>
            <a:r>
              <a:rPr lang="en-US" sz="3600"/>
              <a:t>Regulasi pemerintah yang menghambat pengembangan staf dan departemen.</a:t>
            </a:r>
          </a:p>
          <a:p>
            <a:pPr lvl="1">
              <a:buFont typeface="Arial"/>
              <a:buChar char="•"/>
            </a:pPr>
            <a:r>
              <a:rPr lang="en-US" sz="3600"/>
              <a:t>Dinamika politik dan pemerintah yang semakin kompleks sehingga mempengaruhi regulasi yang ada. </a:t>
            </a:r>
          </a:p>
          <a:p>
            <a:pPr marL="0" indent="0">
              <a:buNone/>
            </a:pPr>
            <a:endParaRPr lang="id-ID">
              <a:latin typeface="Segoe UI Light" panose="020B0502040204020203" pitchFamily="34" charset="0"/>
              <a:cs typeface="Segoe UI Light" panose="020B0502040204020203" pitchFamily="34" charset="0"/>
            </a:endParaRPr>
          </a:p>
        </p:txBody>
      </p:sp>
      <p:sp>
        <p:nvSpPr>
          <p:cNvPr id="5" name="Title 1"/>
          <p:cNvSpPr>
            <a:spLocks noGrp="1"/>
          </p:cNvSpPr>
          <p:nvPr>
            <p:ph type="title"/>
          </p:nvPr>
        </p:nvSpPr>
        <p:spPr/>
        <p:txBody>
          <a:bodyPr/>
          <a:lstStyle/>
          <a:p>
            <a:r>
              <a:rPr lang="id-ID" dirty="0" smtClean="0">
                <a:solidFill>
                  <a:srgbClr val="014A73"/>
                </a:solidFill>
                <a:latin typeface="Segoe UI Light" panose="020B0502040204020203" pitchFamily="34" charset="0"/>
                <a:cs typeface="Segoe UI Light" panose="020B0502040204020203" pitchFamily="34" charset="0"/>
              </a:rPr>
              <a:t>Kondisi eksternal: Ancaman</a:t>
            </a:r>
            <a:endParaRPr lang="id-ID" dirty="0">
              <a:solidFill>
                <a:srgbClr val="014A73"/>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568960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304628"/>
            <a:ext cx="10515600" cy="776288"/>
          </a:xfrm>
        </p:spPr>
        <p:txBody>
          <a:bodyPr>
            <a:noAutofit/>
          </a:bodyPr>
          <a:lstStyle/>
          <a:p>
            <a:pPr algn="ctr"/>
            <a:r>
              <a:rPr lang="id-ID" sz="6600" b="1" dirty="0" smtClean="0">
                <a:solidFill>
                  <a:srgbClr val="014A73"/>
                </a:solidFill>
                <a:latin typeface="Segoe UI Light" panose="020B0502040204020203" pitchFamily="34" charset="0"/>
                <a:cs typeface="Segoe UI Light" panose="020B0502040204020203" pitchFamily="34" charset="0"/>
              </a:rPr>
              <a:t>TERIMA KASIH</a:t>
            </a:r>
            <a:endParaRPr lang="id-ID" sz="6600" b="1" dirty="0">
              <a:solidFill>
                <a:srgbClr val="014A73"/>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729378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529</Words>
  <Application>Microsoft Macintosh PowerPoint</Application>
  <PresentationFormat>Custom</PresentationFormat>
  <Paragraphs>40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Departemen Biokimia Fakultas Kedokteran UGM</vt:lpstr>
      <vt:lpstr>Bab II. Analisis Situasi</vt:lpstr>
      <vt:lpstr>Kondisi internal: Kekuatan (1)</vt:lpstr>
      <vt:lpstr>Kondisi internal: Kekuatan (2)</vt:lpstr>
      <vt:lpstr>Kondisi internal: Kekuatan (3)</vt:lpstr>
      <vt:lpstr>Kondisi internal: Kelemahan</vt:lpstr>
      <vt:lpstr>Kondisi eksternal: Peluang</vt:lpstr>
      <vt:lpstr>Kondisi eksternal: Ancaman</vt:lpstr>
      <vt:lpstr>TERIMA KASIH</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JUDUL PRESENTASI</dc:title>
  <dc:creator>Abie Zaidannas</dc:creator>
  <cp:lastModifiedBy>Arta Farmawati</cp:lastModifiedBy>
  <cp:revision>7</cp:revision>
  <dcterms:created xsi:type="dcterms:W3CDTF">2017-02-23T16:32:43Z</dcterms:created>
  <dcterms:modified xsi:type="dcterms:W3CDTF">2017-12-05T16:21:20Z</dcterms:modified>
</cp:coreProperties>
</file>