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6"/>
  </p:notesMasterIdLst>
  <p:sldIdLst>
    <p:sldId id="416" r:id="rId3"/>
    <p:sldId id="417" r:id="rId4"/>
    <p:sldId id="418" r:id="rId5"/>
    <p:sldId id="419" r:id="rId6"/>
    <p:sldId id="420" r:id="rId7"/>
    <p:sldId id="421" r:id="rId8"/>
    <p:sldId id="257" r:id="rId9"/>
    <p:sldId id="407" r:id="rId10"/>
    <p:sldId id="408" r:id="rId11"/>
    <p:sldId id="409" r:id="rId12"/>
    <p:sldId id="411" r:id="rId13"/>
    <p:sldId id="423" r:id="rId14"/>
    <p:sldId id="41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00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 err="1" smtClean="0"/>
              <a:t>Departemen</a:t>
            </a:r>
            <a:r>
              <a:rPr lang="en-US" sz="4800" b="1" dirty="0" smtClean="0"/>
              <a:t> PERKESLING </a:t>
            </a:r>
          </a:p>
          <a:p>
            <a:pPr algn="r"/>
            <a:r>
              <a:rPr lang="en-US" sz="4800" b="1" dirty="0" err="1" smtClean="0"/>
              <a:t>Perilaku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Kesehatan</a:t>
            </a:r>
            <a:r>
              <a:rPr lang="en-US" sz="4800" b="1" dirty="0" smtClean="0"/>
              <a:t>, </a:t>
            </a:r>
            <a:r>
              <a:rPr lang="en-US" sz="4800" b="1" dirty="0" err="1" smtClean="0"/>
              <a:t>Lingkungan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Kedokteran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Sosial</a:t>
            </a:r>
            <a:endParaRPr lang="en-US" sz="4800" b="1" i="1" dirty="0" smtClean="0"/>
          </a:p>
          <a:p>
            <a:pPr algn="r"/>
            <a:endParaRPr lang="en-US" sz="2800" dirty="0">
              <a:cs typeface="Arial" pitchFamily="34" charset="0"/>
            </a:endParaRPr>
          </a:p>
          <a:p>
            <a:pPr algn="r"/>
            <a:r>
              <a:rPr lang="en-US" sz="2800" dirty="0" smtClean="0">
                <a:cs typeface="Arial" pitchFamily="34" charset="0"/>
              </a:rPr>
              <a:t>Bab II. </a:t>
            </a:r>
            <a:r>
              <a:rPr lang="en-US" sz="2800" dirty="0" err="1" smtClean="0">
                <a:cs typeface="Arial" pitchFamily="34" charset="0"/>
              </a:rPr>
              <a:t>Analisis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Situasi</a:t>
            </a:r>
            <a:endParaRPr lang="id-ID" sz="28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7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err="1" smtClean="0"/>
              <a:t>Kesepakatam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endParaRPr lang="en-US" sz="2400" dirty="0" smtClean="0"/>
          </a:p>
          <a:p>
            <a:pPr lvl="0"/>
            <a:r>
              <a:rPr lang="en-US" sz="2400" dirty="0" err="1" smtClean="0"/>
              <a:t>Pelatihan</a:t>
            </a:r>
            <a:r>
              <a:rPr lang="en-US" sz="2400" dirty="0" smtClean="0"/>
              <a:t> </a:t>
            </a:r>
            <a:r>
              <a:rPr lang="en-US" sz="2400" dirty="0" err="1" smtClean="0"/>
              <a:t>tendik</a:t>
            </a:r>
            <a:r>
              <a:rPr lang="en-US" sz="2400" dirty="0" smtClean="0"/>
              <a:t>, </a:t>
            </a:r>
            <a:r>
              <a:rPr lang="en-US" sz="2400" dirty="0" err="1" smtClean="0"/>
              <a:t>asdos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endParaRPr lang="en-US" sz="2400" dirty="0"/>
          </a:p>
          <a:p>
            <a:pPr lvl="0"/>
            <a:r>
              <a:rPr lang="en-US" sz="2400" dirty="0" smtClean="0"/>
              <a:t>Self </a:t>
            </a:r>
            <a:r>
              <a:rPr lang="en-US" sz="2400" dirty="0"/>
              <a:t>evaluation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buat</a:t>
            </a:r>
            <a:r>
              <a:rPr lang="en-US" sz="2400" dirty="0"/>
              <a:t> </a:t>
            </a:r>
            <a:r>
              <a:rPr lang="en-US" sz="2400" dirty="0" err="1"/>
              <a:t>kesepakatan</a:t>
            </a:r>
            <a:r>
              <a:rPr lang="en-US" sz="2400" dirty="0"/>
              <a:t>, </a:t>
            </a:r>
            <a:r>
              <a:rPr lang="en-US" sz="2400" dirty="0" err="1"/>
              <a:t>penempelan</a:t>
            </a:r>
            <a:r>
              <a:rPr lang="en-US" sz="2400" dirty="0"/>
              <a:t> slogan2 </a:t>
            </a:r>
            <a:r>
              <a:rPr lang="en-US" sz="2400" dirty="0" err="1"/>
              <a:t>penyemangat</a:t>
            </a:r>
            <a:r>
              <a:rPr lang="en-US" sz="2400" dirty="0"/>
              <a:t> </a:t>
            </a:r>
            <a:r>
              <a:rPr lang="en-US" sz="2400" dirty="0" err="1" smtClean="0"/>
              <a:t>kerja</a:t>
            </a:r>
            <a:endParaRPr lang="en-US" sz="2400" dirty="0" smtClean="0"/>
          </a:p>
          <a:p>
            <a:pPr lvl="0"/>
            <a:r>
              <a:rPr lang="en-US" sz="2400" dirty="0" err="1" smtClean="0"/>
              <a:t>Mutasi</a:t>
            </a:r>
            <a:r>
              <a:rPr lang="en-US" sz="2400" dirty="0" smtClean="0"/>
              <a:t> </a:t>
            </a:r>
            <a:r>
              <a:rPr lang="en-US" sz="2400" dirty="0" err="1" smtClean="0"/>
              <a:t>tendik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ketrampilan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meminta</a:t>
            </a:r>
            <a:r>
              <a:rPr lang="en-US" sz="2400" dirty="0" smtClean="0"/>
              <a:t> </a:t>
            </a:r>
            <a:r>
              <a:rPr lang="en-US" sz="2400" dirty="0" err="1" smtClean="0"/>
              <a:t>tendik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ketrampilan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endParaRPr lang="en-US" sz="2400" dirty="0" smtClean="0"/>
          </a:p>
          <a:p>
            <a:r>
              <a:rPr lang="en-US" sz="2400" dirty="0" err="1"/>
              <a:t>Penjadualan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(leaving for writing</a:t>
            </a:r>
            <a:r>
              <a:rPr lang="en-US" sz="2400" dirty="0" smtClean="0"/>
              <a:t>)</a:t>
            </a:r>
          </a:p>
          <a:p>
            <a:pPr lvl="0"/>
            <a:r>
              <a:rPr lang="en-US" sz="2400" dirty="0" err="1" smtClean="0"/>
              <a:t>Membentuk</a:t>
            </a:r>
            <a:r>
              <a:rPr lang="en-US" sz="2400" dirty="0" smtClean="0"/>
              <a:t> Student </a:t>
            </a:r>
            <a:r>
              <a:rPr lang="en-US" sz="2400" dirty="0"/>
              <a:t>Support </a:t>
            </a:r>
            <a:r>
              <a:rPr lang="en-US" sz="2400" dirty="0" smtClean="0"/>
              <a:t>Unit</a:t>
            </a:r>
          </a:p>
          <a:p>
            <a:pPr lvl="0"/>
            <a:r>
              <a:rPr lang="en-US" sz="2400" dirty="0" err="1"/>
              <a:t>Evaluasi</a:t>
            </a:r>
            <a:r>
              <a:rPr lang="en-US" sz="2400" dirty="0"/>
              <a:t> 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kurikulum</a:t>
            </a:r>
            <a:r>
              <a:rPr lang="en-US" sz="2400" dirty="0"/>
              <a:t> agar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mendidik</a:t>
            </a:r>
            <a:endParaRPr lang="en-US" sz="2400" dirty="0"/>
          </a:p>
          <a:p>
            <a:r>
              <a:rPr lang="en-US" sz="2400" dirty="0" err="1"/>
              <a:t>Delegasi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administratif</a:t>
            </a:r>
            <a:r>
              <a:rPr lang="en-US" sz="2400" dirty="0"/>
              <a:t> </a:t>
            </a:r>
            <a:r>
              <a:rPr lang="en-US" sz="2400" dirty="0" err="1"/>
              <a:t>dosen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staf</a:t>
            </a:r>
            <a:r>
              <a:rPr lang="en-US" sz="2400" dirty="0"/>
              <a:t> </a:t>
            </a:r>
            <a:r>
              <a:rPr lang="en-US" sz="2400" dirty="0" err="1"/>
              <a:t>tendik</a:t>
            </a:r>
            <a:r>
              <a:rPr lang="en-US" sz="2400" dirty="0"/>
              <a:t> </a:t>
            </a:r>
          </a:p>
          <a:p>
            <a:pPr lvl="0"/>
            <a:endParaRPr lang="en-US" sz="2400" dirty="0"/>
          </a:p>
          <a:p>
            <a:endParaRPr lang="en-US" sz="2400" dirty="0"/>
          </a:p>
          <a:p>
            <a:pPr lvl="0"/>
            <a:endParaRPr lang="en-US" sz="2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Mengembangkan</a:t>
            </a:r>
            <a:r>
              <a:rPr lang="en-US" sz="2800" dirty="0" smtClean="0"/>
              <a:t> smart HP</a:t>
            </a:r>
          </a:p>
          <a:p>
            <a:r>
              <a:rPr lang="en-US" sz="2800" dirty="0" err="1" smtClean="0"/>
              <a:t>Mengembangkan</a:t>
            </a:r>
            <a:r>
              <a:rPr lang="en-US" sz="2800" dirty="0" smtClean="0"/>
              <a:t> Health Promoting University</a:t>
            </a:r>
          </a:p>
          <a:p>
            <a:r>
              <a:rPr lang="en-US" sz="2800" dirty="0" err="1" smtClean="0"/>
              <a:t>Rekrutmen</a:t>
            </a:r>
            <a:r>
              <a:rPr lang="en-US" sz="2800" dirty="0" smtClean="0"/>
              <a:t> </a:t>
            </a:r>
            <a:r>
              <a:rPr lang="en-US" sz="2800" dirty="0"/>
              <a:t>SDM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kesling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K3</a:t>
            </a:r>
          </a:p>
          <a:p>
            <a:pPr lvl="0"/>
            <a:r>
              <a:rPr lang="en-US" sz="2800" dirty="0" err="1" smtClean="0"/>
              <a:t>Meminta</a:t>
            </a:r>
            <a:r>
              <a:rPr lang="en-US" sz="2800" dirty="0" smtClean="0"/>
              <a:t> </a:t>
            </a:r>
            <a:r>
              <a:rPr lang="en-US" sz="2800" dirty="0"/>
              <a:t>FK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memformalkan</a:t>
            </a:r>
            <a:r>
              <a:rPr lang="en-US" sz="2800" dirty="0"/>
              <a:t> second </a:t>
            </a:r>
            <a:r>
              <a:rPr lang="en-US" sz="2800" dirty="0" smtClean="0"/>
              <a:t>appointment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perhitungan</a:t>
            </a:r>
            <a:r>
              <a:rPr lang="en-US" sz="2800" dirty="0" smtClean="0"/>
              <a:t> cum</a:t>
            </a:r>
          </a:p>
          <a:p>
            <a:pPr lvl="0"/>
            <a:r>
              <a:rPr lang="en-US" sz="2800" dirty="0" err="1"/>
              <a:t>Memanfaatkan</a:t>
            </a:r>
            <a:r>
              <a:rPr lang="en-US" sz="2800" dirty="0"/>
              <a:t> </a:t>
            </a:r>
            <a:r>
              <a:rPr lang="en-US" sz="2800" dirty="0" err="1"/>
              <a:t>laboratorium</a:t>
            </a:r>
            <a:r>
              <a:rPr lang="en-US" sz="2800" dirty="0"/>
              <a:t> </a:t>
            </a:r>
            <a:r>
              <a:rPr lang="en-US" sz="2800" dirty="0" err="1"/>
              <a:t>terpadu</a:t>
            </a:r>
            <a:r>
              <a:rPr lang="en-US" sz="2800" dirty="0"/>
              <a:t>, HDSS, </a:t>
            </a:r>
            <a:r>
              <a:rPr lang="en-US" sz="2800" dirty="0" err="1"/>
              <a:t>inaHealth</a:t>
            </a:r>
            <a:r>
              <a:rPr lang="en-US" sz="2800" dirty="0"/>
              <a:t> TV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memperluas</a:t>
            </a:r>
            <a:r>
              <a:rPr lang="en-US" sz="2800" dirty="0"/>
              <a:t> </a:t>
            </a:r>
            <a:r>
              <a:rPr lang="en-US" sz="2800" dirty="0" err="1"/>
              <a:t>pemanfaatan</a:t>
            </a:r>
            <a:r>
              <a:rPr lang="en-US" sz="2800" dirty="0"/>
              <a:t> </a:t>
            </a:r>
            <a:r>
              <a:rPr lang="en-US" sz="2800" dirty="0" err="1"/>
              <a:t>keilmuan</a:t>
            </a:r>
            <a:r>
              <a:rPr lang="en-US" sz="2800" dirty="0"/>
              <a:t> </a:t>
            </a:r>
          </a:p>
          <a:p>
            <a:pPr lvl="0"/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payung</a:t>
            </a:r>
            <a:endParaRPr lang="en-US" sz="2800" dirty="0"/>
          </a:p>
          <a:p>
            <a:pPr lvl="0"/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Bagaimana</a:t>
            </a:r>
            <a:r>
              <a:rPr lang="en-US" sz="4800" dirty="0"/>
              <a:t> </a:t>
            </a:r>
            <a:r>
              <a:rPr lang="en-US" sz="4800" dirty="0" err="1"/>
              <a:t>mengantisipasi</a:t>
            </a:r>
            <a:r>
              <a:rPr lang="en-US" sz="4800" dirty="0"/>
              <a:t> </a:t>
            </a:r>
            <a:r>
              <a:rPr lang="en-US" sz="4800" dirty="0" err="1"/>
              <a:t>ancaman-ancaman</a:t>
            </a:r>
            <a:r>
              <a:rPr lang="en-US" sz="48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 smtClean="0"/>
              <a:t>Diversifikasi</a:t>
            </a:r>
            <a:r>
              <a:rPr lang="en-US" sz="3600" dirty="0" smtClean="0"/>
              <a:t> </a:t>
            </a:r>
            <a:r>
              <a:rPr lang="en-US" sz="3600" dirty="0" err="1" smtClean="0"/>
              <a:t>kompetensi</a:t>
            </a:r>
            <a:r>
              <a:rPr lang="en-US" sz="3600" dirty="0" smtClean="0"/>
              <a:t> digital </a:t>
            </a:r>
            <a:r>
              <a:rPr lang="en-US" sz="3600" dirty="0" err="1" smtClean="0"/>
              <a:t>lulusan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Akreditasi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internasional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Mengembangkan</a:t>
            </a:r>
            <a:r>
              <a:rPr lang="en-US" sz="3600" dirty="0" smtClean="0"/>
              <a:t> </a:t>
            </a:r>
            <a:r>
              <a:rPr lang="en-US" sz="3600" dirty="0" err="1" smtClean="0"/>
              <a:t>pelatihan</a:t>
            </a:r>
            <a:r>
              <a:rPr lang="en-US" sz="3600" dirty="0" smtClean="0"/>
              <a:t> </a:t>
            </a:r>
            <a:r>
              <a:rPr lang="en-US" sz="3600" dirty="0" err="1" smtClean="0"/>
              <a:t>bekerja</a:t>
            </a:r>
            <a:r>
              <a:rPr lang="en-US" sz="3600" dirty="0" smtClean="0"/>
              <a:t>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CHBP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1203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2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sz="3600" dirty="0" err="1" smtClean="0"/>
              <a:t>Berada</a:t>
            </a:r>
            <a:r>
              <a:rPr lang="fi-FI" sz="3600" dirty="0" smtClean="0"/>
              <a:t> </a:t>
            </a:r>
            <a:r>
              <a:rPr lang="fi-FI" sz="3600" dirty="0" err="1" smtClean="0"/>
              <a:t>pada</a:t>
            </a:r>
            <a:r>
              <a:rPr lang="fi-FI" sz="3600" dirty="0" smtClean="0"/>
              <a:t> </a:t>
            </a:r>
            <a:r>
              <a:rPr lang="fi-FI" sz="3600" dirty="0" err="1" smtClean="0"/>
              <a:t>tahap</a:t>
            </a:r>
            <a:r>
              <a:rPr lang="fi-FI" sz="3600" dirty="0"/>
              <a:t> </a:t>
            </a:r>
            <a:r>
              <a:rPr lang="fi-FI" sz="3600" dirty="0" smtClean="0"/>
              <a:t>”</a:t>
            </a:r>
            <a:r>
              <a:rPr lang="fi-FI" sz="3600" dirty="0" err="1" smtClean="0"/>
              <a:t>berkembang</a:t>
            </a:r>
            <a:r>
              <a:rPr lang="fi-FI" sz="3600" dirty="0" smtClean="0"/>
              <a:t>” </a:t>
            </a:r>
          </a:p>
          <a:p>
            <a:r>
              <a:rPr lang="fi-FI" sz="3600" dirty="0" err="1" smtClean="0"/>
              <a:t>Kondisi</a:t>
            </a:r>
            <a:r>
              <a:rPr lang="fi-FI" sz="3600" dirty="0" smtClean="0"/>
              <a:t> </a:t>
            </a:r>
            <a:r>
              <a:rPr lang="fi-FI" sz="3600" dirty="0" smtClean="0"/>
              <a:t>internal</a:t>
            </a:r>
          </a:p>
          <a:p>
            <a:pPr lvl="1"/>
            <a:r>
              <a:rPr lang="fi-FI" sz="3200" dirty="0" smtClean="0"/>
              <a:t>Kekuatan</a:t>
            </a:r>
          </a:p>
          <a:p>
            <a:pPr lvl="1"/>
            <a:r>
              <a:rPr lang="fi-FI" sz="3200" dirty="0" smtClean="0"/>
              <a:t>Kelemahan</a:t>
            </a:r>
          </a:p>
          <a:p>
            <a:r>
              <a:rPr lang="fi-FI" sz="3600" dirty="0" smtClean="0"/>
              <a:t>Kondisi eksternal</a:t>
            </a:r>
          </a:p>
          <a:p>
            <a:pPr lvl="1"/>
            <a:r>
              <a:rPr lang="fi-FI" sz="3200" dirty="0" smtClean="0"/>
              <a:t>Peluang </a:t>
            </a:r>
          </a:p>
          <a:p>
            <a:pPr lvl="1"/>
            <a:r>
              <a:rPr lang="fi-FI" sz="3200" dirty="0" smtClean="0"/>
              <a:t>Ancaman</a:t>
            </a:r>
            <a:endParaRPr lang="fi-FI" sz="32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988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en-US" sz="3200" dirty="0" err="1"/>
              <a:t>Kekompakan</a:t>
            </a:r>
            <a:r>
              <a:rPr lang="en-US" sz="3200" dirty="0"/>
              <a:t> yang </a:t>
            </a:r>
            <a:r>
              <a:rPr lang="en-US" sz="3200" dirty="0" err="1"/>
              <a:t>relatif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en-US" sz="3200" dirty="0"/>
              <a:t> </a:t>
            </a:r>
            <a:r>
              <a:rPr lang="en-US" sz="3200" dirty="0" err="1"/>
              <a:t>antar</a:t>
            </a:r>
            <a:r>
              <a:rPr lang="en-US" sz="3200" dirty="0"/>
              <a:t> SDM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staf</a:t>
            </a:r>
            <a:r>
              <a:rPr lang="en-US" sz="3200" dirty="0"/>
              <a:t> </a:t>
            </a:r>
            <a:r>
              <a:rPr lang="en-US" sz="3200" dirty="0" err="1"/>
              <a:t>tendik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dosen</a:t>
            </a:r>
            <a:r>
              <a:rPr lang="en-US" sz="3200" dirty="0"/>
              <a:t> </a:t>
            </a:r>
          </a:p>
          <a:p>
            <a:pPr lvl="0"/>
            <a:r>
              <a:rPr lang="en-US" sz="3200" dirty="0" err="1"/>
              <a:t>Iklim</a:t>
            </a:r>
            <a:r>
              <a:rPr lang="en-US" sz="3200" dirty="0"/>
              <a:t> </a:t>
            </a:r>
            <a:r>
              <a:rPr lang="en-US" sz="3200" dirty="0" err="1"/>
              <a:t>demokrasi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sopan</a:t>
            </a:r>
            <a:r>
              <a:rPr lang="en-US" sz="3200" dirty="0"/>
              <a:t> </a:t>
            </a:r>
            <a:r>
              <a:rPr lang="en-US" sz="3200" dirty="0" err="1"/>
              <a:t>santun</a:t>
            </a:r>
            <a:r>
              <a:rPr lang="en-US" sz="3200" dirty="0"/>
              <a:t> </a:t>
            </a:r>
            <a:r>
              <a:rPr lang="en-US" sz="3200" dirty="0" err="1"/>
              <a:t>terjaga</a:t>
            </a:r>
            <a:r>
              <a:rPr lang="en-US" sz="3200" dirty="0"/>
              <a:t>, </a:t>
            </a:r>
            <a:r>
              <a:rPr lang="en-US" sz="3200" dirty="0" err="1"/>
              <a:t>kenyamanan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diperoleh</a:t>
            </a:r>
            <a:r>
              <a:rPr lang="en-US" sz="3200" dirty="0"/>
              <a:t> </a:t>
            </a:r>
          </a:p>
          <a:p>
            <a:pPr lvl="0"/>
            <a:r>
              <a:rPr lang="en-US" sz="3200" dirty="0" err="1"/>
              <a:t>Fasilitas</a:t>
            </a:r>
            <a:r>
              <a:rPr lang="en-US" sz="3200" dirty="0"/>
              <a:t> </a:t>
            </a:r>
            <a:r>
              <a:rPr lang="en-US" sz="3200" dirty="0" err="1"/>
              <a:t>ruangan</a:t>
            </a:r>
            <a:r>
              <a:rPr lang="en-US" sz="3200" dirty="0"/>
              <a:t> </a:t>
            </a:r>
            <a:r>
              <a:rPr lang="en-US" sz="3200" dirty="0" err="1"/>
              <a:t>relatif</a:t>
            </a:r>
            <a:r>
              <a:rPr lang="en-US" sz="3200" dirty="0"/>
              <a:t> </a:t>
            </a:r>
            <a:r>
              <a:rPr lang="en-US" sz="3200" dirty="0" err="1"/>
              <a:t>mencukup</a:t>
            </a:r>
            <a:r>
              <a:rPr lang="en-US" sz="3200" dirty="0"/>
              <a:t> </a:t>
            </a:r>
          </a:p>
          <a:p>
            <a:pPr lvl="0"/>
            <a:r>
              <a:rPr lang="en-US" sz="3200" dirty="0" err="1"/>
              <a:t>Keuangan</a:t>
            </a:r>
            <a:r>
              <a:rPr lang="en-US" sz="3200" dirty="0"/>
              <a:t> </a:t>
            </a:r>
            <a:r>
              <a:rPr lang="en-US" sz="3200" dirty="0" err="1"/>
              <a:t>relatif</a:t>
            </a:r>
            <a:r>
              <a:rPr lang="en-US" sz="3200" dirty="0"/>
              <a:t> </a:t>
            </a:r>
            <a:r>
              <a:rPr lang="en-US" sz="3200" dirty="0" err="1"/>
              <a:t>mencukupi</a:t>
            </a:r>
            <a:r>
              <a:rPr lang="en-US" sz="3200" dirty="0"/>
              <a:t> </a:t>
            </a:r>
          </a:p>
          <a:p>
            <a:r>
              <a:rPr lang="en-US" sz="3200" dirty="0" err="1"/>
              <a:t>Memiliki</a:t>
            </a:r>
            <a:r>
              <a:rPr lang="en-US" sz="3200" dirty="0"/>
              <a:t> 1 </a:t>
            </a:r>
            <a:r>
              <a:rPr lang="en-US" sz="3200" dirty="0" err="1"/>
              <a:t>profesor</a:t>
            </a:r>
            <a:r>
              <a:rPr lang="en-US" sz="3200" dirty="0"/>
              <a:t>, 3 </a:t>
            </a:r>
            <a:r>
              <a:rPr lang="en-US" sz="3200" dirty="0" err="1"/>
              <a:t>dosen</a:t>
            </a:r>
            <a:r>
              <a:rPr lang="en-US" sz="3200" dirty="0"/>
              <a:t> </a:t>
            </a:r>
            <a:r>
              <a:rPr lang="en-US" sz="3200" dirty="0" err="1"/>
              <a:t>doktor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2 </a:t>
            </a:r>
            <a:r>
              <a:rPr lang="en-US" sz="3200" dirty="0" err="1"/>
              <a:t>dosen</a:t>
            </a:r>
            <a:r>
              <a:rPr lang="en-US" sz="3200" dirty="0"/>
              <a:t> master </a:t>
            </a:r>
          </a:p>
          <a:p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remunerasi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tendik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dosen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947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200" dirty="0" err="1"/>
              <a:t>Kurangnya</a:t>
            </a:r>
            <a:r>
              <a:rPr lang="en-US" sz="3200" dirty="0"/>
              <a:t> SDM </a:t>
            </a:r>
            <a:r>
              <a:rPr lang="en-US" sz="3200" dirty="0" err="1"/>
              <a:t>dosen</a:t>
            </a:r>
            <a:r>
              <a:rPr lang="en-US" sz="3200" dirty="0"/>
              <a:t> di </a:t>
            </a:r>
            <a:r>
              <a:rPr lang="en-US" sz="3200" dirty="0" err="1"/>
              <a:t>keilmuan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K3 </a:t>
            </a:r>
          </a:p>
          <a:p>
            <a:pPr lvl="0"/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meratanya</a:t>
            </a:r>
            <a:r>
              <a:rPr lang="en-US" sz="3200" dirty="0"/>
              <a:t> </a:t>
            </a:r>
            <a:r>
              <a:rPr lang="en-US" sz="3200" dirty="0" err="1"/>
              <a:t>ketrampilan</a:t>
            </a:r>
            <a:r>
              <a:rPr lang="en-US" sz="3200" dirty="0"/>
              <a:t> </a:t>
            </a:r>
            <a:r>
              <a:rPr lang="en-US" sz="3200" dirty="0" err="1"/>
              <a:t>staf</a:t>
            </a:r>
            <a:r>
              <a:rPr lang="en-US" sz="3200" dirty="0"/>
              <a:t> </a:t>
            </a:r>
            <a:r>
              <a:rPr lang="en-US" sz="3200" dirty="0" err="1"/>
              <a:t>tendik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asisten</a:t>
            </a:r>
            <a:r>
              <a:rPr lang="en-US" sz="3200" dirty="0"/>
              <a:t> </a:t>
            </a:r>
            <a:r>
              <a:rPr lang="en-US" sz="3200" dirty="0" err="1"/>
              <a:t>dosen</a:t>
            </a:r>
            <a:r>
              <a:rPr lang="en-US" sz="3200" dirty="0"/>
              <a:t> </a:t>
            </a:r>
          </a:p>
          <a:p>
            <a:pPr lvl="0"/>
            <a:r>
              <a:rPr lang="en-US" sz="3200" dirty="0" err="1"/>
              <a:t>Kurangnya</a:t>
            </a:r>
            <a:r>
              <a:rPr lang="en-US" sz="3200" dirty="0"/>
              <a:t> </a:t>
            </a:r>
            <a:r>
              <a:rPr lang="en-US" sz="3200" dirty="0" err="1"/>
              <a:t>kesejahteraan</a:t>
            </a:r>
            <a:r>
              <a:rPr lang="en-US" sz="3200" dirty="0"/>
              <a:t> </a:t>
            </a:r>
            <a:r>
              <a:rPr lang="en-US" sz="3200" dirty="0" err="1"/>
              <a:t>staf</a:t>
            </a:r>
            <a:r>
              <a:rPr lang="en-US" sz="3200" dirty="0"/>
              <a:t> </a:t>
            </a:r>
            <a:r>
              <a:rPr lang="en-US" sz="3200" dirty="0" err="1"/>
              <a:t>tendik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asisten</a:t>
            </a:r>
            <a:r>
              <a:rPr lang="en-US" sz="3200" dirty="0"/>
              <a:t> </a:t>
            </a:r>
            <a:r>
              <a:rPr lang="en-US" sz="3200" dirty="0" err="1"/>
              <a:t>dosen</a:t>
            </a:r>
            <a:r>
              <a:rPr lang="en-US" sz="3200" dirty="0"/>
              <a:t> </a:t>
            </a:r>
          </a:p>
          <a:p>
            <a:pPr lvl="0"/>
            <a:r>
              <a:rPr lang="en-US" sz="3200" dirty="0" err="1"/>
              <a:t>Kurang</a:t>
            </a:r>
            <a:r>
              <a:rPr lang="en-US" sz="3200" dirty="0"/>
              <a:t> </a:t>
            </a:r>
            <a:r>
              <a:rPr lang="en-US" sz="3200" dirty="0" err="1"/>
              <a:t>diperhitungkan</a:t>
            </a:r>
            <a:r>
              <a:rPr lang="en-US" sz="3200" dirty="0"/>
              <a:t> di </a:t>
            </a:r>
            <a:r>
              <a:rPr lang="en-US" sz="3200" dirty="0" err="1"/>
              <a:t>kancah</a:t>
            </a:r>
            <a:r>
              <a:rPr lang="en-US" sz="3200" dirty="0"/>
              <a:t> </a:t>
            </a:r>
            <a:r>
              <a:rPr lang="en-US" sz="3200" dirty="0" err="1"/>
              <a:t>nasional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endParaRPr lang="en-US" sz="3200" dirty="0"/>
          </a:p>
          <a:p>
            <a:pPr lvl="0"/>
            <a:r>
              <a:rPr lang="en-US" sz="3200" dirty="0" err="1"/>
              <a:t>Sulitnya</a:t>
            </a:r>
            <a:r>
              <a:rPr lang="en-US" sz="3200" dirty="0"/>
              <a:t> </a:t>
            </a:r>
            <a:r>
              <a:rPr lang="en-US" sz="3200" dirty="0" err="1"/>
              <a:t>menurunkan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SPJ</a:t>
            </a:r>
          </a:p>
          <a:p>
            <a:pPr lvl="0"/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 smtClean="0"/>
              <a:t>terpublikasi</a:t>
            </a:r>
            <a:endParaRPr lang="en-US" sz="3200" dirty="0" smtClean="0"/>
          </a:p>
          <a:p>
            <a:r>
              <a:rPr lang="en-US" sz="3200" dirty="0" err="1"/>
              <a:t>Keilmuan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dibutuhkan</a:t>
            </a:r>
            <a:r>
              <a:rPr lang="en-US" sz="3200" dirty="0"/>
              <a:t> </a:t>
            </a:r>
            <a:r>
              <a:rPr lang="en-US" sz="3200" dirty="0" err="1" smtClean="0"/>
              <a:t>Dept</a:t>
            </a:r>
            <a:r>
              <a:rPr lang="en-US" sz="3200" dirty="0" smtClean="0"/>
              <a:t> lain </a:t>
            </a:r>
            <a:r>
              <a:rPr lang="en-US" sz="3200" dirty="0" err="1" smtClean="0"/>
              <a:t>dan</a:t>
            </a:r>
            <a:r>
              <a:rPr lang="en-US" sz="3200" dirty="0" smtClean="0"/>
              <a:t> non UGM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err="1">
                <a:sym typeface="Wingdings"/>
              </a:rPr>
              <a:t>pengaturan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waktu</a:t>
            </a:r>
            <a:r>
              <a:rPr lang="en-US" sz="3200" dirty="0">
                <a:sym typeface="Wingdings"/>
              </a:rPr>
              <a:t> yang </a:t>
            </a:r>
            <a:r>
              <a:rPr lang="en-US" sz="3200" dirty="0" err="1">
                <a:sym typeface="Wingdings"/>
              </a:rPr>
              <a:t>kurang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baik</a:t>
            </a:r>
            <a:r>
              <a:rPr lang="en-US" sz="3200" dirty="0">
                <a:sym typeface="Wingdings"/>
              </a:rPr>
              <a:t>  </a:t>
            </a:r>
            <a:r>
              <a:rPr lang="en-US" sz="3200" dirty="0" err="1">
                <a:sym typeface="Wingdings"/>
              </a:rPr>
              <a:t>rutinitas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pribadi</a:t>
            </a:r>
            <a:r>
              <a:rPr lang="en-US" sz="3200" dirty="0">
                <a:sym typeface="Wingdings"/>
              </a:rPr>
              <a:t>  </a:t>
            </a:r>
            <a:r>
              <a:rPr lang="en-US" sz="3200" dirty="0" err="1">
                <a:sym typeface="Wingdings"/>
              </a:rPr>
              <a:t>jika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dibiarkan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maka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individu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berkembang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tapi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institusi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tak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err="1">
                <a:sym typeface="Wingdings"/>
              </a:rPr>
              <a:t>berkembang</a:t>
            </a:r>
            <a:endParaRPr lang="en-US" sz="3200" dirty="0">
              <a:sym typeface="Wingdings"/>
            </a:endParaRPr>
          </a:p>
          <a:p>
            <a:pPr lvl="0"/>
            <a:endParaRPr lang="en-US" sz="3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511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/>
              <a:t>Berada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IKM yang </a:t>
            </a:r>
            <a:r>
              <a:rPr lang="en-US" sz="2800" dirty="0" err="1"/>
              <a:t>kreatif</a:t>
            </a:r>
            <a:r>
              <a:rPr lang="en-US" sz="2800" dirty="0"/>
              <a:t>, </a:t>
            </a:r>
            <a:r>
              <a:rPr lang="en-US" sz="2800" dirty="0" err="1" smtClean="0"/>
              <a:t>inovatif</a:t>
            </a:r>
            <a:endParaRPr lang="en-US" sz="2800" dirty="0"/>
          </a:p>
          <a:p>
            <a:pPr lvl="0"/>
            <a:r>
              <a:rPr lang="en-US" sz="2800" dirty="0" smtClean="0"/>
              <a:t>Dosen2 </a:t>
            </a:r>
            <a:r>
              <a:rPr lang="en-US" sz="2800" dirty="0" err="1"/>
              <a:t>Kesling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K3 </a:t>
            </a:r>
            <a:r>
              <a:rPr lang="en-US" sz="2800" dirty="0" err="1"/>
              <a:t>dari</a:t>
            </a:r>
            <a:r>
              <a:rPr lang="en-US" sz="2800" dirty="0"/>
              <a:t> departemen2 lain, PPLH </a:t>
            </a:r>
            <a:endParaRPr lang="en-US" sz="2800" dirty="0" smtClean="0"/>
          </a:p>
          <a:p>
            <a:pPr lvl="0"/>
            <a:r>
              <a:rPr lang="en-US" sz="2800" dirty="0" err="1"/>
              <a:t>Keilmuan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dibutuhkan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departemen</a:t>
            </a:r>
            <a:r>
              <a:rPr lang="en-US" sz="2800" dirty="0"/>
              <a:t> lain, </a:t>
            </a:r>
            <a:r>
              <a:rPr lang="en-US" sz="2800" dirty="0" err="1"/>
              <a:t>bahkan</a:t>
            </a:r>
            <a:r>
              <a:rPr lang="en-US" sz="2800" dirty="0"/>
              <a:t> di </a:t>
            </a:r>
            <a:r>
              <a:rPr lang="en-US" sz="2800" dirty="0" err="1"/>
              <a:t>luar</a:t>
            </a:r>
            <a:r>
              <a:rPr lang="en-US" sz="2800" dirty="0"/>
              <a:t> UGM </a:t>
            </a:r>
            <a:endParaRPr lang="en-US" sz="2800" dirty="0" smtClean="0"/>
          </a:p>
          <a:p>
            <a:pPr lvl="0"/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terbuka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:</a:t>
            </a:r>
          </a:p>
          <a:p>
            <a:pPr lvl="1"/>
            <a:r>
              <a:rPr lang="en-US" sz="2800" dirty="0" smtClean="0"/>
              <a:t>Digital Health </a:t>
            </a:r>
            <a:r>
              <a:rPr lang="en-US" sz="2800" dirty="0"/>
              <a:t>promotion </a:t>
            </a:r>
          </a:p>
          <a:p>
            <a:pPr lvl="1"/>
            <a:r>
              <a:rPr lang="en-US" sz="2800" dirty="0"/>
              <a:t>Wellbeing </a:t>
            </a:r>
            <a:r>
              <a:rPr lang="en-US" sz="2800" dirty="0">
                <a:sym typeface="Wingdings"/>
              </a:rPr>
              <a:t> health promotion university</a:t>
            </a:r>
            <a:endParaRPr lang="en-US" sz="2800" dirty="0"/>
          </a:p>
          <a:p>
            <a:pPr lvl="1"/>
            <a:r>
              <a:rPr lang="en-US" sz="2800" dirty="0" smtClean="0"/>
              <a:t>Sustainable Development Goals: environment, climate change, health system. Including safety workplace and hygiene </a:t>
            </a:r>
          </a:p>
          <a:p>
            <a:pPr lvl="1"/>
            <a:r>
              <a:rPr lang="en-US" sz="2800" dirty="0" smtClean="0"/>
              <a:t>Occupational </a:t>
            </a:r>
            <a:r>
              <a:rPr lang="en-US" sz="2800" dirty="0"/>
              <a:t>health in hospital and working </a:t>
            </a:r>
            <a:r>
              <a:rPr lang="en-US" sz="2800" dirty="0" smtClean="0"/>
              <a:t>space</a:t>
            </a:r>
          </a:p>
          <a:p>
            <a:pPr lvl="1"/>
            <a:r>
              <a:rPr lang="en-US" sz="2800" dirty="0"/>
              <a:t>Social Medicine: medical profession improve their social skill and cultural awareness</a:t>
            </a:r>
          </a:p>
          <a:p>
            <a:pPr lvl="1"/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616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600" dirty="0" err="1" smtClean="0"/>
              <a:t>Banyaknya</a:t>
            </a:r>
            <a:r>
              <a:rPr lang="en-US" sz="3600" dirty="0" smtClean="0"/>
              <a:t> </a:t>
            </a:r>
            <a:r>
              <a:rPr lang="en-US" sz="3600" dirty="0" err="1"/>
              <a:t>prodi</a:t>
            </a:r>
            <a:r>
              <a:rPr lang="en-US" sz="3600" dirty="0"/>
              <a:t> yang </a:t>
            </a:r>
            <a:r>
              <a:rPr lang="en-US" sz="3600" dirty="0" err="1"/>
              <a:t>menyelenggarakan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pascasarjana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promosi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,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K3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pesaing</a:t>
            </a:r>
            <a:r>
              <a:rPr lang="en-US" sz="3600" dirty="0"/>
              <a:t>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093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 err="1"/>
              <a:t>Departemen</a:t>
            </a:r>
            <a:r>
              <a:rPr lang="en-US" sz="4800" b="1" dirty="0"/>
              <a:t> PERKESLING </a:t>
            </a:r>
          </a:p>
          <a:p>
            <a:pPr algn="r"/>
            <a:r>
              <a:rPr lang="en-US" sz="4800" b="1" dirty="0" err="1"/>
              <a:t>Perilaku</a:t>
            </a:r>
            <a:r>
              <a:rPr lang="en-US" sz="4800" b="1" dirty="0"/>
              <a:t> </a:t>
            </a:r>
            <a:r>
              <a:rPr lang="en-US" sz="4800" b="1" dirty="0" err="1"/>
              <a:t>Kesehatan</a:t>
            </a:r>
            <a:r>
              <a:rPr lang="en-US" sz="4800" b="1" dirty="0"/>
              <a:t>, </a:t>
            </a:r>
            <a:r>
              <a:rPr lang="en-US" sz="4800" b="1" dirty="0" err="1"/>
              <a:t>Lingkungan</a:t>
            </a:r>
            <a:r>
              <a:rPr lang="en-US" sz="4800" b="1" dirty="0"/>
              <a:t> </a:t>
            </a:r>
            <a:r>
              <a:rPr lang="en-US" sz="4800" b="1" dirty="0" err="1"/>
              <a:t>dan</a:t>
            </a:r>
            <a:r>
              <a:rPr lang="en-US" sz="4800" b="1" dirty="0"/>
              <a:t> </a:t>
            </a:r>
            <a:r>
              <a:rPr lang="en-US" sz="4800" b="1" dirty="0" err="1"/>
              <a:t>Kedokteran</a:t>
            </a:r>
            <a:r>
              <a:rPr lang="en-US" sz="4800" b="1" dirty="0"/>
              <a:t> </a:t>
            </a:r>
            <a:r>
              <a:rPr lang="en-US" sz="4800" b="1" dirty="0" err="1"/>
              <a:t>Sosial</a:t>
            </a:r>
            <a:endParaRPr lang="en-US" sz="4800" b="1" i="1" dirty="0"/>
          </a:p>
          <a:p>
            <a:pPr algn="r"/>
            <a:endParaRPr lang="en-US" sz="2800" dirty="0">
              <a:cs typeface="Arial" pitchFamily="34" charset="0"/>
            </a:endParaRPr>
          </a:p>
          <a:p>
            <a:pPr algn="r"/>
            <a:r>
              <a:rPr lang="en-US" sz="2800" dirty="0" smtClean="0">
                <a:cs typeface="Arial" pitchFamily="34" charset="0"/>
              </a:rPr>
              <a:t>Bab III. </a:t>
            </a:r>
            <a:r>
              <a:rPr lang="en-US" sz="2800" dirty="0" err="1" smtClean="0">
                <a:cs typeface="Arial" pitchFamily="34" charset="0"/>
              </a:rPr>
              <a:t>Kebijakan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Strategis</a:t>
            </a:r>
            <a:endParaRPr lang="id-ID" sz="28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err="1"/>
              <a:t>Bekerja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Departemen2 </a:t>
            </a:r>
            <a:r>
              <a:rPr lang="en-US" sz="3200" dirty="0" smtClean="0"/>
              <a:t>lain di IKM, </a:t>
            </a:r>
            <a:r>
              <a:rPr lang="en-US" sz="3200" dirty="0" err="1" smtClean="0"/>
              <a:t>klinis</a:t>
            </a:r>
            <a:r>
              <a:rPr lang="en-US" sz="3200" dirty="0" smtClean="0"/>
              <a:t> </a:t>
            </a:r>
            <a:r>
              <a:rPr lang="en-US" sz="3200" dirty="0" err="1" smtClean="0"/>
              <a:t>sosial</a:t>
            </a:r>
            <a:r>
              <a:rPr lang="en-US" sz="3200" dirty="0" smtClean="0"/>
              <a:t>, </a:t>
            </a:r>
            <a:r>
              <a:rPr lang="en-US" sz="3200" dirty="0" err="1" smtClean="0"/>
              <a:t>keperawatan</a:t>
            </a:r>
            <a:r>
              <a:rPr lang="en-US" sz="3200" dirty="0"/>
              <a:t> </a:t>
            </a:r>
            <a:r>
              <a:rPr lang="en-US" sz="3200" dirty="0" err="1" smtClean="0"/>
              <a:t>masyarakat</a:t>
            </a:r>
            <a:endParaRPr lang="en-US" sz="3200" dirty="0"/>
          </a:p>
          <a:p>
            <a:pPr lvl="0"/>
            <a:r>
              <a:rPr lang="en-US" sz="3200" dirty="0" err="1"/>
              <a:t>M</a:t>
            </a:r>
            <a:r>
              <a:rPr lang="en-US" sz="3200" dirty="0" err="1" smtClean="0"/>
              <a:t>engembangkan</a:t>
            </a:r>
            <a:r>
              <a:rPr lang="en-US" sz="3200" dirty="0" smtClean="0"/>
              <a:t> social science in medicine</a:t>
            </a:r>
          </a:p>
          <a:p>
            <a:pPr lvl="0"/>
            <a:r>
              <a:rPr lang="en-US" sz="3200" dirty="0" err="1" smtClean="0"/>
              <a:t>Berupaya</a:t>
            </a:r>
            <a:r>
              <a:rPr lang="en-US" sz="3200" dirty="0" smtClean="0"/>
              <a:t> </a:t>
            </a:r>
            <a:r>
              <a:rPr lang="en-US" sz="3200" dirty="0" err="1"/>
              <a:t>meningkatkan</a:t>
            </a:r>
            <a:r>
              <a:rPr lang="en-US" sz="3200" dirty="0"/>
              <a:t> </a:t>
            </a:r>
            <a:r>
              <a:rPr lang="en-US" sz="3200" dirty="0" err="1"/>
              <a:t>peringkat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:</a:t>
            </a:r>
          </a:p>
          <a:p>
            <a:pPr lvl="1"/>
            <a:r>
              <a:rPr lang="en-US" sz="2800" dirty="0"/>
              <a:t>Guest </a:t>
            </a:r>
            <a:r>
              <a:rPr lang="en-US" sz="2800" dirty="0" smtClean="0"/>
              <a:t>lecture</a:t>
            </a:r>
            <a:endParaRPr lang="en-US" sz="2800" dirty="0"/>
          </a:p>
          <a:p>
            <a:pPr lvl="1"/>
            <a:r>
              <a:rPr lang="en-US" sz="2800" dirty="0"/>
              <a:t>Benchmark</a:t>
            </a:r>
          </a:p>
          <a:p>
            <a:pPr lvl="1"/>
            <a:r>
              <a:rPr lang="en-US" sz="2800" dirty="0"/>
              <a:t>Joint research </a:t>
            </a:r>
            <a:r>
              <a:rPr lang="en-US" sz="2800" dirty="0" err="1"/>
              <a:t>dengan</a:t>
            </a:r>
            <a:r>
              <a:rPr lang="en-US" sz="2800" dirty="0"/>
              <a:t> well known institution</a:t>
            </a:r>
          </a:p>
          <a:p>
            <a:pPr lvl="0"/>
            <a:r>
              <a:rPr lang="en-US" sz="3200" dirty="0" err="1"/>
              <a:t>Akreditasi</a:t>
            </a:r>
            <a:r>
              <a:rPr lang="en-US" sz="3200" dirty="0"/>
              <a:t> postgraduate study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19277</TotalTime>
  <Words>493</Words>
  <Application>Microsoft Macintosh PowerPoint</Application>
  <PresentationFormat>Custom</PresentationFormat>
  <Paragraphs>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2_Office Theme</vt:lpstr>
      <vt:lpstr>PowerPoint Presentation</vt:lpstr>
      <vt:lpstr>Bab II. Analisis Situasi</vt:lpstr>
      <vt:lpstr>Kondisi internal: Kekuatan</vt:lpstr>
      <vt:lpstr>Kondisi internal: Kelemahan</vt:lpstr>
      <vt:lpstr>Kondisi eskternal: Peluang</vt:lpstr>
      <vt:lpstr>Kondisi eksternal: Ancaman</vt:lpstr>
      <vt:lpstr>PowerPoint Presentation</vt:lpstr>
      <vt:lpstr>Bab III. Kebijakan Strategis</vt:lpstr>
      <vt:lpstr>Bagaimana mengoptimalkan kekuatan-kekuatan kita?</vt:lpstr>
      <vt:lpstr>Bagaimana mengatasi kelemahan-kelemahan kita?</vt:lpstr>
      <vt:lpstr>Bagaimana menangkap peluang-peluang dengan baik?</vt:lpstr>
      <vt:lpstr>Bagaimana mengantisipasi ancaman-ancaman?</vt:lpstr>
      <vt:lpstr>Perumusan kebijakan strategis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Apple</cp:lastModifiedBy>
  <cp:revision>160</cp:revision>
  <dcterms:created xsi:type="dcterms:W3CDTF">2016-10-06T12:46:54Z</dcterms:created>
  <dcterms:modified xsi:type="dcterms:W3CDTF">2017-12-08T02:43:01Z</dcterms:modified>
</cp:coreProperties>
</file>