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1" r:id="rId5"/>
    <p:sldId id="262" r:id="rId6"/>
    <p:sldId id="265" r:id="rId7"/>
    <p:sldId id="264" r:id="rId8"/>
    <p:sldId id="258" r:id="rId9"/>
    <p:sldId id="259" r:id="rId10"/>
    <p:sldId id="266" r:id="rId11"/>
    <p:sldId id="267" r:id="rId12"/>
    <p:sldId id="260" r:id="rId13"/>
    <p:sldId id="268" r:id="rId1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 autoAdjust="0"/>
  </p:normalViewPr>
  <p:slideViewPr>
    <p:cSldViewPr snapToGrid="0">
      <p:cViewPr>
        <p:scale>
          <a:sx n="80" d="100"/>
          <a:sy n="80" d="100"/>
        </p:scale>
        <p:origin x="-258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83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pPr/>
              <a:t>19/01/2018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en-US" dirty="0" err="1" smtClean="0">
                <a:solidFill>
                  <a:schemeClr val="tx1"/>
                </a:solidFill>
              </a:rPr>
              <a:t>Departemen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Keperawatan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Maternitas</a:t>
            </a: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>
                <a:solidFill>
                  <a:schemeClr val="tx1"/>
                </a:solidFill>
              </a:rPr>
              <a:t>Bab IV. Sasaran, Indikator, dan Program</a:t>
            </a:r>
            <a:endParaRPr lang="id-ID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8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81585474"/>
              </p:ext>
            </p:extLst>
          </p:nvPr>
        </p:nvGraphicFramePr>
        <p:xfrm>
          <a:off x="838198" y="1118867"/>
          <a:ext cx="10515602" cy="36793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7192"/>
                <a:gridCol w="2975955"/>
                <a:gridCol w="436419"/>
                <a:gridCol w="436419"/>
                <a:gridCol w="436419"/>
                <a:gridCol w="436419"/>
                <a:gridCol w="436419"/>
                <a:gridCol w="436419"/>
                <a:gridCol w="244394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47164">
                <a:tc rowSpan="5"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u="none" strike="noStrike" dirty="0" smtClean="0">
                          <a:effectLst/>
                        </a:rPr>
                        <a:t>Berkualifikasi S3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kebutuhan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universitas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unit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u="none" strike="noStrike" dirty="0" err="1">
                          <a:effectLst/>
                        </a:rPr>
                        <a:t>J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400" u="none" strike="noStrike" dirty="0" smtClean="0">
                          <a:effectLst/>
                        </a:rPr>
                        <a:t>Lektor Kepala/Guru besar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dosen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dirty="0" smtClean="0">
                          <a:effectLst/>
                        </a:rPr>
                        <a:t> 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pelatihan</a:t>
                      </a:r>
                      <a:r>
                        <a:rPr lang="en-US" sz="1400" u="none" strike="noStrike" dirty="0" smtClean="0">
                          <a:effectLst/>
                        </a:rPr>
                        <a:t> /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meningkat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karir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kompetensinya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tendik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mengikuti</a:t>
                      </a:r>
                      <a:r>
                        <a:rPr lang="en-US" sz="1400" u="none" strike="noStrike" dirty="0" smtClean="0">
                          <a:effectLst/>
                        </a:rPr>
                        <a:t> 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pelatihan</a:t>
                      </a:r>
                      <a:r>
                        <a:rPr lang="en-US" sz="1400" u="none" strike="noStrike" dirty="0" smtClean="0">
                          <a:effectLst/>
                        </a:rPr>
                        <a:t> /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meningkat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karir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kompetensinya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tendik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memiliki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sertifikasi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keahlian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/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meningkat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kompetensi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karirnya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1400" dirty="0" smtClean="0">
                <a:solidFill>
                  <a:schemeClr val="tx1"/>
                </a:solidFill>
              </a:rPr>
              <a:t>Tujuan </a:t>
            </a:r>
            <a:r>
              <a:rPr lang="en-US" sz="1400" dirty="0" smtClean="0">
                <a:solidFill>
                  <a:schemeClr val="tx1"/>
                </a:solidFill>
              </a:rPr>
              <a:t>4</a:t>
            </a:r>
            <a:r>
              <a:rPr lang="id-ID" sz="1400" dirty="0" smtClean="0">
                <a:solidFill>
                  <a:schemeClr val="tx1"/>
                </a:solidFill>
              </a:rPr>
              <a:t>: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/>
              <a:t>Mewujudkan</a:t>
            </a:r>
            <a:r>
              <a:rPr lang="en-US" sz="1400" dirty="0" smtClean="0"/>
              <a:t> </a:t>
            </a:r>
            <a:r>
              <a:rPr lang="en-US" sz="1400" dirty="0" err="1" smtClean="0"/>
              <a:t>tata</a:t>
            </a:r>
            <a:r>
              <a:rPr lang="en-US" sz="1400" dirty="0" smtClean="0"/>
              <a:t> </a:t>
            </a:r>
            <a:r>
              <a:rPr lang="en-US" sz="1400" dirty="0" err="1" smtClean="0"/>
              <a:t>kelola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berkeadilan</a:t>
            </a:r>
            <a:r>
              <a:rPr lang="en-US" sz="1400" dirty="0" smtClean="0"/>
              <a:t>, </a:t>
            </a:r>
            <a:r>
              <a:rPr lang="en-US" sz="1400" dirty="0" err="1" smtClean="0"/>
              <a:t>transparan</a:t>
            </a:r>
            <a:r>
              <a:rPr lang="en-US" sz="1400" dirty="0" smtClean="0"/>
              <a:t>, </a:t>
            </a:r>
            <a:r>
              <a:rPr lang="en-US" sz="1400" dirty="0" err="1" smtClean="0"/>
              <a:t>partisipatif</a:t>
            </a:r>
            <a:r>
              <a:rPr lang="en-US" sz="1400" dirty="0" smtClean="0"/>
              <a:t>, </a:t>
            </a:r>
            <a:r>
              <a:rPr lang="en-US" sz="1400" dirty="0" err="1" smtClean="0"/>
              <a:t>akuntabel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terintegrasi</a:t>
            </a:r>
            <a:r>
              <a:rPr lang="en-US" sz="1400" dirty="0" smtClean="0"/>
              <a:t> </a:t>
            </a:r>
            <a:r>
              <a:rPr lang="en-US" sz="1400" dirty="0" err="1" smtClean="0"/>
              <a:t>guna</a:t>
            </a:r>
            <a:r>
              <a:rPr lang="en-US" sz="1400" dirty="0" smtClean="0"/>
              <a:t> </a:t>
            </a:r>
            <a:r>
              <a:rPr lang="en-US" sz="1400" dirty="0" err="1" smtClean="0"/>
              <a:t>menunjang</a:t>
            </a:r>
            <a:r>
              <a:rPr lang="en-US" sz="1400" dirty="0" smtClean="0"/>
              <a:t> </a:t>
            </a:r>
            <a:r>
              <a:rPr lang="en-US" sz="1400" dirty="0" err="1" smtClean="0"/>
              <a:t>efektifitas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efisiensi</a:t>
            </a:r>
            <a:r>
              <a:rPr lang="en-US" sz="1400" dirty="0" smtClean="0"/>
              <a:t> </a:t>
            </a:r>
            <a:r>
              <a:rPr lang="en-US" sz="1400" dirty="0" err="1" smtClean="0"/>
              <a:t>pemanfaatan</a:t>
            </a:r>
            <a:r>
              <a:rPr lang="en-US" sz="1400" dirty="0" smtClean="0"/>
              <a:t> </a:t>
            </a:r>
            <a:r>
              <a:rPr lang="en-US" sz="1400" dirty="0" err="1" smtClean="0"/>
              <a:t>sumberdaya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unit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Departemen</a:t>
            </a:r>
            <a:r>
              <a:rPr lang="en-US" sz="1400" dirty="0" smtClean="0"/>
              <a:t> </a:t>
            </a:r>
            <a:r>
              <a:rPr lang="en-US" sz="1400" dirty="0" err="1" smtClean="0"/>
              <a:t>Keperawatan</a:t>
            </a:r>
            <a:r>
              <a:rPr lang="en-US" sz="1400" dirty="0" smtClean="0"/>
              <a:t> </a:t>
            </a:r>
            <a:r>
              <a:rPr lang="en-US" sz="1400" dirty="0" err="1" smtClean="0"/>
              <a:t>Anak</a:t>
            </a:r>
            <a:r>
              <a:rPr lang="en-US" sz="1400" dirty="0" smtClean="0"/>
              <a:t>  Dan </a:t>
            </a:r>
            <a:r>
              <a:rPr lang="en-US" sz="1400" dirty="0" err="1" smtClean="0"/>
              <a:t>Maternitas</a:t>
            </a:r>
            <a:r>
              <a:rPr lang="en-US" sz="1400" dirty="0" smtClean="0"/>
              <a:t> </a:t>
            </a:r>
            <a:endParaRPr lang="id-ID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21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2320851"/>
              </p:ext>
            </p:extLst>
          </p:nvPr>
        </p:nvGraphicFramePr>
        <p:xfrm>
          <a:off x="838198" y="1118867"/>
          <a:ext cx="10515602" cy="215973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7192"/>
                <a:gridCol w="2975955"/>
                <a:gridCol w="436419"/>
                <a:gridCol w="436419"/>
                <a:gridCol w="436419"/>
                <a:gridCol w="436419"/>
                <a:gridCol w="436419"/>
                <a:gridCol w="436419"/>
                <a:gridCol w="244394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Mengintegrasikan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stem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pangkalan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handal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tridharma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jenis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terintegrasi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pangkalan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data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Optimalisasi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digitalisasi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pendukung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Darma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Perguruan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proses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diimplementasikan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Pengelolaan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online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terintegrasi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1400" dirty="0" smtClean="0">
                <a:solidFill>
                  <a:schemeClr val="tx1"/>
                </a:solidFill>
              </a:rPr>
              <a:t>Tujuan </a:t>
            </a:r>
            <a:r>
              <a:rPr lang="en-US" sz="1400" dirty="0" smtClean="0">
                <a:solidFill>
                  <a:schemeClr val="tx1"/>
                </a:solidFill>
              </a:rPr>
              <a:t>4</a:t>
            </a:r>
            <a:r>
              <a:rPr lang="id-ID" sz="1400" dirty="0" smtClean="0">
                <a:solidFill>
                  <a:schemeClr val="tx1"/>
                </a:solidFill>
              </a:rPr>
              <a:t>: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/>
              <a:t>Mewujudkan</a:t>
            </a:r>
            <a:r>
              <a:rPr lang="en-US" sz="1400" dirty="0" smtClean="0"/>
              <a:t> </a:t>
            </a:r>
            <a:r>
              <a:rPr lang="en-US" sz="1400" dirty="0" err="1" smtClean="0"/>
              <a:t>tata</a:t>
            </a:r>
            <a:r>
              <a:rPr lang="en-US" sz="1400" dirty="0" smtClean="0"/>
              <a:t> </a:t>
            </a:r>
            <a:r>
              <a:rPr lang="en-US" sz="1400" dirty="0" err="1" smtClean="0"/>
              <a:t>kelola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berkeadilan</a:t>
            </a:r>
            <a:r>
              <a:rPr lang="en-US" sz="1400" dirty="0" smtClean="0"/>
              <a:t>, </a:t>
            </a:r>
            <a:r>
              <a:rPr lang="en-US" sz="1400" dirty="0" err="1" smtClean="0"/>
              <a:t>transparan</a:t>
            </a:r>
            <a:r>
              <a:rPr lang="en-US" sz="1400" dirty="0" smtClean="0"/>
              <a:t>, </a:t>
            </a:r>
            <a:r>
              <a:rPr lang="en-US" sz="1400" dirty="0" err="1" smtClean="0"/>
              <a:t>partisipatif</a:t>
            </a:r>
            <a:r>
              <a:rPr lang="en-US" sz="1400" dirty="0" smtClean="0"/>
              <a:t>, </a:t>
            </a:r>
            <a:r>
              <a:rPr lang="en-US" sz="1400" dirty="0" err="1" smtClean="0"/>
              <a:t>akuntabel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terintegrasi</a:t>
            </a:r>
            <a:r>
              <a:rPr lang="en-US" sz="1400" dirty="0" smtClean="0"/>
              <a:t> </a:t>
            </a:r>
            <a:r>
              <a:rPr lang="en-US" sz="1400" dirty="0" err="1" smtClean="0"/>
              <a:t>guna</a:t>
            </a:r>
            <a:r>
              <a:rPr lang="en-US" sz="1400" dirty="0" smtClean="0"/>
              <a:t> </a:t>
            </a:r>
            <a:r>
              <a:rPr lang="en-US" sz="1400" dirty="0" err="1" smtClean="0"/>
              <a:t>menunjang</a:t>
            </a:r>
            <a:r>
              <a:rPr lang="en-US" sz="1400" dirty="0" smtClean="0"/>
              <a:t> </a:t>
            </a:r>
            <a:r>
              <a:rPr lang="en-US" sz="1400" dirty="0" err="1" smtClean="0"/>
              <a:t>efektifitas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efisiensi</a:t>
            </a:r>
            <a:r>
              <a:rPr lang="en-US" sz="1400" dirty="0" smtClean="0"/>
              <a:t> </a:t>
            </a:r>
            <a:r>
              <a:rPr lang="en-US" sz="1400" dirty="0" err="1" smtClean="0"/>
              <a:t>pemanfaatan</a:t>
            </a:r>
            <a:r>
              <a:rPr lang="en-US" sz="1400" dirty="0" smtClean="0"/>
              <a:t> </a:t>
            </a:r>
            <a:r>
              <a:rPr lang="en-US" sz="1400" dirty="0" err="1" smtClean="0"/>
              <a:t>sumberdaya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unit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Departemen</a:t>
            </a:r>
            <a:r>
              <a:rPr lang="en-US" sz="1400" dirty="0" smtClean="0"/>
              <a:t> </a:t>
            </a:r>
            <a:r>
              <a:rPr lang="en-US" sz="1400" dirty="0" err="1" smtClean="0"/>
              <a:t>Keperawatan</a:t>
            </a:r>
            <a:r>
              <a:rPr lang="en-US" sz="1400" dirty="0" smtClean="0"/>
              <a:t> </a:t>
            </a:r>
            <a:r>
              <a:rPr lang="en-US" sz="1400" dirty="0" err="1" smtClean="0"/>
              <a:t>Anak</a:t>
            </a:r>
            <a:r>
              <a:rPr lang="en-US" sz="1400" dirty="0" smtClean="0"/>
              <a:t>  Dan </a:t>
            </a:r>
            <a:r>
              <a:rPr lang="en-US" sz="1400" dirty="0" err="1" smtClean="0"/>
              <a:t>Maternitas</a:t>
            </a:r>
            <a:r>
              <a:rPr lang="en-US" sz="1400" dirty="0" smtClean="0"/>
              <a:t> </a:t>
            </a:r>
            <a:endParaRPr lang="id-ID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79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24552761"/>
              </p:ext>
            </p:extLst>
          </p:nvPr>
        </p:nvGraphicFramePr>
        <p:xfrm>
          <a:off x="838198" y="1118867"/>
          <a:ext cx="10515602" cy="322653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7192"/>
                <a:gridCol w="2975955"/>
                <a:gridCol w="436419"/>
                <a:gridCol w="436419"/>
                <a:gridCol w="436419"/>
                <a:gridCol w="436419"/>
                <a:gridCol w="436419"/>
                <a:gridCol w="436419"/>
                <a:gridCol w="244394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2"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9063" indent="0"/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Mengarahkan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mengakselerasi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kebudayaan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66688" indent="0"/>
                      <a:r>
                        <a:rPr lang="en-US" sz="1400" u="none" strike="noStrike" dirty="0" err="1" smtClean="0">
                          <a:effectLst/>
                        </a:rPr>
                        <a:t>J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terealisasi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luar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negeri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rangka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joint-research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9063" indent="0"/>
                      <a:r>
                        <a:rPr lang="sv-SE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Menjalin kerjasama </a:t>
                      </a:r>
                      <a:r>
                        <a:rPr lang="sv-SE" sz="14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joint research </a:t>
                      </a:r>
                      <a:r>
                        <a:rPr lang="sv-SE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 para peneliti dari perguruan tinggi dalam negeri dan luar negeri.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indent="0" algn="l" fontAlgn="b">
                        <a:tabLst/>
                      </a:pPr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produk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hasil</a:t>
                      </a:r>
                      <a:r>
                        <a:rPr lang="en-US" sz="1400" u="none" strike="noStrike" dirty="0" smtClean="0">
                          <a:effectLst/>
                        </a:rPr>
                        <a:t> 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produk</a:t>
                      </a:r>
                      <a:r>
                        <a:rPr lang="en-US" sz="1400" u="none" strike="noStrike" dirty="0" smtClean="0">
                          <a:effectLst/>
                        </a:rPr>
                        <a:t> 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hasil</a:t>
                      </a:r>
                      <a:r>
                        <a:rPr lang="en-US" sz="1400" u="none" strike="noStrike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penelitian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  yang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dimanfaatkan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oleh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pengguna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6688" indent="0"/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lakukan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hilirisas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menjadi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produk-produk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siap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diproduksi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secara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komersial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1400" dirty="0" smtClean="0">
                <a:solidFill>
                  <a:schemeClr val="tx1"/>
                </a:solidFill>
              </a:rPr>
              <a:t>Tujuan </a:t>
            </a:r>
            <a:r>
              <a:rPr lang="en-US" sz="1400" dirty="0" smtClean="0">
                <a:solidFill>
                  <a:schemeClr val="tx1"/>
                </a:solidFill>
              </a:rPr>
              <a:t>4</a:t>
            </a:r>
            <a:r>
              <a:rPr lang="id-ID" sz="1400" dirty="0" smtClean="0">
                <a:solidFill>
                  <a:schemeClr val="tx1"/>
                </a:solidFill>
              </a:rPr>
              <a:t>: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/>
              <a:t>Mewujudkan</a:t>
            </a:r>
            <a:r>
              <a:rPr lang="en-US" sz="1400" dirty="0" smtClean="0"/>
              <a:t> </a:t>
            </a:r>
            <a:r>
              <a:rPr lang="en-US" sz="1400" dirty="0" err="1" smtClean="0"/>
              <a:t>tata</a:t>
            </a:r>
            <a:r>
              <a:rPr lang="en-US" sz="1400" dirty="0" smtClean="0"/>
              <a:t> </a:t>
            </a:r>
            <a:r>
              <a:rPr lang="en-US" sz="1400" dirty="0" err="1" smtClean="0"/>
              <a:t>kelola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berkeadilan</a:t>
            </a:r>
            <a:r>
              <a:rPr lang="en-US" sz="1400" dirty="0" smtClean="0"/>
              <a:t>, </a:t>
            </a:r>
            <a:r>
              <a:rPr lang="en-US" sz="1400" dirty="0" err="1" smtClean="0"/>
              <a:t>transparan</a:t>
            </a:r>
            <a:r>
              <a:rPr lang="en-US" sz="1400" dirty="0" smtClean="0"/>
              <a:t>, </a:t>
            </a:r>
            <a:r>
              <a:rPr lang="en-US" sz="1400" dirty="0" err="1" smtClean="0"/>
              <a:t>partisipatif</a:t>
            </a:r>
            <a:r>
              <a:rPr lang="en-US" sz="1400" dirty="0" smtClean="0"/>
              <a:t>, </a:t>
            </a:r>
            <a:r>
              <a:rPr lang="en-US" sz="1400" dirty="0" err="1" smtClean="0"/>
              <a:t>akuntabel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terintegrasi</a:t>
            </a:r>
            <a:r>
              <a:rPr lang="en-US" sz="1400" dirty="0" smtClean="0"/>
              <a:t> </a:t>
            </a:r>
            <a:r>
              <a:rPr lang="en-US" sz="1400" dirty="0" err="1" smtClean="0"/>
              <a:t>guna</a:t>
            </a:r>
            <a:r>
              <a:rPr lang="en-US" sz="1400" dirty="0" smtClean="0"/>
              <a:t> </a:t>
            </a:r>
            <a:r>
              <a:rPr lang="en-US" sz="1400" dirty="0" err="1" smtClean="0"/>
              <a:t>menunjang</a:t>
            </a:r>
            <a:r>
              <a:rPr lang="en-US" sz="1400" dirty="0" smtClean="0"/>
              <a:t> </a:t>
            </a:r>
            <a:r>
              <a:rPr lang="en-US" sz="1400" dirty="0" err="1" smtClean="0"/>
              <a:t>efektifitas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efisiensi</a:t>
            </a:r>
            <a:r>
              <a:rPr lang="en-US" sz="1400" dirty="0" smtClean="0"/>
              <a:t> </a:t>
            </a:r>
            <a:r>
              <a:rPr lang="en-US" sz="1400" dirty="0" err="1" smtClean="0"/>
              <a:t>pemanfaatan</a:t>
            </a:r>
            <a:r>
              <a:rPr lang="en-US" sz="1400" dirty="0" smtClean="0"/>
              <a:t> </a:t>
            </a:r>
            <a:r>
              <a:rPr lang="en-US" sz="1400" dirty="0" err="1" smtClean="0"/>
              <a:t>sumberdaya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unit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Departemen</a:t>
            </a:r>
            <a:r>
              <a:rPr lang="en-US" sz="1400" dirty="0" smtClean="0"/>
              <a:t> </a:t>
            </a:r>
            <a:r>
              <a:rPr lang="en-US" sz="1400" dirty="0" err="1" smtClean="0"/>
              <a:t>Keperawatan</a:t>
            </a:r>
            <a:r>
              <a:rPr lang="en-US" sz="1400" dirty="0" smtClean="0"/>
              <a:t> </a:t>
            </a:r>
            <a:r>
              <a:rPr lang="en-US" sz="1400" dirty="0" err="1" smtClean="0"/>
              <a:t>Anak</a:t>
            </a:r>
            <a:r>
              <a:rPr lang="en-US" sz="1400" dirty="0" smtClean="0"/>
              <a:t>  Dan </a:t>
            </a:r>
            <a:r>
              <a:rPr lang="en-US" sz="1400" dirty="0" err="1" smtClean="0"/>
              <a:t>Maternitas</a:t>
            </a:r>
            <a:r>
              <a:rPr lang="en-US" sz="1400" dirty="0" smtClean="0"/>
              <a:t> </a:t>
            </a:r>
            <a:endParaRPr lang="id-ID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125558"/>
              </p:ext>
            </p:extLst>
          </p:nvPr>
        </p:nvGraphicFramePr>
        <p:xfrm>
          <a:off x="838198" y="1118867"/>
          <a:ext cx="10515602" cy="32360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7192"/>
                <a:gridCol w="2975955"/>
                <a:gridCol w="436419"/>
                <a:gridCol w="436419"/>
                <a:gridCol w="436419"/>
                <a:gridCol w="436419"/>
                <a:gridCol w="436419"/>
                <a:gridCol w="436419"/>
                <a:gridCol w="244394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alternatif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abadi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kenaikan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hibah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(rupiah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%)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sumber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kreatif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kerjasama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jangka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pendek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panjang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sumberdana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pendanaan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alternatif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abadi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rowSpan="2"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kemitraan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strategis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alumni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produktivitas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Darma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wilayah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mendapat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pendampingan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pengabdian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bekerjasama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KAGAMA</a:t>
                      </a:r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 kerjasama pengabdian kepada masyarakat dengan mitra dan alumni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 mitra terlibat dalam kegiatan pengabdian kepada masyarakat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1400" dirty="0" smtClean="0">
                <a:solidFill>
                  <a:schemeClr val="tx1"/>
                </a:solidFill>
              </a:rPr>
              <a:t>Tujuan </a:t>
            </a:r>
            <a:r>
              <a:rPr lang="en-US" sz="1400" dirty="0" smtClean="0">
                <a:solidFill>
                  <a:schemeClr val="tx1"/>
                </a:solidFill>
              </a:rPr>
              <a:t>4</a:t>
            </a:r>
            <a:r>
              <a:rPr lang="id-ID" sz="1400" dirty="0" smtClean="0">
                <a:solidFill>
                  <a:schemeClr val="tx1"/>
                </a:solidFill>
              </a:rPr>
              <a:t>: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/>
              <a:t>Mewujudkan</a:t>
            </a:r>
            <a:r>
              <a:rPr lang="en-US" sz="1400" dirty="0" smtClean="0"/>
              <a:t> </a:t>
            </a:r>
            <a:r>
              <a:rPr lang="en-US" sz="1400" dirty="0" err="1" smtClean="0"/>
              <a:t>tata</a:t>
            </a:r>
            <a:r>
              <a:rPr lang="en-US" sz="1400" dirty="0" smtClean="0"/>
              <a:t> </a:t>
            </a:r>
            <a:r>
              <a:rPr lang="en-US" sz="1400" dirty="0" err="1" smtClean="0"/>
              <a:t>kelola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berkeadilan</a:t>
            </a:r>
            <a:r>
              <a:rPr lang="en-US" sz="1400" dirty="0" smtClean="0"/>
              <a:t>, </a:t>
            </a:r>
            <a:r>
              <a:rPr lang="en-US" sz="1400" dirty="0" err="1" smtClean="0"/>
              <a:t>transparan</a:t>
            </a:r>
            <a:r>
              <a:rPr lang="en-US" sz="1400" dirty="0" smtClean="0"/>
              <a:t>, </a:t>
            </a:r>
            <a:r>
              <a:rPr lang="en-US" sz="1400" dirty="0" err="1" smtClean="0"/>
              <a:t>partisipatif</a:t>
            </a:r>
            <a:r>
              <a:rPr lang="en-US" sz="1400" dirty="0" smtClean="0"/>
              <a:t>, </a:t>
            </a:r>
            <a:r>
              <a:rPr lang="en-US" sz="1400" dirty="0" err="1" smtClean="0"/>
              <a:t>akuntabel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terintegrasi</a:t>
            </a:r>
            <a:r>
              <a:rPr lang="en-US" sz="1400" dirty="0" smtClean="0"/>
              <a:t> </a:t>
            </a:r>
            <a:r>
              <a:rPr lang="en-US" sz="1400" dirty="0" err="1" smtClean="0"/>
              <a:t>guna</a:t>
            </a:r>
            <a:r>
              <a:rPr lang="en-US" sz="1400" dirty="0" smtClean="0"/>
              <a:t> </a:t>
            </a:r>
            <a:r>
              <a:rPr lang="en-US" sz="1400" dirty="0" err="1" smtClean="0"/>
              <a:t>menunjang</a:t>
            </a:r>
            <a:r>
              <a:rPr lang="en-US" sz="1400" dirty="0" smtClean="0"/>
              <a:t> </a:t>
            </a:r>
            <a:r>
              <a:rPr lang="en-US" sz="1400" dirty="0" err="1" smtClean="0"/>
              <a:t>efektifitas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efisiensi</a:t>
            </a:r>
            <a:r>
              <a:rPr lang="en-US" sz="1400" dirty="0" smtClean="0"/>
              <a:t> </a:t>
            </a:r>
            <a:r>
              <a:rPr lang="en-US" sz="1400" dirty="0" err="1" smtClean="0"/>
              <a:t>pemanfaatan</a:t>
            </a:r>
            <a:r>
              <a:rPr lang="en-US" sz="1400" dirty="0" smtClean="0"/>
              <a:t> </a:t>
            </a:r>
            <a:r>
              <a:rPr lang="en-US" sz="1400" dirty="0" err="1" smtClean="0"/>
              <a:t>sumberdaya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unit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Departemen</a:t>
            </a:r>
            <a:r>
              <a:rPr lang="en-US" sz="1400" dirty="0" smtClean="0"/>
              <a:t> </a:t>
            </a:r>
            <a:r>
              <a:rPr lang="en-US" sz="1400" dirty="0" err="1" smtClean="0"/>
              <a:t>Keperawatan</a:t>
            </a:r>
            <a:r>
              <a:rPr lang="en-US" sz="1400" dirty="0" smtClean="0"/>
              <a:t> </a:t>
            </a:r>
            <a:r>
              <a:rPr lang="en-US" sz="1400" dirty="0" err="1" smtClean="0"/>
              <a:t>Anak</a:t>
            </a:r>
            <a:r>
              <a:rPr lang="en-US" sz="1400" dirty="0" smtClean="0"/>
              <a:t>  Dan </a:t>
            </a:r>
            <a:r>
              <a:rPr lang="en-US" sz="1400" dirty="0" err="1" smtClean="0"/>
              <a:t>Maternitas</a:t>
            </a:r>
            <a:r>
              <a:rPr lang="en-US" sz="1400" dirty="0" smtClean="0"/>
              <a:t> </a:t>
            </a:r>
            <a:endParaRPr lang="id-ID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635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2000" dirty="0" smtClean="0">
                <a:solidFill>
                  <a:schemeClr val="tx1"/>
                </a:solidFill>
              </a:rPr>
              <a:t>Tujuan 1: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Menghasilkan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lulusan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mampu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agen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perubahan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berbudi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luhur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unggul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cerdas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kreatif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terampil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bidang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keperawatan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bertanggung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jawab</a:t>
            </a:r>
            <a:endParaRPr lang="id-ID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30743586"/>
              </p:ext>
            </p:extLst>
          </p:nvPr>
        </p:nvGraphicFramePr>
        <p:xfrm>
          <a:off x="838198" y="1118867"/>
          <a:ext cx="10515602" cy="431238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7192"/>
                <a:gridCol w="2975955"/>
                <a:gridCol w="436419"/>
                <a:gridCol w="436419"/>
                <a:gridCol w="436419"/>
                <a:gridCol w="436419"/>
                <a:gridCol w="436419"/>
                <a:gridCol w="436419"/>
                <a:gridCol w="244394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Program</a:t>
                      </a:r>
                      <a:endParaRPr lang="id-ID" sz="1400" b="1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4">
                  <a:txBody>
                    <a:bodyPr/>
                    <a:lstStyle/>
                    <a:p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 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mata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kuliah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lintas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disiplin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yang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berfokus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pada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keilmuan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anak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maternitas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>
                        <a:tabLst/>
                      </a:pP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Mengembangkan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mata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kuliah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lintas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disiplin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yang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terkait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keperawatan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anak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maternitas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mahasiswa bimbingan yang meraih prestasi di tingkat </a:t>
                      </a:r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lokal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, regional, </a:t>
                      </a: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nasional </a:t>
                      </a: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dan internasional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Mengikutsertakan tim mahasiswa lintas disiplin pada berbagai lomba nasional dan internasional </a:t>
                      </a: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>
                        <a:buFont typeface="Arial" pitchFamily="34" charset="0"/>
                        <a:buNone/>
                      </a:pP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kegiatan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extracurricular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diikuti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oleh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mahasiswa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pada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tingkat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nasional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internasional</a:t>
                      </a:r>
                      <a:endParaRPr lang="en-US" sz="14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15%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25%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>
                        <a:buFont typeface="Arial" pitchFamily="34" charset="0"/>
                        <a:buNone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Pembuatan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diseminasi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bank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extracurricular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internasional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GAMEL</a:t>
                      </a: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organisasi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extracurricular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diikuti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endParaRPr lang="id-ID" sz="1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15%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25%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Penyediaan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bank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kegiatan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extracurricular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internasional</a:t>
                      </a:r>
                      <a:endParaRPr lang="id-ID" sz="14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2000" dirty="0" smtClean="0">
                <a:solidFill>
                  <a:schemeClr val="tx1"/>
                </a:solidFill>
              </a:rPr>
              <a:t>Tujuan 1: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Menghasilkan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lulusan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mampu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agen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perubahan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berbudi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luhur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unggul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cerdas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kreatif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terampil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bidang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keperawatan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bertanggung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jawab</a:t>
            </a:r>
            <a:endParaRPr lang="id-ID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49760923"/>
              </p:ext>
            </p:extLst>
          </p:nvPr>
        </p:nvGraphicFramePr>
        <p:xfrm>
          <a:off x="838198" y="1118867"/>
          <a:ext cx="10515602" cy="367230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7192"/>
                <a:gridCol w="2975955"/>
                <a:gridCol w="436419"/>
                <a:gridCol w="436419"/>
                <a:gridCol w="436419"/>
                <a:gridCol w="436419"/>
                <a:gridCol w="436419"/>
                <a:gridCol w="436419"/>
                <a:gridCol w="244394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+mj-lt"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+mj-lt"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  <a:latin typeface="+mj-lt"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  <a:latin typeface="+mj-lt"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+mj-lt"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+mj-lt"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+mj-lt"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+mj-lt"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  <a:latin typeface="+mj-lt"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119063" indent="0"/>
                      <a:r>
                        <a:rPr lang="sv-SE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Menjadikan pendidikan pascasarjana sebagai tulang punggung Tri Dharma 	</a:t>
                      </a:r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publikasi bersama mahasiswa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pasca sarjana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Meningkatkan kuantitas dan kualitas mahasiswa pascasarjana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Meningkatkan jiwa inovasi dan kewirausahaan sosial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mahasiswa bimbingan PKM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Membantu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berkesempatan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wirausaha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start-up </a:t>
                      </a:r>
                      <a:r>
                        <a:rPr lang="en-US" sz="1400" b="0" i="1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bisnis</a:t>
                      </a:r>
                      <a:r>
                        <a:rPr lang="en-US" sz="1400" b="0" i="1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rowSpan="2"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profesional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id-ID" sz="1400" u="none" strike="noStrike" dirty="0">
                          <a:effectLst/>
                          <a:latin typeface="+mj-lt"/>
                        </a:rPr>
                        <a:t> </a:t>
                      </a:r>
                      <a:r>
                        <a:rPr lang="en-US" sz="1400" u="none" strike="noStrike" dirty="0" err="1" smtClean="0">
                          <a:effectLst/>
                          <a:latin typeface="+mj-lt"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  <a:latin typeface="+mj-lt"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 yang m</a:t>
                      </a:r>
                      <a:r>
                        <a:rPr lang="id-ID" sz="1400" u="none" strike="noStrike" dirty="0" smtClean="0">
                          <a:effectLst/>
                          <a:latin typeface="+mj-lt"/>
                        </a:rPr>
                        <a:t>engikuti pelatihan pemanfaatan TIK untuk pembelajaran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Memetakan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kebutuhan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Departemen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Keperawatan Anak dan Maternitas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en-US" sz="1400" u="none" strike="noStrike" dirty="0" err="1" smtClean="0">
                          <a:effectLst/>
                          <a:latin typeface="+mj-lt"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effectLst/>
                          <a:latin typeface="+mj-lt"/>
                        </a:rPr>
                        <a:t>dosen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 yang </a:t>
                      </a:r>
                      <a:r>
                        <a:rPr lang="en-US" sz="1400" u="none" strike="noStrike" baseline="0" dirty="0" err="1" smtClean="0">
                          <a:effectLst/>
                          <a:latin typeface="+mj-lt"/>
                        </a:rPr>
                        <a:t>mengikuti</a:t>
                      </a:r>
                      <a:r>
                        <a:rPr lang="en-US" sz="1400" u="none" strike="noStrike" baseline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id-ID" sz="1400" u="none" strike="noStrike" dirty="0" smtClean="0">
                          <a:effectLst/>
                          <a:latin typeface="+mj-lt"/>
                        </a:rPr>
                        <a:t> pelatihan metode pembelajaran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61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/>
          </a:bodyPr>
          <a:lstStyle/>
          <a:p>
            <a:r>
              <a:rPr lang="id-ID" sz="2000" dirty="0" smtClean="0">
                <a:solidFill>
                  <a:schemeClr val="tx1"/>
                </a:solidFill>
              </a:rPr>
              <a:t>Tujuan </a:t>
            </a:r>
            <a:r>
              <a:rPr lang="en-US" sz="2000" dirty="0" smtClean="0">
                <a:solidFill>
                  <a:schemeClr val="tx1"/>
                </a:solidFill>
              </a:rPr>
              <a:t>2: </a:t>
            </a:r>
            <a:r>
              <a:rPr lang="en-US" sz="2000" dirty="0" err="1" smtClean="0">
                <a:solidFill>
                  <a:schemeClr val="tx1"/>
                </a:solidFill>
              </a:rPr>
              <a:t>Menghasilkan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penelitian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keperawatan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kesehatan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bidang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kesehatan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maternitas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rujukan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nasional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internasional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berwawasan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lingkungan</a:t>
            </a:r>
            <a:endParaRPr lang="id-ID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3421603"/>
              </p:ext>
            </p:extLst>
          </p:nvPr>
        </p:nvGraphicFramePr>
        <p:xfrm>
          <a:off x="245662" y="1091822"/>
          <a:ext cx="11750720" cy="465695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093014"/>
                <a:gridCol w="4000637"/>
                <a:gridCol w="487679"/>
                <a:gridCol w="487679"/>
                <a:gridCol w="487679"/>
                <a:gridCol w="487679"/>
                <a:gridCol w="487679"/>
                <a:gridCol w="487679"/>
                <a:gridCol w="2730995"/>
              </a:tblGrid>
              <a:tr h="3250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502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506297">
                <a:tc rowSpan="6">
                  <a:txBody>
                    <a:bodyPr/>
                    <a:lstStyle/>
                    <a:p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66688" indent="0"/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hasil penelitian keperawatan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dan kesehatan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berupa </a:t>
                      </a:r>
                      <a:r>
                        <a:rPr lang="id-ID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prototype</a:t>
                      </a:r>
                      <a:endParaRPr lang="id-ID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 rowSpan="6">
                  <a:txBody>
                    <a:bodyPr/>
                    <a:lstStyle/>
                    <a:p>
                      <a:pPr marL="119063" indent="0"/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Menghasilkan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penelitian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dalam biddang keperawatan dan kesehatan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sebagai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rujukan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nasional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berwawasan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lingkungan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memberi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solusi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permasalahan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nilai-nilai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keunggulan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lokal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9942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makalah hasil penelitian di bidang keperawatan dan kesehatan dalam </a:t>
                      </a:r>
                      <a:r>
                        <a:rPr lang="id-ID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proceeding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konferensi terindeks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8190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pt-BR" sz="1400" u="none" strike="noStrike" dirty="0" smtClean="0">
                          <a:effectLst/>
                        </a:rPr>
                        <a:t>Jumlah</a:t>
                      </a:r>
                      <a:r>
                        <a:rPr lang="pt-BR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400" u="none" strike="noStrike" dirty="0" smtClean="0">
                          <a:effectLst/>
                        </a:rPr>
                        <a:t>publikasi</a:t>
                      </a:r>
                      <a:r>
                        <a:rPr lang="id-ID" sz="1400" u="none" strike="noStrike" dirty="0" smtClean="0">
                          <a:effectLst/>
                        </a:rPr>
                        <a:t> di bidang keperawatan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dan kesehatan</a:t>
                      </a:r>
                      <a:r>
                        <a:rPr lang="pt-BR" sz="1400" u="none" strike="noStrike" dirty="0" smtClean="0">
                          <a:effectLst/>
                        </a:rPr>
                        <a:t> pada jurnal internasional terindeks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8190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400" u="none" strike="noStrike" dirty="0" smtClean="0">
                          <a:effectLst/>
                        </a:rPr>
                        <a:t>publikasi di bidang keperawatan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dan kesehatan </a:t>
                      </a:r>
                      <a:r>
                        <a:rPr lang="id-ID" sz="1400" u="none" strike="noStrike" dirty="0" smtClean="0">
                          <a:effectLst/>
                        </a:rPr>
                        <a:t>pada jurnal nasional terakreditasi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38190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400" u="none" strike="noStrike" dirty="0" smtClean="0">
                          <a:effectLst/>
                        </a:rPr>
                        <a:t> </a:t>
                      </a:r>
                      <a:r>
                        <a:rPr lang="id-ID" sz="1400" i="1" u="none" strike="noStrike" dirty="0" smtClean="0">
                          <a:effectLst/>
                        </a:rPr>
                        <a:t>book</a:t>
                      </a:r>
                      <a:r>
                        <a:rPr lang="en-US" sz="1400" i="1" u="none" strike="noStrike" dirty="0" smtClean="0">
                          <a:effectLst/>
                        </a:rPr>
                        <a:t> </a:t>
                      </a:r>
                      <a:r>
                        <a:rPr lang="id-ID" sz="1400" i="1" u="none" strike="noStrike" dirty="0" smtClean="0">
                          <a:effectLst/>
                        </a:rPr>
                        <a:t>chapter </a:t>
                      </a:r>
                      <a:r>
                        <a:rPr lang="id-ID" sz="1400" u="none" strike="noStrike" dirty="0" smtClean="0">
                          <a:effectLst/>
                        </a:rPr>
                        <a:t>bidang keperawatan dan kesehatan yang diterbitkan oleh penerbit 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5024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en-US" sz="1400" u="none" strike="noStrike" dirty="0" err="1" smtClean="0">
                          <a:effectLst/>
                        </a:rPr>
                        <a:t>Jumlah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id-ID" sz="1400" u="none" strike="noStrike" dirty="0" smtClean="0">
                          <a:effectLst/>
                        </a:rPr>
                        <a:t>Hak Cipta </a:t>
                      </a:r>
                      <a:r>
                        <a:rPr lang="en-US" sz="1400" u="none" strike="noStrike" dirty="0" smtClean="0">
                          <a:effectLst/>
                        </a:rPr>
                        <a:t> yang </a:t>
                      </a:r>
                      <a:r>
                        <a:rPr lang="en-US" sz="1400" u="none" strike="noStrike" dirty="0" err="1" smtClean="0">
                          <a:effectLst/>
                        </a:rPr>
                        <a:t>dihasilkan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943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pPr lvl="0"/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id-ID" sz="2000" dirty="0" smtClean="0">
                <a:solidFill>
                  <a:schemeClr val="tx1"/>
                </a:solidFill>
              </a:rPr>
              <a:t>Tujuan </a:t>
            </a:r>
            <a:r>
              <a:rPr lang="en-US" sz="2000" dirty="0" smtClean="0">
                <a:solidFill>
                  <a:schemeClr val="tx1"/>
                </a:solidFill>
              </a:rPr>
              <a:t>2</a:t>
            </a:r>
            <a:r>
              <a:rPr lang="id-ID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Menghasilkan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penelitian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keperawatan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kesehatan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bidang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kesehatan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maternitas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rujukan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nasional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internasional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berwawasan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lingkungan</a:t>
            </a:r>
            <a:endParaRPr lang="id-ID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156776"/>
              </p:ext>
            </p:extLst>
          </p:nvPr>
        </p:nvGraphicFramePr>
        <p:xfrm>
          <a:off x="272953" y="1128799"/>
          <a:ext cx="11245756" cy="430301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15851"/>
                <a:gridCol w="2065977"/>
                <a:gridCol w="531619"/>
                <a:gridCol w="606056"/>
                <a:gridCol w="584791"/>
                <a:gridCol w="552893"/>
                <a:gridCol w="584790"/>
                <a:gridCol w="696990"/>
                <a:gridCol w="3006789"/>
              </a:tblGrid>
              <a:tr h="4170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41701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468985">
                <a:tc>
                  <a:txBody>
                    <a:bodyPr/>
                    <a:lstStyle/>
                    <a:p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9063" indent="0"/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Memacu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kemanusiaan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kearifan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kekayaan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intelektual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dihasilkan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 program-program inovasi yang berfokus pada keperawatan anak dan maternitas di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epartemen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eperawatan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nak 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ternitas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3427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pPr lvl="0"/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id-ID" sz="2000" dirty="0" smtClean="0">
                <a:solidFill>
                  <a:schemeClr val="tx1"/>
                </a:solidFill>
              </a:rPr>
              <a:t>Tujuan </a:t>
            </a:r>
            <a:r>
              <a:rPr lang="en-US" sz="2000" dirty="0" smtClean="0">
                <a:solidFill>
                  <a:schemeClr val="tx1"/>
                </a:solidFill>
              </a:rPr>
              <a:t>2</a:t>
            </a:r>
            <a:r>
              <a:rPr lang="id-ID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Menghasilkan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penelitian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keperawatan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kesehatan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dalam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bidang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kesehatan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maternitas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untuk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menjadi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rujukan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nasional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internasional</a:t>
            </a:r>
            <a:r>
              <a:rPr lang="en-US" sz="2000" dirty="0" smtClean="0">
                <a:solidFill>
                  <a:schemeClr val="tx1"/>
                </a:solidFill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</a:rPr>
              <a:t>berwawasan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lingkungan</a:t>
            </a:r>
            <a:endParaRPr lang="id-ID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3388477"/>
              </p:ext>
            </p:extLst>
          </p:nvPr>
        </p:nvGraphicFramePr>
        <p:xfrm>
          <a:off x="272953" y="1128799"/>
          <a:ext cx="11080848" cy="39463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71356"/>
                <a:gridCol w="2041817"/>
                <a:gridCol w="618525"/>
                <a:gridCol w="618525"/>
                <a:gridCol w="592754"/>
                <a:gridCol w="670070"/>
                <a:gridCol w="579868"/>
                <a:gridCol w="529546"/>
                <a:gridCol w="2858387"/>
              </a:tblGrid>
              <a:tr h="3228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281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2224359">
                <a:tc rowSpan="2"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Memacu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inovasi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ilmu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pengetahuan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kepentingan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bangsa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negara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kemanusiaan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kearifan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Memiliki penelitian terkait isu-isu strategis nasional dan 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effectLst/>
                        </a:rPr>
                        <a:t>Mengembangkan penelitian dan publikasi penelitian yang terkait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dengan isu-isu strategis nasional dan internasional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400" u="none" strike="noStrike" dirty="0" smtClean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id-ID" sz="1400" u="none" strike="noStrike" dirty="0" smtClean="0">
                          <a:effectLst/>
                        </a:rPr>
                        <a:t>Memiliki publikasi hasil penelitian terkait isu strategis nasional dan internasional pada jurnal internasional terindeks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4135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pPr lvl="0"/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id-ID" sz="2000" dirty="0" smtClean="0">
                <a:solidFill>
                  <a:schemeClr val="tx1"/>
                </a:solidFill>
              </a:rPr>
              <a:t>Tujuan </a:t>
            </a:r>
            <a:r>
              <a:rPr lang="en-US" sz="2000" dirty="0">
                <a:solidFill>
                  <a:schemeClr val="tx1"/>
                </a:solidFill>
              </a:rPr>
              <a:t>3</a:t>
            </a:r>
            <a:r>
              <a:rPr lang="id-ID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Meningkatkan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kemandirian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kesejahteraan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masyarakat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secara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berkelanjutan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melalui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pengabdian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masyarakat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bidang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Keperawatan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Maternitas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/>
            </a:r>
            <a:br>
              <a:rPr lang="en-US" sz="2000" dirty="0">
                <a:solidFill>
                  <a:schemeClr val="tx1"/>
                </a:solidFill>
              </a:rPr>
            </a:br>
            <a:endParaRPr lang="id-ID" sz="20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055945"/>
              </p:ext>
            </p:extLst>
          </p:nvPr>
        </p:nvGraphicFramePr>
        <p:xfrm>
          <a:off x="838198" y="1118867"/>
          <a:ext cx="10515602" cy="49619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7192"/>
                <a:gridCol w="2975955"/>
                <a:gridCol w="436419"/>
                <a:gridCol w="436419"/>
                <a:gridCol w="436419"/>
                <a:gridCol w="436419"/>
                <a:gridCol w="436419"/>
                <a:gridCol w="436419"/>
                <a:gridCol w="244394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id-ID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Menjadikan kampus sebagai wahana penerapan IPTEKS bagi 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pusat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unggulan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IPTEKS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terkait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IPTEKS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tepat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lingkungan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kampus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UGM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marL="166688" indent="0"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Mendorong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pengabdian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melalui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aplikasi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kewirausahaan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sosial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keperawatan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kesehatan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pengembangan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wilayah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binaan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departemen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keperawatan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FKKMK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>
                        <a:tabLst/>
                      </a:pP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Pembentukan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desa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daerah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binaan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mandiri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dalam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bidang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keperawatan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kesehatan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rowSpan="3">
                  <a:txBody>
                    <a:bodyPr/>
                    <a:lstStyle/>
                    <a:p>
                      <a:pPr marL="166688" indent="0"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Menyediakan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media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atau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teknologi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tepat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guna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dapat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dimanfaatkan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oleh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civitas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akademika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video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kesehatan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dapat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dimanfaatkan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oleh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civitas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akademika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Pengembangan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produksi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audiovisual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media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cetak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dapat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dimanfaatkan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oleh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civitas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akademika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Diseminasi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pengabdian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pengabdian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yang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dimanfaatkan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oleh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pengambil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kebijakan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policy brief, monograph, guideline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SOP)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Diseminasi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hasil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pengabdian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masyarakat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1165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1400" dirty="0" smtClean="0">
                <a:solidFill>
                  <a:schemeClr val="tx1"/>
                </a:solidFill>
              </a:rPr>
              <a:t>Tujuan </a:t>
            </a:r>
            <a:r>
              <a:rPr lang="en-US" sz="1400" dirty="0" smtClean="0">
                <a:solidFill>
                  <a:schemeClr val="tx1"/>
                </a:solidFill>
              </a:rPr>
              <a:t>4</a:t>
            </a:r>
            <a:r>
              <a:rPr lang="id-ID" sz="1400" dirty="0" smtClean="0">
                <a:solidFill>
                  <a:schemeClr val="tx1"/>
                </a:solidFill>
              </a:rPr>
              <a:t>: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/>
              <a:t>Mewujudkan</a:t>
            </a:r>
            <a:r>
              <a:rPr lang="en-US" sz="1400" dirty="0" smtClean="0"/>
              <a:t> </a:t>
            </a:r>
            <a:r>
              <a:rPr lang="en-US" sz="1400" dirty="0" err="1" smtClean="0"/>
              <a:t>tata</a:t>
            </a:r>
            <a:r>
              <a:rPr lang="en-US" sz="1400" dirty="0" smtClean="0"/>
              <a:t> </a:t>
            </a:r>
            <a:r>
              <a:rPr lang="en-US" sz="1400" dirty="0" err="1" smtClean="0"/>
              <a:t>kelola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berkeadilan</a:t>
            </a:r>
            <a:r>
              <a:rPr lang="en-US" sz="1400" dirty="0" smtClean="0"/>
              <a:t>, </a:t>
            </a:r>
            <a:r>
              <a:rPr lang="en-US" sz="1400" dirty="0" err="1" smtClean="0"/>
              <a:t>transparan</a:t>
            </a:r>
            <a:r>
              <a:rPr lang="en-US" sz="1400" dirty="0" smtClean="0"/>
              <a:t>, </a:t>
            </a:r>
            <a:r>
              <a:rPr lang="en-US" sz="1400" dirty="0" err="1" smtClean="0"/>
              <a:t>partisipatif</a:t>
            </a:r>
            <a:r>
              <a:rPr lang="en-US" sz="1400" dirty="0" smtClean="0"/>
              <a:t>, </a:t>
            </a:r>
            <a:r>
              <a:rPr lang="en-US" sz="1400" dirty="0" err="1" smtClean="0"/>
              <a:t>akuntabel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terintegrasi</a:t>
            </a:r>
            <a:r>
              <a:rPr lang="en-US" sz="1400" dirty="0" smtClean="0"/>
              <a:t> </a:t>
            </a:r>
            <a:r>
              <a:rPr lang="en-US" sz="1400" dirty="0" err="1" smtClean="0"/>
              <a:t>guna</a:t>
            </a:r>
            <a:r>
              <a:rPr lang="en-US" sz="1400" dirty="0" smtClean="0"/>
              <a:t> </a:t>
            </a:r>
            <a:r>
              <a:rPr lang="en-US" sz="1400" dirty="0" err="1" smtClean="0"/>
              <a:t>menunjang</a:t>
            </a:r>
            <a:r>
              <a:rPr lang="en-US" sz="1400" dirty="0" smtClean="0"/>
              <a:t> </a:t>
            </a:r>
            <a:r>
              <a:rPr lang="en-US" sz="1400" dirty="0" err="1" smtClean="0"/>
              <a:t>efektifitas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efisiensi</a:t>
            </a:r>
            <a:r>
              <a:rPr lang="en-US" sz="1400" dirty="0" smtClean="0"/>
              <a:t> </a:t>
            </a:r>
            <a:r>
              <a:rPr lang="en-US" sz="1400" dirty="0" err="1" smtClean="0"/>
              <a:t>pemanfaatan</a:t>
            </a:r>
            <a:r>
              <a:rPr lang="en-US" sz="1400" dirty="0" smtClean="0"/>
              <a:t> </a:t>
            </a:r>
            <a:r>
              <a:rPr lang="en-US" sz="1400" dirty="0" err="1" smtClean="0"/>
              <a:t>sumberdaya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unit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Departemen</a:t>
            </a:r>
            <a:r>
              <a:rPr lang="en-US" sz="1400" dirty="0" smtClean="0"/>
              <a:t> </a:t>
            </a:r>
            <a:r>
              <a:rPr lang="en-US" sz="1400" dirty="0" err="1" smtClean="0"/>
              <a:t>Keperawatan</a:t>
            </a:r>
            <a:r>
              <a:rPr lang="en-US" sz="1400" dirty="0" smtClean="0"/>
              <a:t> </a:t>
            </a:r>
            <a:r>
              <a:rPr lang="en-US" sz="1400" dirty="0" err="1" smtClean="0"/>
              <a:t>Anak</a:t>
            </a:r>
            <a:r>
              <a:rPr lang="en-US" sz="1400" dirty="0" smtClean="0"/>
              <a:t>  Dan </a:t>
            </a:r>
            <a:r>
              <a:rPr lang="en-US" sz="1400" dirty="0" err="1" smtClean="0"/>
              <a:t>Maternitas</a:t>
            </a:r>
            <a:r>
              <a:rPr lang="en-US" sz="1400" dirty="0" smtClean="0"/>
              <a:t> </a:t>
            </a:r>
            <a:endParaRPr lang="id-ID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37846460"/>
              </p:ext>
            </p:extLst>
          </p:nvPr>
        </p:nvGraphicFramePr>
        <p:xfrm>
          <a:off x="838198" y="1118867"/>
          <a:ext cx="10515602" cy="498103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29140"/>
                <a:gridCol w="2924007"/>
                <a:gridCol w="436419"/>
                <a:gridCol w="436419"/>
                <a:gridCol w="436419"/>
                <a:gridCol w="436419"/>
                <a:gridCol w="436419"/>
                <a:gridCol w="436419"/>
                <a:gridCol w="244394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3">
                  <a:txBody>
                    <a:bodyPr/>
                    <a:lstStyle/>
                    <a:p>
                      <a:pPr marL="119063" indent="0"/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melayani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unggul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Persentase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SOP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(Manual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Prosedur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Instruksi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Kerja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tata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kelola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internal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lintas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departemen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keperawatan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9063" indent="0"/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kapasitas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di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masing-masing (administrasi, keuangan, akademik dan kepegawaian)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/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SDM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masing-masing (administrasi, keuangan, akademik dan kepegawaian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Persentase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kepuasan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civitas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akademika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terhadap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pelayanan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Kontrak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Kerja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KRTPT)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indent="0" algn="l" fontAlgn="b">
                        <a:tabLst/>
                      </a:pPr>
                      <a:r>
                        <a:rPr lang="en-US" sz="14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Membangun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budaya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CARE (</a:t>
                      </a:r>
                      <a:r>
                        <a:rPr lang="en-US" sz="14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competence, altruism, respect, empathy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rowSpan="4">
                  <a:txBody>
                    <a:bodyPr/>
                    <a:lstStyle/>
                    <a:p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9063" indent="0"/>
                      <a:r>
                        <a:rPr lang="sv-SE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Menjadikan kampus yang mendukung wahana penerapan inovasi IPTEKS lintas disiplin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Teridentifikasinya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kebutuhan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sarana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prasarana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endParaRPr lang="id-ID" sz="1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9063" indent="0"/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Mewujudkan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pengadaan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efektif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efisien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Persentase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peningkatan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pengadaan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di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awal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periode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tahun</a:t>
                      </a:r>
                      <a:r>
                        <a:rPr lang="en-US" sz="14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anggaran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Terlaksananya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pelaksanaan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pemeliharaan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prasarana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endParaRPr lang="id-ID" sz="14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70%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9063" indent="0" algn="l" fontAlgn="b"/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Jumlah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staf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yang m</a:t>
                      </a:r>
                      <a:r>
                        <a:rPr lang="id-ID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engikuti sertifikasi pengadaan barang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35935643"/>
              </p:ext>
            </p:extLst>
          </p:nvPr>
        </p:nvGraphicFramePr>
        <p:xfrm>
          <a:off x="838198" y="1118867"/>
          <a:ext cx="10515602" cy="374374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77192"/>
                <a:gridCol w="2975955"/>
                <a:gridCol w="436419"/>
                <a:gridCol w="436419"/>
                <a:gridCol w="436419"/>
                <a:gridCol w="436419"/>
                <a:gridCol w="436419"/>
                <a:gridCol w="436419"/>
                <a:gridCol w="244394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Sasaran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Indikator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Target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>
                          <a:solidFill>
                            <a:schemeClr val="tx1"/>
                          </a:solidFill>
                          <a:effectLst/>
                        </a:rPr>
                        <a:t>Program</a:t>
                      </a:r>
                      <a:endParaRPr lang="id-ID" sz="14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id-ID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 rowSpan="4"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solidFill>
                            <a:schemeClr val="tx1"/>
                          </a:solidFill>
                          <a:effectLst/>
                        </a:rPr>
                        <a:t>Me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ngembangkan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Tersedia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komprehensif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berdasarkan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d-ID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konsep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keilmuan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4">
                  <a:txBody>
                    <a:bodyPr/>
                    <a:lstStyle/>
                    <a:p>
                      <a:pPr marL="166688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pengelolaan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menekankan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pada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penerimaan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Tersedia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dokumen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tendik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fungsi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4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32485"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dosen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diterima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	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8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9063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Jumlah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tendik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diterima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pemetaan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SDM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1400" dirty="0" smtClean="0">
                <a:solidFill>
                  <a:schemeClr val="tx1"/>
                </a:solidFill>
              </a:rPr>
              <a:t>Tujuan </a:t>
            </a:r>
            <a:r>
              <a:rPr lang="en-US" sz="1400" dirty="0" smtClean="0">
                <a:solidFill>
                  <a:schemeClr val="tx1"/>
                </a:solidFill>
              </a:rPr>
              <a:t>4</a:t>
            </a:r>
            <a:r>
              <a:rPr lang="id-ID" sz="1400" dirty="0" smtClean="0">
                <a:solidFill>
                  <a:schemeClr val="tx1"/>
                </a:solidFill>
              </a:rPr>
              <a:t>: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/>
              <a:t>Mewujudkan</a:t>
            </a:r>
            <a:r>
              <a:rPr lang="en-US" sz="1400" dirty="0" smtClean="0"/>
              <a:t> </a:t>
            </a:r>
            <a:r>
              <a:rPr lang="en-US" sz="1400" dirty="0" err="1" smtClean="0"/>
              <a:t>tata</a:t>
            </a:r>
            <a:r>
              <a:rPr lang="en-US" sz="1400" dirty="0" smtClean="0"/>
              <a:t> </a:t>
            </a:r>
            <a:r>
              <a:rPr lang="en-US" sz="1400" dirty="0" err="1" smtClean="0"/>
              <a:t>kelola</a:t>
            </a:r>
            <a:r>
              <a:rPr lang="en-US" sz="1400" dirty="0" smtClean="0"/>
              <a:t> yang </a:t>
            </a:r>
            <a:r>
              <a:rPr lang="en-US" sz="1400" dirty="0" err="1" smtClean="0"/>
              <a:t>berkeadilan</a:t>
            </a:r>
            <a:r>
              <a:rPr lang="en-US" sz="1400" dirty="0" smtClean="0"/>
              <a:t>, </a:t>
            </a:r>
            <a:r>
              <a:rPr lang="en-US" sz="1400" dirty="0" err="1" smtClean="0"/>
              <a:t>transparan</a:t>
            </a:r>
            <a:r>
              <a:rPr lang="en-US" sz="1400" dirty="0" smtClean="0"/>
              <a:t>, </a:t>
            </a:r>
            <a:r>
              <a:rPr lang="en-US" sz="1400" dirty="0" err="1" smtClean="0"/>
              <a:t>partisipatif</a:t>
            </a:r>
            <a:r>
              <a:rPr lang="en-US" sz="1400" dirty="0" smtClean="0"/>
              <a:t>, </a:t>
            </a:r>
            <a:r>
              <a:rPr lang="en-US" sz="1400" dirty="0" err="1" smtClean="0"/>
              <a:t>akuntabel</a:t>
            </a:r>
            <a:r>
              <a:rPr lang="en-US" sz="1400" dirty="0" smtClean="0"/>
              <a:t>,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terintegrasi</a:t>
            </a:r>
            <a:r>
              <a:rPr lang="en-US" sz="1400" dirty="0" smtClean="0"/>
              <a:t> </a:t>
            </a:r>
            <a:r>
              <a:rPr lang="en-US" sz="1400" dirty="0" err="1" smtClean="0"/>
              <a:t>guna</a:t>
            </a:r>
            <a:r>
              <a:rPr lang="en-US" sz="1400" dirty="0" smtClean="0"/>
              <a:t> </a:t>
            </a:r>
            <a:r>
              <a:rPr lang="en-US" sz="1400" dirty="0" err="1" smtClean="0"/>
              <a:t>menunjang</a:t>
            </a:r>
            <a:r>
              <a:rPr lang="en-US" sz="1400" dirty="0" smtClean="0"/>
              <a:t> </a:t>
            </a:r>
            <a:r>
              <a:rPr lang="en-US" sz="1400" dirty="0" err="1" smtClean="0"/>
              <a:t>efektifitas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efisiensi</a:t>
            </a:r>
            <a:r>
              <a:rPr lang="en-US" sz="1400" dirty="0" smtClean="0"/>
              <a:t> </a:t>
            </a:r>
            <a:r>
              <a:rPr lang="en-US" sz="1400" dirty="0" err="1" smtClean="0"/>
              <a:t>pemanfaatan</a:t>
            </a:r>
            <a:r>
              <a:rPr lang="en-US" sz="1400" dirty="0" smtClean="0"/>
              <a:t> </a:t>
            </a:r>
            <a:r>
              <a:rPr lang="en-US" sz="1400" dirty="0" err="1" smtClean="0"/>
              <a:t>sumberdaya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unit </a:t>
            </a:r>
            <a:r>
              <a:rPr lang="en-US" sz="1400" dirty="0" err="1" smtClean="0"/>
              <a:t>kerja</a:t>
            </a:r>
            <a:r>
              <a:rPr lang="en-US" sz="1400" dirty="0" smtClean="0"/>
              <a:t> </a:t>
            </a:r>
            <a:r>
              <a:rPr lang="en-US" sz="1400" dirty="0" err="1" smtClean="0"/>
              <a:t>Departemen</a:t>
            </a:r>
            <a:r>
              <a:rPr lang="en-US" sz="1400" dirty="0" smtClean="0"/>
              <a:t> </a:t>
            </a:r>
            <a:r>
              <a:rPr lang="en-US" sz="1400" dirty="0" err="1" smtClean="0"/>
              <a:t>Keperawatan</a:t>
            </a:r>
            <a:r>
              <a:rPr lang="en-US" sz="1400" dirty="0" smtClean="0"/>
              <a:t> </a:t>
            </a:r>
            <a:r>
              <a:rPr lang="en-US" sz="1400" dirty="0" err="1" smtClean="0"/>
              <a:t>Anak</a:t>
            </a:r>
            <a:r>
              <a:rPr lang="en-US" sz="1400" dirty="0" smtClean="0"/>
              <a:t>  Dan </a:t>
            </a:r>
            <a:r>
              <a:rPr lang="en-US" sz="1400" dirty="0" err="1" smtClean="0"/>
              <a:t>Maternitas</a:t>
            </a:r>
            <a:r>
              <a:rPr lang="en-US" sz="1400" dirty="0" smtClean="0"/>
              <a:t> </a:t>
            </a:r>
            <a:endParaRPr lang="id-ID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1508</Words>
  <Application>Microsoft Office PowerPoint</Application>
  <PresentationFormat>Custom</PresentationFormat>
  <Paragraphs>527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Departemen Keperawatan Anak dan Maternitas</vt:lpstr>
      <vt:lpstr>Tujuan 1: Menghasilkan lulusan yang mampu menjadi agen perubahan, berbudi luhur, unggul, cerdas, kreatif, terampil di bidang keperawatan dan bertanggung jawab</vt:lpstr>
      <vt:lpstr>Tujuan 1: Menghasilkan lulusan yang mampu menjadi agen perubahan, berbudi luhur, unggul, cerdas, kreatif, terampil di bidang keperawatan dan bertanggung jawab</vt:lpstr>
      <vt:lpstr>Tujuan 2: Menghasilkan penelitian keperawatan dan kesehatan dalam bidang kesehatan anak dan maternitas  untuk menjadi rujukan nasional dan internasional yang berwawasan lingkungan</vt:lpstr>
      <vt:lpstr> Tujuan 2: Menghasilkan penelitian keperawatan dan kesehatan dalam bidang kesehatan anak dan maternitas  untuk menjadi rujukan nasional dan internasional yang berwawasan lingkungan</vt:lpstr>
      <vt:lpstr> Tujuan 2: Menghasilkan penelitian keperawatan dan kesehatan dalam bidang kesehatan anak dan maternitas  untuk menjadi rujukan nasional dan internasional yang berwawasan lingkungan</vt:lpstr>
      <vt:lpstr> Tujuan 3: Meningkatkan kemandirian dan kesejahteraan masyarakat secara berkelanjutan melalui pengabdian masyarakat di bidang  Keperawatan Anak dan Maternitas  </vt:lpstr>
      <vt:lpstr>Tujuan 4: Mewujudkan tata kelola yang berkeadilan, transparan, partisipatif, akuntabel, dan terintegrasi guna menunjang efektifitas dan efisiensi pemanfaatan sumberdaya di unit kerja Departemen Keperawatan Anak  Dan Maternitas </vt:lpstr>
      <vt:lpstr>Tujuan 4: Mewujudkan tata kelola yang berkeadilan, transparan, partisipatif, akuntabel, dan terintegrasi guna menunjang efektifitas dan efisiensi pemanfaatan sumberdaya di unit kerja Departemen Keperawatan Anak  Dan Maternitas </vt:lpstr>
      <vt:lpstr>Tujuan 4: Mewujudkan tata kelola yang berkeadilan, transparan, partisipatif, akuntabel, dan terintegrasi guna menunjang efektifitas dan efisiensi pemanfaatan sumberdaya di unit kerja Departemen Keperawatan Anak  Dan Maternitas </vt:lpstr>
      <vt:lpstr>Tujuan 4: Mewujudkan tata kelola yang berkeadilan, transparan, partisipatif, akuntabel, dan terintegrasi guna menunjang efektifitas dan efisiensi pemanfaatan sumberdaya di unit kerja Departemen Keperawatan Anak  Dan Maternitas </vt:lpstr>
      <vt:lpstr>Tujuan 4: Mewujudkan tata kelola yang berkeadilan, transparan, partisipatif, akuntabel, dan terintegrasi guna menunjang efektifitas dan efisiensi pemanfaatan sumberdaya di unit kerja Departemen Keperawatan Anak  Dan Maternitas </vt:lpstr>
      <vt:lpstr>Tujuan 4: Mewujudkan tata kelola yang berkeadilan, transparan, partisipatif, akuntabel, dan terintegrasi guna menunjang efektifitas dan efisiensi pemanfaatan sumberdaya di unit kerja Departemen Keperawatan Anak  Dan Maternitas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asus</cp:lastModifiedBy>
  <cp:revision>75</cp:revision>
  <dcterms:created xsi:type="dcterms:W3CDTF">2017-12-27T08:02:10Z</dcterms:created>
  <dcterms:modified xsi:type="dcterms:W3CDTF">2018-01-19T05:14:12Z</dcterms:modified>
</cp:coreProperties>
</file>