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8" r:id="rId6"/>
    <p:sldId id="275" r:id="rId7"/>
    <p:sldId id="259" r:id="rId8"/>
    <p:sldId id="276" r:id="rId9"/>
    <p:sldId id="260" r:id="rId10"/>
    <p:sldId id="261" r:id="rId11"/>
    <p:sldId id="262" r:id="rId12"/>
    <p:sldId id="277" r:id="rId13"/>
    <p:sldId id="263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en-US" b="1" dirty="0" err="1" smtClean="0"/>
              <a:t>Departemen</a:t>
            </a:r>
            <a:r>
              <a:rPr lang="en-US" b="1" dirty="0" smtClean="0"/>
              <a:t> </a:t>
            </a:r>
            <a:r>
              <a:rPr lang="en-US" b="1" dirty="0" err="1" smtClean="0"/>
              <a:t>Gizi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FK UGM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439" y="406070"/>
            <a:ext cx="10515600" cy="794934"/>
          </a:xfrm>
        </p:spPr>
        <p:txBody>
          <a:bodyPr>
            <a:normAutofit/>
          </a:bodyPr>
          <a:lstStyle/>
          <a:p>
            <a:pPr algn="ctr"/>
            <a:r>
              <a:rPr lang="id-ID" sz="1800" b="1" dirty="0">
                <a:latin typeface="Arial" pitchFamily="34" charset="0"/>
                <a:cs typeface="Arial" pitchFamily="34" charset="0"/>
              </a:rPr>
              <a:t>Tujuan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id-ID" sz="1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latin typeface="Arial" pitchFamily="34" charset="0"/>
                <a:cs typeface="Arial" pitchFamily="34" charset="0"/>
              </a:rPr>
            </a:br>
            <a:r>
              <a:rPr lang="id-ID" sz="1800" b="1" dirty="0" smtClean="0">
                <a:latin typeface="Arial" pitchFamily="34" charset="0"/>
                <a:cs typeface="Arial" pitchFamily="34" charset="0"/>
              </a:rPr>
              <a:t>Meningkatkan </a:t>
            </a:r>
            <a:r>
              <a:rPr lang="id-ID" sz="1800" b="1" dirty="0">
                <a:latin typeface="Arial" pitchFamily="34" charset="0"/>
                <a:cs typeface="Arial" pitchFamily="34" charset="0"/>
              </a:rPr>
              <a:t>kerjasama nasional dan internasional untuk menunjang Tri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d</a:t>
            </a:r>
            <a:r>
              <a:rPr lang="id-ID" sz="1800" b="1" dirty="0">
                <a:latin typeface="Arial" pitchFamily="34" charset="0"/>
                <a:cs typeface="Arial" pitchFamily="34" charset="0"/>
              </a:rPr>
              <a:t>harma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263848"/>
              </p:ext>
            </p:extLst>
          </p:nvPr>
        </p:nvGraphicFramePr>
        <p:xfrm>
          <a:off x="832513" y="2005321"/>
          <a:ext cx="10454186" cy="173545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45245"/>
                <a:gridCol w="2350032"/>
                <a:gridCol w="829423"/>
                <a:gridCol w="829423"/>
                <a:gridCol w="829423"/>
                <a:gridCol w="829423"/>
                <a:gridCol w="829423"/>
                <a:gridCol w="2211794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682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Terwujudnya kegiatan kerjasama dengan instansi di dalam maupun luar negeri dalam bentuk Tridharma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Terselenggaranya kegiatan kerjasama minimal 1 per bidang Tri Dharma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Memfasilitasi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kerjasama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di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pendidikan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(program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elektif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internship,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hibah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kerjasama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LN,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pengabmas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1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58" y="228648"/>
            <a:ext cx="10515600" cy="658456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6: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latin typeface="Arial" pitchFamily="34" charset="0"/>
                <a:cs typeface="Arial" pitchFamily="34" charset="0"/>
              </a:rPr>
            </a:br>
            <a:r>
              <a:rPr lang="id-ID" sz="1800" b="1" dirty="0" smtClean="0">
                <a:latin typeface="Arial" pitchFamily="34" charset="0"/>
                <a:cs typeface="Arial" pitchFamily="34" charset="0"/>
              </a:rPr>
              <a:t>Menyelenggarakan </a:t>
            </a:r>
            <a:r>
              <a:rPr lang="id-ID" sz="18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ata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kelola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professional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461696"/>
              </p:ext>
            </p:extLst>
          </p:nvPr>
        </p:nvGraphicFramePr>
        <p:xfrm>
          <a:off x="504964" y="1037017"/>
          <a:ext cx="11081984" cy="54567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152636"/>
                <a:gridCol w="2115403"/>
                <a:gridCol w="614149"/>
                <a:gridCol w="614149"/>
                <a:gridCol w="586854"/>
                <a:gridCol w="614149"/>
                <a:gridCol w="600502"/>
                <a:gridCol w="2784142"/>
              </a:tblGrid>
              <a:tr h="1627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>
                    <a:solidFill>
                      <a:schemeClr val="accent2"/>
                    </a:solidFill>
                  </a:tcPr>
                </a:tc>
              </a:tr>
              <a:tr h="16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Tata </a:t>
                      </a:r>
                      <a:r>
                        <a:rPr lang="es-E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kelola</a:t>
                      </a:r>
                      <a:r>
                        <a:rPr lang="es-E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r>
                        <a:rPr lang="es-E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mendapatkan</a:t>
                      </a:r>
                      <a:r>
                        <a:rPr lang="es-E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akreditasi</a:t>
                      </a:r>
                      <a:r>
                        <a:rPr lang="es-E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nasional</a:t>
                      </a:r>
                      <a:r>
                        <a:rPr lang="es-E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dan </a:t>
                      </a:r>
                      <a:r>
                        <a:rPr lang="es-E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endParaRPr lang="es-E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Terselenggaranya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Audit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Internal UGM 1x per-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Audit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Internal UGM,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membentuk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tim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gugus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kendali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menyusun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buku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pedoman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</a:tr>
              <a:tr h="12365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layanan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administrasi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akademik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di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mendapatkan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sertifikasi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sistem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Terselenggara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proses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sertifikasi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ISO 9001 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persiapan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di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2018-2019,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pelaksanaan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di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2020).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Menyelenggara proses sertifikasi ISO 9001, membentuk tim gugus kendali mutu, menyusun buku pedoman.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</a:tr>
              <a:tr h="772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Peningkatan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kualitas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kuantitas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kependidikan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Penambahan jumlah Staf Pendidik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Penambahan jumlah dosen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</a:tr>
              <a:tr h="309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Penambahan jumlah Tenaga kependidikan.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Penambahan tenaga kependidikan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</a:tr>
              <a:tr h="772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Pengusulan studi lanjut Staf Pendidik sesuai dengan bidang ilmu baik didalam maupun diluar negeri.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Pemetaan dan pengusulan staf pendidik untuk studi lanjut.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</a:tr>
              <a:tr h="772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Pengusulan studi lanjut bagi Tenaga kependidikan yang memenuhi syarat dan sesuai dengan kompetensinya.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Pemetaan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pengusulan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tenaga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kependidikan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studi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lanjut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3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09" y="215000"/>
            <a:ext cx="10515600" cy="494684"/>
          </a:xfrm>
        </p:spPr>
        <p:txBody>
          <a:bodyPr>
            <a:noAutofit/>
          </a:bodyPr>
          <a:lstStyle/>
          <a:p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….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501015"/>
              </p:ext>
            </p:extLst>
          </p:nvPr>
        </p:nvGraphicFramePr>
        <p:xfrm>
          <a:off x="464021" y="802043"/>
          <a:ext cx="11027393" cy="593125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11191"/>
                <a:gridCol w="3084394"/>
                <a:gridCol w="723331"/>
                <a:gridCol w="627797"/>
                <a:gridCol w="641445"/>
                <a:gridCol w="600501"/>
                <a:gridCol w="505667"/>
                <a:gridCol w="2333067"/>
              </a:tblGrid>
              <a:tr h="303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ctr">
                    <a:solidFill>
                      <a:schemeClr val="accent2"/>
                    </a:solidFill>
                  </a:tcPr>
                </a:tc>
              </a:tr>
              <a:tr h="313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35" marR="8135" marT="8135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7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mengikuti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/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meningkat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karir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kompetensinya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Program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keilmuan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sistematik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berkesinambungan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sesuai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keilmuan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</a:tr>
              <a:tr h="687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Tendik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mengikuti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meningkat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karir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kompetensinya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Program pelatihan dan pengembangan keilmuan secara sistematik dan berkesinambungan sesuai bidang keilmuan.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</a:tr>
              <a:tr h="34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Peningkatan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jabatan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akademik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Peningkatan Jabatan akademik staf pendidik dan sertifikasi dosen.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Peningkatan jumlah Dosen tersertifikasi.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</a:tr>
              <a:tr h="103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Mengadakan sarana dan prasarana ruang dosen yang nyaman dan kondusif sehingga tujuan pembelajaran tercapai.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Tersedianyanya sarana dan prasarana ruang dosen</a:t>
                      </a:r>
                      <a:endParaRPr lang="es-E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Pengadaan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sarpras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</a:tr>
              <a:tr h="34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berkualifikasi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S3 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</a:tr>
              <a:tr h="458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Meningkatnya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jabatan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fungsional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Kepala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Guru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Besar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</a:tr>
              <a:tr h="572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Tendik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memiliki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sertifikasi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keahlian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meningkat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karir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kompetensinya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7" marR="6027" marT="60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3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95" y="610785"/>
            <a:ext cx="10515600" cy="631162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7: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engutamakan </a:t>
            </a:r>
            <a:r>
              <a:rPr lang="id-ID" sz="1600" b="1" dirty="0">
                <a:latin typeface="Arial" pitchFamily="34" charset="0"/>
                <a:cs typeface="Arial" pitchFamily="34" charset="0"/>
              </a:rPr>
              <a:t>kepuasan pelanggan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249001"/>
              </p:ext>
            </p:extLst>
          </p:nvPr>
        </p:nvGraphicFramePr>
        <p:xfrm>
          <a:off x="887103" y="1718458"/>
          <a:ext cx="10153938" cy="348043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95120"/>
                <a:gridCol w="2282538"/>
                <a:gridCol w="805602"/>
                <a:gridCol w="805602"/>
                <a:gridCol w="805602"/>
                <a:gridCol w="805602"/>
                <a:gridCol w="805602"/>
                <a:gridCol w="2148270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Meningkatkan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pelayanan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pendampingan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kepada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alumni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melibatkan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alumni minimal 1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pertahun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Jumlah kegiatan temu alumni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542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Meningkatnya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peran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kontribusi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alumni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Alumni memberikan kuliah tamu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Alumni berpartisipasi dalam penelitian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Alumni berpartisipasi dalam kegiatan pengabdian masyarakat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Indeks kepuasan pelayanan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(Kontrak Kinerja KRTPT)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Implementasi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service of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exellence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04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2" y="324181"/>
            <a:ext cx="10515600" cy="685753"/>
          </a:xfrm>
        </p:spPr>
        <p:txBody>
          <a:bodyPr>
            <a:noAutofit/>
          </a:bodyPr>
          <a:lstStyle/>
          <a:p>
            <a:pPr algn="ctr"/>
            <a:r>
              <a:rPr lang="id-ID" sz="1600" b="1" dirty="0">
                <a:latin typeface="Arial" pitchFamily="34" charset="0"/>
                <a:cs typeface="Arial" pitchFamily="34" charset="0"/>
              </a:rPr>
              <a:t>Tujuan 1: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Menyelenggarakan</a:t>
            </a: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600" b="1" dirty="0">
                <a:latin typeface="Arial" pitchFamily="34" charset="0"/>
                <a:cs typeface="Arial" pitchFamily="34" charset="0"/>
              </a:rPr>
              <a:t>dan mengembangkan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id-ID" sz="1600" b="1" dirty="0">
                <a:latin typeface="Arial" pitchFamily="34" charset="0"/>
                <a:cs typeface="Arial" pitchFamily="34" charset="0"/>
              </a:rPr>
              <a:t> yang berkualitas untuk mengantarkan lulusan yang memiliki keunggulan dan daya saing dalam bidang Gizi dan Kesehatan.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699708"/>
              </p:ext>
            </p:extLst>
          </p:nvPr>
        </p:nvGraphicFramePr>
        <p:xfrm>
          <a:off x="436727" y="1119117"/>
          <a:ext cx="11204812" cy="54031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4300"/>
                <a:gridCol w="3029450"/>
                <a:gridCol w="580989"/>
                <a:gridCol w="594824"/>
                <a:gridCol w="691655"/>
                <a:gridCol w="636323"/>
                <a:gridCol w="650174"/>
                <a:gridCol w="3057097"/>
              </a:tblGrid>
              <a:tr h="1069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</a:tr>
              <a:tr h="1069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3432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pendidikan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berkualitas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sehingga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mampu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bersaing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di level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tetap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menjunjung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nilai-nilai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kearifan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lokal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Terlaksananya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pendidikan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pengajaran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profesi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berbasis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kompetensi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berkualitas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pendidikan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profesi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berbasis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kompetensi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berkualitas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</a:tr>
              <a:tr h="508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Terlaksananya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pendidikan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pengajaran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magister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unggul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berkualitas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 pendidikan magister gizi yang unggul dan berkualitas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</a:tr>
              <a:tr h="1040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Seminar tahunan gizi (skala nasional/internasional)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berbagai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model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pendidikan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masyarakat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seperti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seminar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singkat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bertujuan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meningkatkan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pengetahuan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skills di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bidang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gizi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kesehatan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</a:tr>
              <a:tr h="763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fakultas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program</a:t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studi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terakreditasi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nasional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tersertifikasi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Menyelenggarakan proses akreditasi LAM PT-Kes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</a:tr>
              <a:tr h="304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proses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akreditasi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AUN-SAR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476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yang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mengikuti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pemanfaatan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TIK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Pembelajaran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Pelatihan peningkatan kompetensi keilmuan staf dosen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</a:tr>
              <a:tr h="406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yang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mengikuti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metode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pembelajaran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peningkatan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kompetensi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pedagogik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staf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2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3741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….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69328"/>
              </p:ext>
            </p:extLst>
          </p:nvPr>
        </p:nvGraphicFramePr>
        <p:xfrm>
          <a:off x="491317" y="1325715"/>
          <a:ext cx="10959154" cy="47095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70063"/>
                <a:gridCol w="2070063"/>
                <a:gridCol w="730610"/>
                <a:gridCol w="730610"/>
                <a:gridCol w="730610"/>
                <a:gridCol w="730610"/>
                <a:gridCol w="825842"/>
                <a:gridCol w="3070746"/>
              </a:tblGrid>
              <a:tr h="3529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err="1">
                          <a:effectLst/>
                        </a:rPr>
                        <a:t>Sasaran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err="1">
                          <a:effectLst/>
                        </a:rPr>
                        <a:t>Indikator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Target</a:t>
                      </a:r>
                      <a:endParaRPr lang="en-US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Program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</a:tr>
              <a:tr h="327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2018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2019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2020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2021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2022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6825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 err="1">
                          <a:effectLst/>
                        </a:rPr>
                        <a:t>Menciptakan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suasana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akademik</a:t>
                      </a:r>
                      <a:r>
                        <a:rPr lang="en-US" sz="1500" u="none" strike="noStrike" dirty="0">
                          <a:effectLst/>
                        </a:rPr>
                        <a:t> yang </a:t>
                      </a:r>
                      <a:r>
                        <a:rPr lang="en-US" sz="1500" u="none" strike="noStrike" dirty="0" err="1">
                          <a:effectLst/>
                        </a:rPr>
                        <a:t>mendukung</a:t>
                      </a:r>
                      <a:r>
                        <a:rPr lang="en-US" sz="1500" u="none" strike="noStrike" dirty="0">
                          <a:effectLst/>
                        </a:rPr>
                        <a:t>  </a:t>
                      </a:r>
                      <a:r>
                        <a:rPr lang="en-US" sz="1500" u="none" strike="noStrike" dirty="0" err="1">
                          <a:effectLst/>
                        </a:rPr>
                        <a:t>perkembangan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serta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kegiatan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akademik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profesional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 err="1">
                          <a:effectLst/>
                        </a:rPr>
                        <a:t>Implementasi</a:t>
                      </a:r>
                      <a:r>
                        <a:rPr lang="en-US" sz="1500" u="none" strike="noStrike" dirty="0">
                          <a:effectLst/>
                        </a:rPr>
                        <a:t> manual </a:t>
                      </a:r>
                      <a:r>
                        <a:rPr lang="en-US" sz="1500" u="none" strike="noStrike" dirty="0" err="1">
                          <a:effectLst/>
                        </a:rPr>
                        <a:t>prosedur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bagi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kegiatan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akademik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 non </a:t>
                      </a:r>
                      <a:r>
                        <a:rPr lang="en-US" sz="1500" u="none" strike="noStrike" dirty="0" err="1">
                          <a:effectLst/>
                        </a:rPr>
                        <a:t>akademik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</a:rPr>
                        <a:t>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</a:rPr>
                        <a:t>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</a:rPr>
                        <a:t>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</a:rPr>
                        <a:t>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</a:rPr>
                        <a:t>100%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 err="1">
                          <a:effectLst/>
                        </a:rPr>
                        <a:t>Penyelenggaraan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tata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kelola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manajemen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pendidikan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akademik</a:t>
                      </a:r>
                      <a:r>
                        <a:rPr lang="en-US" sz="1500" u="none" strike="noStrike" dirty="0">
                          <a:effectLst/>
                        </a:rPr>
                        <a:t> yang </a:t>
                      </a:r>
                      <a:r>
                        <a:rPr lang="en-US" sz="1500" u="none" strike="noStrike" dirty="0" err="1">
                          <a:effectLst/>
                        </a:rPr>
                        <a:t>profesional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904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>
                          <a:effectLst/>
                        </a:rPr>
                        <a:t>Fasilitas teknologi informasi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60%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70%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</a:rPr>
                        <a:t>80%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 dirty="0">
                          <a:effectLst/>
                        </a:rPr>
                        <a:t>90%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100%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500" u="none" strike="noStrike">
                          <a:effectLst/>
                        </a:rPr>
                        <a:t>Penyediaan  sarana dan prasarana penunjang kegiatan pembelajaran serta fasilitas kerja yang memadai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>
                          <a:effectLst/>
                        </a:rPr>
                        <a:t>Fasilitas laboratorium penilaian status gizi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60%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70%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80%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90%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100%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500" u="none" strike="noStrike">
                          <a:effectLst/>
                        </a:rPr>
                        <a:t>Fasilitas laboratorium kuliner, dietetik dan sensori</a:t>
                      </a:r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60%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70%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80%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90%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100%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>
                          <a:effectLst/>
                        </a:rPr>
                        <a:t>Fasilitas laboratorium komunikasi, konseling dan pendidikan gizi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60%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70%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80%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90%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u="none" strike="noStrike">
                          <a:effectLst/>
                        </a:rPr>
                        <a:t>100%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8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4559"/>
          </a:xfrm>
        </p:spPr>
        <p:txBody>
          <a:bodyPr>
            <a:norm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……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101560"/>
              </p:ext>
            </p:extLst>
          </p:nvPr>
        </p:nvGraphicFramePr>
        <p:xfrm>
          <a:off x="532263" y="846185"/>
          <a:ext cx="11163867" cy="566138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49556"/>
                <a:gridCol w="2794443"/>
                <a:gridCol w="556109"/>
                <a:gridCol w="597816"/>
                <a:gridCol w="583913"/>
                <a:gridCol w="653427"/>
                <a:gridCol w="625622"/>
                <a:gridCol w="3002981"/>
              </a:tblGrid>
              <a:tr h="3275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err="1">
                          <a:effectLst/>
                        </a:rPr>
                        <a:t>Sasaran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 err="1">
                          <a:effectLst/>
                        </a:rPr>
                        <a:t>Indikator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Target</a:t>
                      </a:r>
                      <a:endParaRPr lang="en-US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Program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</a:tr>
              <a:tr h="3002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2018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2019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2020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2021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u="none" strike="noStrike" dirty="0">
                          <a:effectLst/>
                        </a:rPr>
                        <a:t>2022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0627">
                <a:tc rowSpan="7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</a:rPr>
                        <a:t>Mewujudkan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sistem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pembelajaran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menciptakan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lulusan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kreatif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mandiri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berdaya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saing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tinggi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Jumlah (persentase) mahasiswa yang mengikuti kegiatan pelatihan dan pengembangan softskills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40%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60%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</a:rPr>
                        <a:t>Pelatihan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pengembangan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softskills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rangka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persiapan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dunia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kerja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</a:tr>
              <a:tr h="890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</a:rPr>
                        <a:t>Frekuensi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pelaksanaan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kegiatan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pelatihan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pengembangan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softskills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persiapan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dunia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kerja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</a:tr>
              <a:tr h="408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Pelatihan kewirausahaan bagi mahasiswa dan alumni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</a:tr>
              <a:tr h="7643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Keterlibatan lembaga karir universitas CDC UGM dalam kegiatan pelatihan dan pengembangan softskill mahasiswa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</a:tr>
              <a:tr h="638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Frekuensi kegiatan mentoring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>
                          <a:effectLst/>
                        </a:rPr>
                        <a:t>Mentoring alumni dan mahasiswa dalam rangka persiapan dunia kerja dan studi lanjut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</a:tr>
              <a:tr h="385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Jumlah alumni yang terlibat dalam mentoring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/>
                </a:tc>
              </a:tr>
              <a:tr h="1016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Prosentase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atau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lulusan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baru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memeroleh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pekerjaan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melalui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lembaga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karier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universitas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Kontrak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Kinerja</a:t>
                      </a:r>
                      <a:r>
                        <a:rPr lang="en-US" sz="1400" u="none" strike="noStrike" dirty="0" smtClean="0">
                          <a:effectLst/>
                        </a:rPr>
                        <a:t> KRTPT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70" marR="7170" marT="71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6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56" y="747263"/>
            <a:ext cx="10515600" cy="371854"/>
          </a:xfrm>
        </p:spPr>
        <p:txBody>
          <a:bodyPr>
            <a:noAutofit/>
          </a:bodyPr>
          <a:lstStyle/>
          <a:p>
            <a:pPr algn="ctr"/>
            <a:r>
              <a:rPr lang="id-ID" sz="1800" b="1" dirty="0" smtClean="0">
                <a:latin typeface="Arial" pitchFamily="34" charset="0"/>
                <a:cs typeface="Arial" pitchFamily="34" charset="0"/>
              </a:rPr>
              <a:t>Tujuan 2: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latin typeface="Arial" pitchFamily="34" charset="0"/>
                <a:cs typeface="Arial" pitchFamily="34" charset="0"/>
              </a:rPr>
            </a:br>
            <a:r>
              <a:rPr lang="id-ID" sz="1800" b="1" dirty="0" smtClean="0">
                <a:latin typeface="Arial" pitchFamily="34" charset="0"/>
                <a:cs typeface="Arial" pitchFamily="34" charset="0"/>
              </a:rPr>
              <a:t>Mendorong </a:t>
            </a:r>
            <a:r>
              <a:rPr lang="id-ID" sz="1800" b="1" dirty="0">
                <a:latin typeface="Arial" pitchFamily="34" charset="0"/>
                <a:cs typeface="Arial" pitchFamily="34" charset="0"/>
              </a:rPr>
              <a:t>mahasiswa aktif dan kreatif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109305"/>
              </p:ext>
            </p:extLst>
          </p:nvPr>
        </p:nvGraphicFramePr>
        <p:xfrm>
          <a:off x="450374" y="1760538"/>
          <a:ext cx="11300348" cy="37642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86504"/>
                <a:gridCol w="2540242"/>
                <a:gridCol w="896557"/>
                <a:gridCol w="896557"/>
                <a:gridCol w="896557"/>
                <a:gridCol w="896557"/>
                <a:gridCol w="896557"/>
                <a:gridCol w="2390817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</a:rPr>
                        <a:t>Sasaran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</a:rPr>
                        <a:t>Indikator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Target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487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Keterlibatan mahasiswa dalam kegiatan ilmiah di tingkat nasional dan internasional.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</a:rPr>
                        <a:t> proposal </a:t>
                      </a:r>
                      <a:r>
                        <a:rPr lang="en-US" sz="1400" u="none" strike="noStrike" dirty="0" err="1">
                          <a:effectLst/>
                        </a:rPr>
                        <a:t>kompetisi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dibuat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oleh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Pendampingan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oleh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Dosen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kegiatan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Pra-Lomba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Kompetisi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1085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Jumlah mahasiswa (atau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kelompok mahasiswa)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peraih medali emas tingkat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nasional dan internasional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(Kontrak Kinerja KRTPT).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Jumlah mahasiswa dalam menulis artikel ilmiah nasional maupun internasional.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Jumlah kompetisi internasional yang diikuti mahasiswa.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70" y="515250"/>
            <a:ext cx="10515600" cy="453741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…..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02488"/>
              </p:ext>
            </p:extLst>
          </p:nvPr>
        </p:nvGraphicFramePr>
        <p:xfrm>
          <a:off x="641445" y="1403361"/>
          <a:ext cx="10836320" cy="445002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09038"/>
                <a:gridCol w="2435934"/>
                <a:gridCol w="859741"/>
                <a:gridCol w="859741"/>
                <a:gridCol w="859741"/>
                <a:gridCol w="859741"/>
                <a:gridCol w="859741"/>
                <a:gridCol w="2292643"/>
              </a:tblGrid>
              <a:tr h="2753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 anchor="ctr">
                    <a:solidFill>
                      <a:schemeClr val="accent2"/>
                    </a:solidFill>
                  </a:tcPr>
                </a:tc>
              </a:tr>
              <a:tr h="2866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30" marR="4730" marT="473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Keterlibatan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pengembangan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minat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bakat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terlibat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organisasi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kemahasiswaan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juara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kompetisi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Olah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Raga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Jumlah mahasiswa yang juara dalam kompetisi Seni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04875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Meningkatkan kemampuan kepemimpinan dan kewirausahaan mahasiswa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Jumlah mahasiswa dalam kegiatan kepemimpinan dan kewirausahaan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Pelatihan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kepemimpinan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kewirausahaan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Jumlah mahasiswa yang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berwirausaha (Kontrak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Kinerja KRTPT)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6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pPr algn="ctr"/>
            <a:r>
              <a:rPr lang="id-ID" sz="1600" b="1" dirty="0" smtClean="0">
                <a:latin typeface="Arial" pitchFamily="34" charset="0"/>
                <a:cs typeface="Arial" pitchFamily="34" charset="0"/>
              </a:rPr>
              <a:t>Tujuan 3: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id-ID" sz="1600" b="1" dirty="0" smtClean="0">
                <a:latin typeface="Arial" pitchFamily="34" charset="0"/>
                <a:cs typeface="Arial" pitchFamily="34" charset="0"/>
              </a:rPr>
              <a:t>Menyelenggarakan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1600" b="1" dirty="0">
                <a:latin typeface="Arial" pitchFamily="34" charset="0"/>
                <a:cs typeface="Arial" pitchFamily="34" charset="0"/>
              </a:rPr>
              <a:t>yang dapat dipublikasikan secara nasional maupun internasional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714109"/>
              </p:ext>
            </p:extLst>
          </p:nvPr>
        </p:nvGraphicFramePr>
        <p:xfrm>
          <a:off x="368489" y="1240432"/>
          <a:ext cx="11354937" cy="50805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95617"/>
                <a:gridCol w="2552514"/>
                <a:gridCol w="900888"/>
                <a:gridCol w="900888"/>
                <a:gridCol w="900888"/>
                <a:gridCol w="900888"/>
                <a:gridCol w="900888"/>
                <a:gridCol w="2402366"/>
              </a:tblGrid>
              <a:tr h="1755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>
                    <a:solidFill>
                      <a:schemeClr val="accent2"/>
                    </a:solidFill>
                  </a:tcPr>
                </a:tc>
              </a:tr>
              <a:tr h="175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717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Terpublikasinya 1 karya ilmiah ter-index per dosen per tahun (buku, jurnal ilmiah, HKI, paten).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(output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berupa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prototipe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TRL 6 (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prototype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RnD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), 7 (prototype</a:t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industry), 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workshop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penulisan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manuskrip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publikasi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 kali 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jurnal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ilmiah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).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/>
                </a:tc>
              </a:tr>
              <a:tr h="833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makalah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proceeding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konferensi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terindeks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KRTPT).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Mengadakan penghargaan publikasi internasional ter-index per dosen per tahun di departemen.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/>
                </a:tc>
              </a:tr>
              <a:tr h="666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Publikasi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jurnal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terindeks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KRTPT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/>
                </a:tc>
              </a:tr>
              <a:tr h="5002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Jumlah publikasi </a:t>
                      </a:r>
                      <a:r>
                        <a:rPr lang="pt-BR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pada jurnal nasional terakreditasi</a:t>
                      </a:r>
                      <a:r>
                        <a:rPr lang="pt-BR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/>
                </a:tc>
              </a:tr>
              <a:tr h="666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buku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bookchapter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yang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diterbitkan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penerbit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/>
                </a:tc>
              </a:tr>
              <a:tr h="666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bookchapter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yang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diterbitkan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penerbit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943"/>
            <a:ext cx="10515600" cy="603866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…..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286735"/>
              </p:ext>
            </p:extLst>
          </p:nvPr>
        </p:nvGraphicFramePr>
        <p:xfrm>
          <a:off x="559561" y="791026"/>
          <a:ext cx="10986445" cy="56399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20117"/>
                <a:gridCol w="3698543"/>
                <a:gridCol w="696036"/>
                <a:gridCol w="668740"/>
                <a:gridCol w="682388"/>
                <a:gridCol w="736979"/>
                <a:gridCol w="600502"/>
                <a:gridCol w="1583140"/>
              </a:tblGrid>
              <a:tr h="273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ctr">
                    <a:solidFill>
                      <a:schemeClr val="accent2"/>
                    </a:solidFill>
                  </a:tcPr>
                </a:tc>
              </a:tr>
              <a:tr h="272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76" marR="8776" marT="8776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251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sv-SE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Terpublikasinya 1 karya ilmiah ter-index per dosen per tahun (buku, jurnal ilmiah, HKI, paten).</a:t>
                      </a:r>
                    </a:p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Cipta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yang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dihasilkan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</a:tr>
              <a:tr h="34509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publikasi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Kontrak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KRTPT)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</a:tr>
              <a:tr h="51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kekayaan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intelektual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yang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dihasilkan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</a:tr>
              <a:tr h="517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isu-isu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strategis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</a:tr>
              <a:tr h="8627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publikasi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isu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strategis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jurnal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terindeks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</a:tr>
              <a:tr h="988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laboratorium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pendukung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</a:t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sudah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menerapkan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standar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internasional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(GLP, GCP,</a:t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GCLP &amp; GMP)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</a:tr>
              <a:tr h="862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sarana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prasarana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laboratorium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penunjang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sesuai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perkembangan</a:t>
                      </a:r>
                      <a:r>
                        <a:rPr lang="en-US" sz="13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termutakhir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81" marR="9081" marT="908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95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pPr algn="ctr"/>
            <a:r>
              <a:rPr lang="id-ID" sz="1800" b="1" dirty="0" smtClean="0">
                <a:latin typeface="Arial" pitchFamily="34" charset="0"/>
                <a:cs typeface="Arial" pitchFamily="34" charset="0"/>
              </a:rPr>
              <a:t>Tujuan 4: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latin typeface="Arial" pitchFamily="34" charset="0"/>
                <a:cs typeface="Arial" pitchFamily="34" charset="0"/>
              </a:rPr>
            </a:br>
            <a:r>
              <a:rPr lang="id-ID" sz="1800" b="1" dirty="0" smtClean="0">
                <a:latin typeface="Arial" pitchFamily="34" charset="0"/>
                <a:cs typeface="Arial" pitchFamily="34" charset="0"/>
              </a:rPr>
              <a:t>Menyelenggarakan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pengabdian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b="1" dirty="0">
                <a:latin typeface="Arial" pitchFamily="34" charset="0"/>
                <a:cs typeface="Arial" pitchFamily="34" charset="0"/>
              </a:rPr>
              <a:t>yang memberikan manfaat at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a</a:t>
            </a:r>
            <a:r>
              <a:rPr lang="id-ID" sz="1800" b="1" dirty="0">
                <a:latin typeface="Arial" pitchFamily="34" charset="0"/>
                <a:cs typeface="Arial" pitchFamily="34" charset="0"/>
              </a:rPr>
              <a:t>u solusi bagi masyarakat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565227"/>
              </p:ext>
            </p:extLst>
          </p:nvPr>
        </p:nvGraphicFramePr>
        <p:xfrm>
          <a:off x="586852" y="1354138"/>
          <a:ext cx="11095633" cy="49930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52329"/>
                <a:gridCol w="2494224"/>
                <a:gridCol w="880315"/>
                <a:gridCol w="880315"/>
                <a:gridCol w="880315"/>
                <a:gridCol w="880315"/>
                <a:gridCol w="880315"/>
                <a:gridCol w="2347505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3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Tersedianya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dana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hibah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pengabdian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kepada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masyarakat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setiap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per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menyelenggarakan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pengabdian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kepada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masyarakat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memberikan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manfaat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solusi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masyarakat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Terselenggaranya minimal 1 kegiatan pengabmas per dosen per tahun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Penganggaran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hibah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pengabmas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per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dosen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per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RKAT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7239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Publikasi pengabdian kepada masyarakat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Terpublikasinya pengabmas dalam media cetak maupun online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Pelaporan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pengabmas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tahunan</a:t>
                      </a: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di </a:t>
                      </a:r>
                      <a:r>
                        <a:rPr lang="en-US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1085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Jumlah produk inovasi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hasil penelitian yang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dimanfaatkan oleh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pengguna atau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perusahaan (Kontrak</a:t>
                      </a:r>
                      <a:b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Kinerja KRTPT)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program ini sudah difasilitasi di level universitas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1517</Words>
  <Application>Microsoft Office PowerPoint</Application>
  <PresentationFormat>Custom</PresentationFormat>
  <Paragraphs>618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Departemen Gizi Kesehatan FK UGM</vt:lpstr>
      <vt:lpstr>Tujuan 1:  Menyelenggarakan dan mengembangkan kegiatan pendidikan yang berkualitas untuk mengantarkan lulusan yang memiliki keunggulan dan daya saing dalam bidang Gizi dan Kesehatan.</vt:lpstr>
      <vt:lpstr>Lanjutan….</vt:lpstr>
      <vt:lpstr>Lanjutan……</vt:lpstr>
      <vt:lpstr>Tujuan 2:  Mendorong mahasiswa aktif dan kreatif</vt:lpstr>
      <vt:lpstr>Lanjutan…..</vt:lpstr>
      <vt:lpstr>Tujuan 3:  Menyelenggarakan penelitian yang dapat dipublikasikan secara nasional maupun internasional</vt:lpstr>
      <vt:lpstr>Lanjutan…..</vt:lpstr>
      <vt:lpstr>Tujuan 4:  Menyelenggarakan pengabdian kepada masyarakat yang memberikan manfaat atau solusi bagi masyarakat</vt:lpstr>
      <vt:lpstr>Tujuan 5: Meningkatkan kerjasama nasional dan internasional untuk menunjang Tridharma</vt:lpstr>
      <vt:lpstr>Tujuan 6:  Menyelenggarakan tata kelola yang baik dan professional</vt:lpstr>
      <vt:lpstr>Lanjutan….</vt:lpstr>
      <vt:lpstr>Tujuan 7:  Mengutamakan kepuasan pelanggan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Intel</cp:lastModifiedBy>
  <cp:revision>34</cp:revision>
  <dcterms:created xsi:type="dcterms:W3CDTF">2017-12-27T08:02:10Z</dcterms:created>
  <dcterms:modified xsi:type="dcterms:W3CDTF">2018-01-19T06:26:10Z</dcterms:modified>
</cp:coreProperties>
</file>