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5"/>
  </p:notesMasterIdLst>
  <p:sldIdLst>
    <p:sldId id="257" r:id="rId3"/>
    <p:sldId id="398" r:id="rId4"/>
    <p:sldId id="399" r:id="rId5"/>
    <p:sldId id="406" r:id="rId6"/>
    <p:sldId id="407" r:id="rId7"/>
    <p:sldId id="408" r:id="rId8"/>
    <p:sldId id="410" r:id="rId9"/>
    <p:sldId id="402" r:id="rId10"/>
    <p:sldId id="411" r:id="rId11"/>
    <p:sldId id="403" r:id="rId12"/>
    <p:sldId id="409" r:id="rId13"/>
    <p:sldId id="40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5400" b="1" dirty="0" smtClean="0"/>
              <a:t>Departemen Pendidikan Kedokteran dan Profesi Kesehatan dan Bioetika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2"/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dukungan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implementasi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yang </a:t>
            </a:r>
            <a:r>
              <a:rPr lang="en-US" sz="2800" dirty="0" err="1"/>
              <a:t>bekualitas</a:t>
            </a:r>
            <a:r>
              <a:rPr lang="en-US" sz="2800" dirty="0"/>
              <a:t> di </a:t>
            </a:r>
            <a:r>
              <a:rPr lang="en-US" sz="2800" dirty="0" err="1"/>
              <a:t>tingkat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, </a:t>
            </a:r>
            <a:r>
              <a:rPr lang="en-US" sz="2800" dirty="0" err="1"/>
              <a:t>terutama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. </a:t>
            </a:r>
            <a:endParaRPr lang="id-ID" sz="2400" dirty="0"/>
          </a:p>
          <a:p>
            <a:pPr lvl="2"/>
            <a:r>
              <a:rPr lang="en-US" sz="2800" dirty="0" err="1"/>
              <a:t>Banyaknya</a:t>
            </a:r>
            <a:r>
              <a:rPr lang="en-US" sz="2800" dirty="0"/>
              <a:t> </a:t>
            </a:r>
            <a:r>
              <a:rPr lang="en-US" sz="2800" dirty="0" err="1"/>
              <a:t>jumlah</a:t>
            </a:r>
            <a:r>
              <a:rPr lang="en-US" sz="2800" dirty="0"/>
              <a:t> </a:t>
            </a:r>
            <a:r>
              <a:rPr lang="en-US" sz="2800" dirty="0" err="1"/>
              <a:t>institusi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di Indonesia.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sebab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diperlukan</a:t>
            </a:r>
            <a:r>
              <a:rPr lang="en-US" sz="2800" dirty="0"/>
              <a:t> </a:t>
            </a:r>
            <a:r>
              <a:rPr lang="en-US" sz="2800" dirty="0" err="1"/>
              <a:t>lulusan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mengakomodasi</a:t>
            </a:r>
            <a:r>
              <a:rPr lang="en-US" sz="2800" dirty="0"/>
              <a:t> </a:t>
            </a:r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institusi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meningkatkan</a:t>
            </a:r>
            <a:r>
              <a:rPr lang="en-US" sz="2800" dirty="0"/>
              <a:t> </a:t>
            </a:r>
            <a:r>
              <a:rPr lang="en-US" sz="2800" dirty="0" err="1"/>
              <a:t>kualitas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. </a:t>
            </a:r>
            <a:endParaRPr lang="id-ID" sz="2400" dirty="0"/>
          </a:p>
          <a:p>
            <a:pPr lvl="2"/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regulasi</a:t>
            </a:r>
            <a:r>
              <a:rPr lang="en-US" sz="2800" dirty="0"/>
              <a:t> di Indonesia yang </a:t>
            </a:r>
            <a:r>
              <a:rPr lang="en-US" sz="2800" dirty="0" err="1"/>
              <a:t>mewajibkan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institusi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minimal </a:t>
            </a:r>
            <a:r>
              <a:rPr lang="en-US" sz="2800" dirty="0" err="1"/>
              <a:t>satu</a:t>
            </a:r>
            <a:r>
              <a:rPr lang="en-US" sz="2800" dirty="0"/>
              <a:t> orang </a:t>
            </a:r>
            <a:r>
              <a:rPr lang="en-US" sz="2800" dirty="0" err="1"/>
              <a:t>staf</a:t>
            </a:r>
            <a:r>
              <a:rPr lang="en-US" sz="2800" dirty="0"/>
              <a:t> </a:t>
            </a:r>
            <a:r>
              <a:rPr lang="en-US" sz="2800" dirty="0" err="1"/>
              <a:t>pendidik</a:t>
            </a:r>
            <a:r>
              <a:rPr lang="en-US" sz="2800" dirty="0"/>
              <a:t> yang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latar</a:t>
            </a:r>
            <a:r>
              <a:rPr lang="en-US" sz="2800" dirty="0"/>
              <a:t> </a:t>
            </a:r>
            <a:r>
              <a:rPr lang="en-US" sz="2800" dirty="0" err="1"/>
              <a:t>belakang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tingkat</a:t>
            </a:r>
            <a:r>
              <a:rPr lang="en-US" sz="2800" dirty="0"/>
              <a:t> S2 (</a:t>
            </a:r>
            <a:r>
              <a:rPr lang="en-US" sz="2800" dirty="0" err="1"/>
              <a:t>Peraturan</a:t>
            </a:r>
            <a:r>
              <a:rPr lang="en-US" sz="2800" dirty="0"/>
              <a:t> KKI No 10/2012).</a:t>
            </a:r>
            <a:endParaRPr lang="id-ID" sz="24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2"/>
            <a:r>
              <a:rPr lang="en-US" sz="2800" dirty="0" err="1" smtClean="0"/>
              <a:t>Meningkatnya</a:t>
            </a:r>
            <a:r>
              <a:rPr lang="en-US" sz="2800" dirty="0" smtClean="0"/>
              <a:t> </a:t>
            </a:r>
            <a:r>
              <a:rPr lang="en-US" sz="2800" dirty="0" err="1" smtClean="0"/>
              <a:t>kesadaran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pengakuan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pentingnya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. </a:t>
            </a:r>
            <a:endParaRPr lang="id-ID" sz="2400" dirty="0" smtClean="0"/>
          </a:p>
          <a:p>
            <a:pPr lvl="2"/>
            <a:r>
              <a:rPr lang="en-US" sz="2800" dirty="0" err="1" smtClean="0"/>
              <a:t>Teknologi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di </a:t>
            </a:r>
            <a:r>
              <a:rPr lang="en-US" sz="2800" dirty="0" err="1" smtClean="0"/>
              <a:t>bidang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berkembang</a:t>
            </a:r>
            <a:r>
              <a:rPr lang="en-US" sz="2800" dirty="0" smtClean="0"/>
              <a:t> </a:t>
            </a:r>
            <a:r>
              <a:rPr lang="en-US" sz="2800" dirty="0" err="1" smtClean="0"/>
              <a:t>pesat</a:t>
            </a:r>
            <a:r>
              <a:rPr lang="en-US" sz="2800" dirty="0" smtClean="0"/>
              <a:t>.</a:t>
            </a:r>
            <a:endParaRPr lang="id-ID" sz="2400" dirty="0" smtClean="0"/>
          </a:p>
          <a:p>
            <a:pPr lvl="2"/>
            <a:r>
              <a:rPr lang="en-US" sz="2800" dirty="0" err="1" smtClean="0"/>
              <a:t>Banyaknya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di Indonesia yang </a:t>
            </a:r>
            <a:r>
              <a:rPr lang="en-US" sz="2800" dirty="0" err="1" smtClean="0"/>
              <a:t>berhubungan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area </a:t>
            </a:r>
            <a:r>
              <a:rPr lang="en-US" sz="2800" dirty="0" err="1" smtClean="0"/>
              <a:t>ilmu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kedokteran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profesi</a:t>
            </a:r>
            <a:r>
              <a:rPr lang="en-US" sz="2800" dirty="0" smtClean="0"/>
              <a:t> </a:t>
            </a:r>
            <a:r>
              <a:rPr lang="en-US" sz="2800" dirty="0" err="1" smtClean="0"/>
              <a:t>kesehatan</a:t>
            </a:r>
            <a:r>
              <a:rPr lang="en-US" sz="2800" dirty="0" smtClean="0"/>
              <a:t>. </a:t>
            </a:r>
            <a:endParaRPr lang="id-ID" sz="2400" dirty="0" smtClean="0"/>
          </a:p>
          <a:p>
            <a:pPr lvl="2"/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kedotkeran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profesi</a:t>
            </a:r>
            <a:r>
              <a:rPr lang="en-US" sz="2800" dirty="0" smtClean="0"/>
              <a:t> </a:t>
            </a:r>
            <a:r>
              <a:rPr lang="en-US" sz="2800" dirty="0" err="1" smtClean="0"/>
              <a:t>keseahtan</a:t>
            </a:r>
            <a:r>
              <a:rPr lang="en-US" sz="2800" dirty="0" smtClean="0"/>
              <a:t> </a:t>
            </a:r>
            <a:r>
              <a:rPr lang="en-US" sz="2800" dirty="0" err="1" smtClean="0"/>
              <a:t>telah</a:t>
            </a:r>
            <a:r>
              <a:rPr lang="en-US" sz="2800" dirty="0" smtClean="0"/>
              <a:t> </a:t>
            </a:r>
            <a:r>
              <a:rPr lang="en-US" sz="2800" dirty="0" err="1" smtClean="0"/>
              <a:t>terbentuk</a:t>
            </a:r>
            <a:r>
              <a:rPr lang="en-US" sz="2800" dirty="0" smtClean="0"/>
              <a:t> di </a:t>
            </a:r>
            <a:r>
              <a:rPr lang="en-US" sz="2800" dirty="0" err="1" smtClean="0"/>
              <a:t>setiap</a:t>
            </a:r>
            <a:r>
              <a:rPr lang="en-US" sz="2800" dirty="0" smtClean="0"/>
              <a:t> </a:t>
            </a:r>
            <a:r>
              <a:rPr lang="en-US" sz="2800" dirty="0" err="1" smtClean="0"/>
              <a:t>benua</a:t>
            </a:r>
            <a:r>
              <a:rPr lang="en-US" sz="2800" dirty="0" smtClean="0"/>
              <a:t> (AMEE, AMEA, SEARAME, FAIMER Institute, etc.).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kita</a:t>
            </a:r>
            <a:r>
              <a:rPr lang="en-US" sz="2800" dirty="0" smtClean="0"/>
              <a:t> </a:t>
            </a:r>
            <a:r>
              <a:rPr lang="en-US" sz="2800" dirty="0" err="1" smtClean="0"/>
              <a:t>memiliki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kesempatan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</a:t>
            </a:r>
            <a:r>
              <a:rPr lang="en-US" sz="2800" dirty="0" err="1" smtClean="0"/>
              <a:t>kolborasi</a:t>
            </a:r>
            <a:r>
              <a:rPr lang="en-US" sz="2800" dirty="0" smtClean="0"/>
              <a:t> </a:t>
            </a:r>
            <a:r>
              <a:rPr lang="en-US" sz="2800" dirty="0" err="1" smtClean="0"/>
              <a:t>internasional</a:t>
            </a:r>
            <a:r>
              <a:rPr lang="en-US" sz="2800" dirty="0" smtClean="0"/>
              <a:t>. </a:t>
            </a:r>
            <a:endParaRPr lang="id-ID" sz="24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2923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04363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2"/>
            <a:r>
              <a:rPr lang="en-US" sz="2800" dirty="0" err="1"/>
              <a:t>Saat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, </a:t>
            </a:r>
            <a:r>
              <a:rPr lang="en-US" sz="2800" dirty="0" err="1"/>
              <a:t>nomenklatur</a:t>
            </a:r>
            <a:r>
              <a:rPr lang="en-US" sz="2800" dirty="0"/>
              <a:t> </a:t>
            </a:r>
            <a:r>
              <a:rPr lang="en-US" sz="2800" dirty="0" err="1"/>
              <a:t>riset</a:t>
            </a:r>
            <a:r>
              <a:rPr lang="en-US" sz="2800" dirty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ilmu</a:t>
            </a:r>
            <a:r>
              <a:rPr lang="en-US" sz="2800" dirty="0"/>
              <a:t> </a:t>
            </a:r>
            <a:r>
              <a:rPr lang="en-US" sz="2800" dirty="0" err="1"/>
              <a:t>pendidikan</a:t>
            </a:r>
            <a:r>
              <a:rPr lang="en-US" sz="2800" dirty="0"/>
              <a:t> </a:t>
            </a:r>
            <a:r>
              <a:rPr lang="en-US" sz="2800" dirty="0" err="1"/>
              <a:t>kedokteran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 </a:t>
            </a:r>
            <a:r>
              <a:rPr lang="en-US" sz="2800" dirty="0" err="1"/>
              <a:t>kesehatan</a:t>
            </a:r>
            <a:r>
              <a:rPr lang="en-US" sz="2800" dirty="0"/>
              <a:t> </a:t>
            </a:r>
            <a:r>
              <a:rPr lang="en-US" sz="2800" dirty="0" err="1"/>
              <a:t>belum</a:t>
            </a:r>
            <a:r>
              <a:rPr lang="en-US" sz="2800" dirty="0"/>
              <a:t> </a:t>
            </a:r>
            <a:r>
              <a:rPr lang="en-US" sz="2800" dirty="0" err="1"/>
              <a:t>tercantum</a:t>
            </a:r>
            <a:r>
              <a:rPr lang="en-US" sz="2800" dirty="0"/>
              <a:t> di </a:t>
            </a:r>
            <a:r>
              <a:rPr lang="en-US" sz="2800" dirty="0" err="1"/>
              <a:t>skema</a:t>
            </a:r>
            <a:r>
              <a:rPr lang="en-US" sz="2800" dirty="0"/>
              <a:t> </a:t>
            </a:r>
            <a:r>
              <a:rPr lang="en-US" sz="2800" dirty="0" err="1"/>
              <a:t>hibah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.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di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belum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prioritas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mendapatkan</a:t>
            </a:r>
            <a:r>
              <a:rPr lang="en-US" sz="2800" dirty="0"/>
              <a:t> </a:t>
            </a:r>
            <a:r>
              <a:rPr lang="en-US" sz="2800" dirty="0" err="1"/>
              <a:t>pendanaan</a:t>
            </a:r>
            <a:r>
              <a:rPr lang="en-US" sz="2800" dirty="0"/>
              <a:t> </a:t>
            </a:r>
            <a:r>
              <a:rPr lang="en-US" sz="2800" dirty="0" err="1"/>
              <a:t>skala</a:t>
            </a:r>
            <a:r>
              <a:rPr lang="en-US" sz="2800" dirty="0"/>
              <a:t> </a:t>
            </a:r>
            <a:r>
              <a:rPr lang="en-US" sz="2800" dirty="0" err="1"/>
              <a:t>nasional</a:t>
            </a:r>
            <a:r>
              <a:rPr lang="en-US" sz="2800" dirty="0"/>
              <a:t>. </a:t>
            </a:r>
            <a:endParaRPr lang="id-ID" sz="2400" dirty="0"/>
          </a:p>
          <a:p>
            <a:pPr lvl="2"/>
            <a:r>
              <a:rPr lang="id-ID" sz="2400" smtClean="0"/>
              <a:t>Adanya persaingan program serupa dengan negara lain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Kedokteran</a:t>
            </a:r>
            <a:r>
              <a:rPr lang="en-US" sz="3600" dirty="0"/>
              <a:t>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diakui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disiplin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yang </a:t>
            </a:r>
            <a:r>
              <a:rPr lang="en-US" sz="3600" dirty="0" err="1"/>
              <a:t>penting</a:t>
            </a:r>
            <a:r>
              <a:rPr lang="en-US" sz="3600" dirty="0"/>
              <a:t>, </a:t>
            </a:r>
            <a:r>
              <a:rPr lang="en-US" sz="3600" dirty="0" err="1"/>
              <a:t>sesuiai</a:t>
            </a:r>
            <a:r>
              <a:rPr lang="en-US" sz="3600" dirty="0"/>
              <a:t> </a:t>
            </a:r>
            <a:r>
              <a:rPr lang="en-US" sz="3600" dirty="0" err="1"/>
              <a:t>Undang-undang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Kedokteran</a:t>
            </a:r>
            <a:r>
              <a:rPr lang="en-US" sz="3600" dirty="0"/>
              <a:t> No. 20/2013 yang </a:t>
            </a:r>
            <a:r>
              <a:rPr lang="en-US" sz="3600" dirty="0" err="1"/>
              <a:t>menyatakan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Kedokteran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cabang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Kedokteran</a:t>
            </a:r>
            <a:r>
              <a:rPr lang="en-US" sz="3600" dirty="0"/>
              <a:t>, yang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dikuasai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pendidik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bisa</a:t>
            </a:r>
            <a:r>
              <a:rPr lang="en-US" sz="3600" dirty="0"/>
              <a:t> </a:t>
            </a:r>
            <a:r>
              <a:rPr lang="en-US" sz="3600" dirty="0" err="1"/>
              <a:t>diajarkan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mahasiswa</a:t>
            </a:r>
            <a:r>
              <a:rPr lang="en-US" sz="3600" dirty="0"/>
              <a:t>. </a:t>
            </a:r>
            <a:endParaRPr lang="id-ID" sz="3600" dirty="0"/>
          </a:p>
          <a:p>
            <a:pPr lvl="0"/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jumlah</a:t>
            </a:r>
            <a:r>
              <a:rPr lang="en-US" sz="3600" dirty="0"/>
              <a:t> SDM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yang </a:t>
            </a:r>
            <a:r>
              <a:rPr lang="en-US" sz="3600" dirty="0" err="1"/>
              <a:t>terbanyak</a:t>
            </a:r>
            <a:r>
              <a:rPr lang="en-US" sz="3600" dirty="0"/>
              <a:t> di Asia Tenggara. 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en-US" sz="3600" dirty="0" err="1" smtClean="0"/>
              <a:t>Memiliki</a:t>
            </a:r>
            <a:r>
              <a:rPr lang="en-US" sz="3600" dirty="0" smtClean="0"/>
              <a:t> </a:t>
            </a:r>
            <a:r>
              <a:rPr lang="en-US" sz="3600" dirty="0" err="1"/>
              <a:t>staf</a:t>
            </a:r>
            <a:r>
              <a:rPr lang="en-US" sz="3600" dirty="0"/>
              <a:t> </a:t>
            </a:r>
            <a:r>
              <a:rPr lang="en-US" sz="3600" dirty="0" err="1"/>
              <a:t>pendidik</a:t>
            </a:r>
            <a:r>
              <a:rPr lang="en-US" sz="3600" dirty="0"/>
              <a:t> yang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pengalaman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aktif</a:t>
            </a:r>
            <a:r>
              <a:rPr lang="en-US" sz="3600" dirty="0"/>
              <a:t> </a:t>
            </a:r>
            <a:r>
              <a:rPr lang="en-US" sz="3600" dirty="0" err="1"/>
              <a:t>berpartisipasi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perkembangan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inovasi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. Hal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ditunjukkan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sejumlah</a:t>
            </a:r>
            <a:r>
              <a:rPr lang="en-US" sz="3600" dirty="0"/>
              <a:t> </a:t>
            </a:r>
            <a:r>
              <a:rPr lang="en-US" sz="3600" dirty="0" err="1"/>
              <a:t>publikasi</a:t>
            </a:r>
            <a:r>
              <a:rPr lang="en-US" sz="3600" dirty="0"/>
              <a:t>  </a:t>
            </a:r>
            <a:r>
              <a:rPr lang="en-US" sz="3600" dirty="0" err="1"/>
              <a:t>internasional</a:t>
            </a:r>
            <a:r>
              <a:rPr lang="en-US" sz="3600" dirty="0"/>
              <a:t>, </a:t>
            </a:r>
            <a:r>
              <a:rPr lang="en-US" sz="3600" dirty="0" err="1"/>
              <a:t>pendaftaran</a:t>
            </a:r>
            <a:r>
              <a:rPr lang="en-US" sz="3600" dirty="0"/>
              <a:t> </a:t>
            </a:r>
            <a:r>
              <a:rPr lang="en-US" sz="3600" dirty="0" err="1"/>
              <a:t>hak</a:t>
            </a:r>
            <a:r>
              <a:rPr lang="en-US" sz="3600" dirty="0"/>
              <a:t> paten </a:t>
            </a:r>
            <a:r>
              <a:rPr lang="en-US" sz="3600" dirty="0" err="1"/>
              <a:t>dan</a:t>
            </a:r>
            <a:r>
              <a:rPr lang="en-US" sz="3600" dirty="0"/>
              <a:t> HAKI. </a:t>
            </a:r>
            <a:r>
              <a:rPr lang="en-US" sz="3600" dirty="0" err="1"/>
              <a:t>Selain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, </a:t>
            </a:r>
            <a:r>
              <a:rPr lang="en-US" sz="3600" dirty="0" err="1"/>
              <a:t>staf</a:t>
            </a:r>
            <a:r>
              <a:rPr lang="en-US" sz="3600" dirty="0"/>
              <a:t> </a:t>
            </a:r>
            <a:r>
              <a:rPr lang="en-US" sz="3600" dirty="0" err="1"/>
              <a:t>pendidik</a:t>
            </a:r>
            <a:r>
              <a:rPr lang="en-US" sz="3600" dirty="0"/>
              <a:t>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melakukan</a:t>
            </a:r>
            <a:r>
              <a:rPr lang="en-US" sz="3600" dirty="0"/>
              <a:t> </a:t>
            </a:r>
            <a:r>
              <a:rPr lang="en-US" sz="3600" dirty="0" err="1"/>
              <a:t>kolaborasi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para alumni di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penelitian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inovasi</a:t>
            </a:r>
            <a:r>
              <a:rPr lang="en-US" sz="3600" dirty="0"/>
              <a:t> yang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menghasilkan</a:t>
            </a:r>
            <a:r>
              <a:rPr lang="en-US" sz="3600" dirty="0"/>
              <a:t> </a:t>
            </a:r>
            <a:r>
              <a:rPr lang="en-US" sz="3600" dirty="0" err="1"/>
              <a:t>publikasi</a:t>
            </a:r>
            <a:r>
              <a:rPr lang="en-US" sz="3600" dirty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, paten </a:t>
            </a:r>
            <a:r>
              <a:rPr lang="en-US" sz="3600" dirty="0" err="1"/>
              <a:t>dan</a:t>
            </a:r>
            <a:r>
              <a:rPr lang="en-US" sz="3600" dirty="0"/>
              <a:t> HAKI</a:t>
            </a:r>
            <a:r>
              <a:rPr lang="en-US" sz="3600" dirty="0" smtClean="0"/>
              <a:t>.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354144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en-US" sz="3600" dirty="0" err="1" smtClean="0"/>
              <a:t>Staf</a:t>
            </a:r>
            <a:r>
              <a:rPr lang="en-US" sz="3600" dirty="0" smtClean="0"/>
              <a:t> </a:t>
            </a:r>
            <a:r>
              <a:rPr lang="en-US" sz="3600" dirty="0" err="1"/>
              <a:t>pendidik</a:t>
            </a:r>
            <a:r>
              <a:rPr lang="en-US" sz="3600" dirty="0"/>
              <a:t> </a:t>
            </a:r>
            <a:r>
              <a:rPr lang="id-ID" sz="3600" dirty="0" smtClean="0"/>
              <a:t>ikut</a:t>
            </a:r>
            <a:r>
              <a:rPr lang="en-US" sz="3600" dirty="0" smtClean="0"/>
              <a:t> </a:t>
            </a:r>
            <a:r>
              <a:rPr lang="en-US" sz="3600" dirty="0" err="1"/>
              <a:t>berkontribusi</a:t>
            </a:r>
            <a:r>
              <a:rPr lang="en-US" sz="3600" dirty="0"/>
              <a:t> di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pengembangan</a:t>
            </a:r>
            <a:r>
              <a:rPr lang="en-US" sz="3600" dirty="0"/>
              <a:t> </a:t>
            </a:r>
            <a:r>
              <a:rPr lang="en-US" sz="3600" dirty="0" err="1"/>
              <a:t>ilmu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 smtClean="0"/>
              <a:t>kedokte</a:t>
            </a:r>
            <a:r>
              <a:rPr lang="id-ID" sz="3600" dirty="0" smtClean="0"/>
              <a:t>r</a:t>
            </a:r>
            <a:r>
              <a:rPr lang="en-US" sz="3600" dirty="0" smtClean="0"/>
              <a:t>an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profesi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/>
              <a:t> di Indonesia </a:t>
            </a:r>
            <a:r>
              <a:rPr lang="en-US" sz="3600" dirty="0" err="1"/>
              <a:t>maupun</a:t>
            </a:r>
            <a:r>
              <a:rPr lang="en-US" sz="3600" dirty="0"/>
              <a:t> di </a:t>
            </a:r>
            <a:r>
              <a:rPr lang="en-US" sz="3600" dirty="0" err="1"/>
              <a:t>tingkat</a:t>
            </a:r>
            <a:r>
              <a:rPr lang="en-US" sz="3600" dirty="0"/>
              <a:t> </a:t>
            </a:r>
            <a:r>
              <a:rPr lang="id-ID" sz="3600" dirty="0" smtClean="0"/>
              <a:t>regional dan </a:t>
            </a:r>
            <a:r>
              <a:rPr lang="en-US" sz="3600" dirty="0" err="1" smtClean="0"/>
              <a:t>internasional</a:t>
            </a:r>
            <a:r>
              <a:rPr lang="en-US" sz="3600" dirty="0"/>
              <a:t>. Hal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ditunjukkan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adanya</a:t>
            </a:r>
            <a:r>
              <a:rPr lang="en-US" sz="3600" dirty="0"/>
              <a:t> </a:t>
            </a:r>
            <a:r>
              <a:rPr lang="en-US" sz="3600" dirty="0" err="1"/>
              <a:t>kolaborasi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kepemimpinan</a:t>
            </a:r>
            <a:r>
              <a:rPr lang="en-US" sz="3600" dirty="0"/>
              <a:t> di </a:t>
            </a:r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organisasi</a:t>
            </a:r>
            <a:r>
              <a:rPr lang="en-US" sz="3600" dirty="0"/>
              <a:t>/</a:t>
            </a:r>
            <a:r>
              <a:rPr lang="en-US" sz="3600" dirty="0" err="1"/>
              <a:t>jejaring</a:t>
            </a:r>
            <a:r>
              <a:rPr lang="en-US" sz="3600" dirty="0"/>
              <a:t>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/>
              <a:t> </a:t>
            </a:r>
            <a:r>
              <a:rPr lang="en-US" sz="3600" dirty="0" err="1" smtClean="0"/>
              <a:t>nasional</a:t>
            </a:r>
            <a:r>
              <a:rPr lang="id-ID" sz="3600" dirty="0" smtClean="0"/>
              <a:t>, regional </a:t>
            </a:r>
            <a:r>
              <a:rPr lang="en-US" sz="3600" dirty="0" err="1" smtClean="0"/>
              <a:t>maupun</a:t>
            </a:r>
            <a:r>
              <a:rPr lang="en-US" sz="3600" dirty="0" smtClean="0"/>
              <a:t> </a:t>
            </a:r>
            <a:r>
              <a:rPr lang="en-US" sz="3600" dirty="0" err="1"/>
              <a:t>internasional</a:t>
            </a:r>
            <a:r>
              <a:rPr lang="en-US" sz="3600" dirty="0"/>
              <a:t>. </a:t>
            </a:r>
            <a:endParaRPr lang="id-ID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2052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lvl="0"/>
            <a:r>
              <a:rPr lang="id-ID" sz="3200" dirty="0" smtClean="0"/>
              <a:t>Staf Pendidik memiliki latar belakang pendidikan lanjut dari beberapa perguruan tinggi yang unggul di bidang ilmu pendidikan kedokteran dan profesi kesehatan di dunia</a:t>
            </a:r>
            <a:r>
              <a:rPr lang="en-US" sz="3200" dirty="0" smtClean="0"/>
              <a:t>: </a:t>
            </a:r>
            <a:r>
              <a:rPr lang="en-US" sz="3200" dirty="0"/>
              <a:t>The Dundee University (UK), Maastricht University (the Netherlands), </a:t>
            </a:r>
            <a:r>
              <a:rPr lang="en-US" sz="3200" dirty="0" err="1"/>
              <a:t>Monash</a:t>
            </a:r>
            <a:r>
              <a:rPr lang="en-US" sz="3200" dirty="0"/>
              <a:t> University (Australia), the University of New South Wales (Australia), the University of Sydney (Australia), and </a:t>
            </a:r>
            <a:r>
              <a:rPr lang="en-US" sz="3200" dirty="0" err="1"/>
              <a:t>Universitas</a:t>
            </a:r>
            <a:r>
              <a:rPr lang="en-US" sz="3200" dirty="0"/>
              <a:t> </a:t>
            </a:r>
            <a:r>
              <a:rPr lang="en-US" sz="3200" dirty="0" err="1"/>
              <a:t>Gadjah</a:t>
            </a:r>
            <a:r>
              <a:rPr lang="en-US" sz="3200" dirty="0"/>
              <a:t> </a:t>
            </a:r>
            <a:r>
              <a:rPr lang="en-US" sz="3200" dirty="0" err="1"/>
              <a:t>Mada</a:t>
            </a:r>
            <a:r>
              <a:rPr lang="en-US" sz="3200" dirty="0"/>
              <a:t> (UGM</a:t>
            </a:r>
            <a:r>
              <a:rPr lang="en-US" sz="3200" dirty="0" smtClean="0"/>
              <a:t>).</a:t>
            </a:r>
            <a:endParaRPr lang="id-ID" sz="3200" dirty="0"/>
          </a:p>
          <a:p>
            <a:pPr lvl="0"/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staf</a:t>
            </a:r>
            <a:r>
              <a:rPr lang="en-US" sz="3200" dirty="0"/>
              <a:t> </a:t>
            </a:r>
            <a:r>
              <a:rPr lang="en-US" sz="3200" dirty="0" err="1"/>
              <a:t>kependidikan</a:t>
            </a:r>
            <a:r>
              <a:rPr lang="en-US" sz="3200" dirty="0"/>
              <a:t> </a:t>
            </a:r>
            <a:r>
              <a:rPr lang="en-US" sz="3200" dirty="0" err="1"/>
              <a:t>berkualifikasi</a:t>
            </a:r>
            <a:r>
              <a:rPr lang="en-US" sz="3200" dirty="0"/>
              <a:t> </a:t>
            </a:r>
            <a:endParaRPr lang="id-ID" sz="3200" dirty="0"/>
          </a:p>
          <a:p>
            <a:pPr lvl="0"/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10444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id-ID" sz="3200" dirty="0" smtClean="0"/>
              <a:t>Prodi S2 selalu berusaha mengakomodasi sumber belajar sesuai kebutuhan mahasiswa </a:t>
            </a:r>
          </a:p>
          <a:p>
            <a:r>
              <a:rPr lang="id-ID" sz="3200" dirty="0" smtClean="0"/>
              <a:t>Prodi S2 mendukung fasilitas pembelajaran dan </a:t>
            </a:r>
            <a:r>
              <a:rPr lang="id-ID" sz="3200" i="1" dirty="0" smtClean="0"/>
              <a:t>teknologi e-learning </a:t>
            </a:r>
            <a:r>
              <a:rPr lang="id-ID" sz="3200" dirty="0" smtClean="0"/>
              <a:t>dengan adekuat</a:t>
            </a:r>
            <a:endParaRPr lang="en-US" sz="3200" i="1" dirty="0" smtClean="0"/>
          </a:p>
          <a:p>
            <a:pPr lvl="0"/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4136814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143000"/>
            <a:ext cx="11732653" cy="4983163"/>
          </a:xfrm>
          <a:solidFill>
            <a:schemeClr val="bg1"/>
          </a:solidFill>
        </p:spPr>
        <p:txBody>
          <a:bodyPr/>
          <a:lstStyle/>
          <a:p>
            <a:pPr lvl="2"/>
            <a:r>
              <a:rPr lang="en-US" sz="2800" dirty="0"/>
              <a:t>Para </a:t>
            </a:r>
            <a:r>
              <a:rPr lang="en-US" sz="2800" dirty="0" err="1"/>
              <a:t>staf</a:t>
            </a:r>
            <a:r>
              <a:rPr lang="en-US" sz="2800" dirty="0"/>
              <a:t> </a:t>
            </a:r>
            <a:r>
              <a:rPr lang="en-US" sz="2800" dirty="0" err="1"/>
              <a:t>pendidik</a:t>
            </a:r>
            <a:r>
              <a:rPr lang="en-US" sz="2800" dirty="0"/>
              <a:t> </a:t>
            </a:r>
            <a:r>
              <a:rPr lang="en-US" sz="2800" dirty="0" err="1"/>
              <a:t>dituntut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memenuhi</a:t>
            </a:r>
            <a:r>
              <a:rPr lang="en-US" sz="2800" dirty="0"/>
              <a:t> </a:t>
            </a:r>
            <a:r>
              <a:rPr lang="en-US" sz="2800" dirty="0" err="1"/>
              <a:t>kewajiban</a:t>
            </a:r>
            <a:r>
              <a:rPr lang="en-US" sz="2800" dirty="0"/>
              <a:t> </a:t>
            </a:r>
            <a:r>
              <a:rPr lang="en-US" sz="2800" dirty="0" err="1"/>
              <a:t>rutin</a:t>
            </a:r>
            <a:r>
              <a:rPr lang="en-US" sz="2800" dirty="0"/>
              <a:t> </a:t>
            </a:r>
            <a:r>
              <a:rPr lang="en-US" sz="2800" dirty="0" err="1"/>
              <a:t>harian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kuliah</a:t>
            </a:r>
            <a:r>
              <a:rPr lang="en-US" sz="2800" dirty="0"/>
              <a:t>, </a:t>
            </a:r>
            <a:r>
              <a:rPr lang="en-US" sz="2800" dirty="0" err="1"/>
              <a:t>instruktur</a:t>
            </a:r>
            <a:r>
              <a:rPr lang="en-US" sz="2800" dirty="0"/>
              <a:t>, supervise, </a:t>
            </a:r>
            <a:r>
              <a:rPr lang="en-US" sz="2800" dirty="0" err="1"/>
              <a:t>rapat</a:t>
            </a:r>
            <a:r>
              <a:rPr lang="en-US" sz="2800" dirty="0"/>
              <a:t>, </a:t>
            </a:r>
            <a:r>
              <a:rPr lang="en-US" sz="2800" dirty="0" err="1"/>
              <a:t>menghadiri</a:t>
            </a:r>
            <a:r>
              <a:rPr lang="en-US" sz="2800" dirty="0"/>
              <a:t> workshop) yang </a:t>
            </a:r>
            <a:r>
              <a:rPr lang="en-US" sz="2800" dirty="0" err="1"/>
              <a:t>memerlukan</a:t>
            </a:r>
            <a:r>
              <a:rPr lang="en-US" sz="2800" dirty="0"/>
              <a:t> </a:t>
            </a:r>
            <a:r>
              <a:rPr lang="en-US" sz="2800" dirty="0" err="1"/>
              <a:t>cukup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. </a:t>
            </a:r>
            <a:r>
              <a:rPr lang="en-US" sz="2800" dirty="0" err="1"/>
              <a:t>Oleh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</a:t>
            </a:r>
            <a:r>
              <a:rPr lang="en-US" sz="2800" dirty="0" err="1"/>
              <a:t>waktu</a:t>
            </a:r>
            <a:r>
              <a:rPr lang="en-US" sz="2800" dirty="0"/>
              <a:t> yang </a:t>
            </a:r>
            <a:r>
              <a:rPr lang="en-US" sz="2800" dirty="0" err="1"/>
              <a:t>seharusnya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menulis</a:t>
            </a:r>
            <a:r>
              <a:rPr lang="en-US" sz="2800" dirty="0"/>
              <a:t> </a:t>
            </a:r>
            <a:r>
              <a:rPr lang="en-US" sz="2800" dirty="0" err="1"/>
              <a:t>ilmiah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menulis</a:t>
            </a:r>
            <a:r>
              <a:rPr lang="en-US" sz="2800" dirty="0"/>
              <a:t> </a:t>
            </a:r>
            <a:r>
              <a:rPr lang="en-US" sz="2800" dirty="0" err="1"/>
              <a:t>publikasi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kurang</a:t>
            </a:r>
            <a:r>
              <a:rPr lang="en-US" sz="2800" dirty="0"/>
              <a:t>. </a:t>
            </a:r>
            <a:endParaRPr lang="id-ID" sz="2400" dirty="0"/>
          </a:p>
          <a:p>
            <a:pPr lvl="2"/>
            <a:r>
              <a:rPr lang="en-US" sz="2800" dirty="0" err="1"/>
              <a:t>Publikasi</a:t>
            </a:r>
            <a:r>
              <a:rPr lang="en-US" sz="2800" dirty="0"/>
              <a:t> para </a:t>
            </a:r>
            <a:r>
              <a:rPr lang="en-US" sz="2800" dirty="0" err="1"/>
              <a:t>staf</a:t>
            </a:r>
            <a:r>
              <a:rPr lang="en-US" sz="2800" dirty="0"/>
              <a:t> </a:t>
            </a:r>
            <a:r>
              <a:rPr lang="en-US" sz="2800" dirty="0" err="1"/>
              <a:t>pendidik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ditingkatkan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dikembangkan</a:t>
            </a:r>
            <a:r>
              <a:rPr lang="en-US" sz="2800" dirty="0"/>
              <a:t>. Ada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kegiatan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yang </a:t>
            </a:r>
            <a:r>
              <a:rPr lang="en-US" sz="2800" dirty="0" err="1"/>
              <a:t>belum</a:t>
            </a:r>
            <a:r>
              <a:rPr lang="en-US" sz="2800" dirty="0"/>
              <a:t> </a:t>
            </a:r>
            <a:r>
              <a:rPr lang="en-US" sz="2800" dirty="0" err="1"/>
              <a:t>dipublikasikan</a:t>
            </a:r>
            <a:r>
              <a:rPr lang="en-US" sz="2800" dirty="0"/>
              <a:t> </a:t>
            </a:r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internasional</a:t>
            </a:r>
            <a:r>
              <a:rPr lang="en-US" sz="2800" dirty="0"/>
              <a:t>.</a:t>
            </a:r>
            <a:endParaRPr lang="id-ID" sz="2400" dirty="0"/>
          </a:p>
          <a:p>
            <a:pPr lvl="2"/>
            <a:r>
              <a:rPr lang="en-US" sz="2800" dirty="0" err="1"/>
              <a:t>Kolaborasi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</a:t>
            </a:r>
            <a:r>
              <a:rPr lang="en-US" sz="2800" dirty="0" err="1"/>
              <a:t>dosen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dioptimalkan</a:t>
            </a:r>
            <a:r>
              <a:rPr lang="en-US" sz="2800" dirty="0"/>
              <a:t>. </a:t>
            </a:r>
            <a:endParaRPr lang="id-ID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internal: </a:t>
            </a:r>
            <a:r>
              <a:rPr lang="en-US" dirty="0" err="1"/>
              <a:t>Kelemahan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sz="2800" dirty="0" smtClean="0"/>
              <a:t>Kemampuan </a:t>
            </a:r>
            <a:r>
              <a:rPr lang="id-ID" sz="2800" i="1" dirty="0" smtClean="0"/>
              <a:t>self-directed learning </a:t>
            </a:r>
            <a:r>
              <a:rPr lang="id-ID" sz="2800" dirty="0" smtClean="0"/>
              <a:t> mahasiswa prodi S2 masih harus dikembangkan</a:t>
            </a:r>
            <a:endParaRPr lang="en-US" sz="2800" dirty="0"/>
          </a:p>
          <a:p>
            <a:pPr lvl="0"/>
            <a:r>
              <a:rPr lang="id-ID" sz="2800" dirty="0" smtClean="0"/>
              <a:t>Sumber ajar yang berupa textbook dan artikel dari jurnal terakreditasi di bidang ilmu pendidikan kedokteran dan profesi kesehatan berbiaya mahal</a:t>
            </a:r>
            <a:endParaRPr lang="en-US" sz="2800" dirty="0"/>
          </a:p>
          <a:p>
            <a:pPr lvl="0"/>
            <a:r>
              <a:rPr lang="id-ID" sz="2800" dirty="0" smtClean="0"/>
              <a:t>Masih ada beberapa mahasiswa yang belum bisa menyelesaikan studi tepat waktu </a:t>
            </a:r>
          </a:p>
          <a:p>
            <a:pPr lvl="0"/>
            <a:r>
              <a:rPr lang="id-ID" sz="2800" i="1" dirty="0" smtClean="0"/>
              <a:t>Maintanance</a:t>
            </a:r>
            <a:r>
              <a:rPr lang="id-ID" sz="2800" dirty="0" smtClean="0"/>
              <a:t> </a:t>
            </a:r>
            <a:r>
              <a:rPr lang="id-ID" sz="2800" i="1" dirty="0" smtClean="0"/>
              <a:t>e-learning</a:t>
            </a:r>
            <a:r>
              <a:rPr lang="id-ID" sz="2800" dirty="0" smtClean="0"/>
              <a:t> dan website Prodi masih perlu perhatian khusus</a:t>
            </a:r>
            <a:endParaRPr lang="en-US" sz="2800" dirty="0"/>
          </a:p>
          <a:p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3412254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17329</TotalTime>
  <Words>633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II. Analisis Situasi</vt:lpstr>
      <vt:lpstr>Kondisi internal: Kekuatan</vt:lpstr>
      <vt:lpstr>Kondisi internal: Kekuatan</vt:lpstr>
      <vt:lpstr>Kondisi internal: Kekuatan</vt:lpstr>
      <vt:lpstr>Kondisi internal: Kekuatan</vt:lpstr>
      <vt:lpstr>Kondisi internal: Kekuatan</vt:lpstr>
      <vt:lpstr>Kondisi internal: Kelemahan</vt:lpstr>
      <vt:lpstr>Kondisi internal: Kelemahan</vt:lpstr>
      <vt:lpstr>Kondisi eskternal: Peluang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Savitri Shitarukmi</cp:lastModifiedBy>
  <cp:revision>158</cp:revision>
  <dcterms:created xsi:type="dcterms:W3CDTF">2016-10-06T12:46:54Z</dcterms:created>
  <dcterms:modified xsi:type="dcterms:W3CDTF">2018-01-19T05:01:45Z</dcterms:modified>
</cp:coreProperties>
</file>