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5" r:id="rId3"/>
    <p:sldId id="287" r:id="rId4"/>
    <p:sldId id="288" r:id="rId5"/>
    <p:sldId id="269" r:id="rId6"/>
    <p:sldId id="270" r:id="rId7"/>
    <p:sldId id="271" r:id="rId8"/>
    <p:sldId id="272" r:id="rId9"/>
    <p:sldId id="273" r:id="rId10"/>
    <p:sldId id="274" r:id="rId11"/>
    <p:sldId id="276" r:id="rId12"/>
    <p:sldId id="277" r:id="rId13"/>
    <p:sldId id="259" r:id="rId14"/>
    <p:sldId id="260" r:id="rId15"/>
    <p:sldId id="281" r:id="rId16"/>
    <p:sldId id="283" r:id="rId17"/>
    <p:sldId id="284" r:id="rId18"/>
    <p:sldId id="285" r:id="rId19"/>
  </p:sldIdLst>
  <p:sldSz cx="12192000" cy="6858000"/>
  <p:notesSz cx="6954838" cy="93091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>
        <p:scale>
          <a:sx n="66" d="100"/>
          <a:sy n="66" d="100"/>
        </p:scale>
        <p:origin x="-804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C5B08B26-1789-4313-A6B4-EC72A987EECB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ECF24D50-F04B-4CAE-90EB-4FA130830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14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85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16/01/2018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16/01/2018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16/01/2018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16/01/2018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16/01/2018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16/01/2018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/>
          </a:bodyPr>
          <a:lstStyle/>
          <a:p>
            <a:pPr algn="r"/>
            <a:r>
              <a:rPr lang="en-US" sz="4800" b="1" dirty="0" err="1" smtClean="0"/>
              <a:t>Departemen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Ilmu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Penyakit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Dalam</a:t>
            </a:r>
            <a:endParaRPr lang="id-ID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2200" b="1" dirty="0" smtClean="0"/>
              <a:t>Tujuan 2:</a:t>
            </a:r>
            <a:r>
              <a:rPr lang="en-US" sz="2200" b="1" dirty="0"/>
              <a:t> </a:t>
            </a:r>
            <a:r>
              <a:rPr lang="en-US" sz="2200" b="1" dirty="0" smtClean="0"/>
              <a:t> </a:t>
            </a:r>
            <a:r>
              <a:rPr lang="id-ID" sz="2200" b="1" dirty="0" smtClean="0"/>
              <a:t>Produk </a:t>
            </a:r>
            <a:r>
              <a:rPr lang="id-ID" sz="2200" b="1" dirty="0"/>
              <a:t>penelitian kedokteran dan kesehatan yang menjadi rujukan nasional yang berwawasan lingkungan dan responsif terhadap permasalahan masyarakat, bangsa </a:t>
            </a:r>
            <a:r>
              <a:rPr lang="id-ID" sz="2200" b="1" dirty="0" smtClean="0"/>
              <a:t>dan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negara</a:t>
            </a:r>
            <a:r>
              <a:rPr lang="en-US" sz="3600" dirty="0" smtClean="0"/>
              <a:t>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821109"/>
              </p:ext>
            </p:extLst>
          </p:nvPr>
        </p:nvGraphicFramePr>
        <p:xfrm>
          <a:off x="838198" y="1118867"/>
          <a:ext cx="10471331" cy="322653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0"/>
                <a:gridCol w="2833370"/>
                <a:gridCol w="463913"/>
                <a:gridCol w="435610"/>
                <a:gridCol w="448945"/>
                <a:gridCol w="436426"/>
                <a:gridCol w="464457"/>
                <a:gridCol w="2804160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9370">
                <a:tc>
                  <a:txBody>
                    <a:bodyPr/>
                    <a:lstStyle/>
                    <a:p>
                      <a:pPr marL="342900" marR="0" lvl="0" indent="-28448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produktivitas riset pasca doktoral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842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6205" marR="0" lvl="0" indent="-571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dirty="0" err="1" smtClean="0"/>
                        <a:t>Jumlah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publikasi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pada</a:t>
                      </a:r>
                      <a:r>
                        <a:rPr lang="en-US" sz="1800" dirty="0" smtClean="0"/>
                        <a:t> International journal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en-US" altLang="id-ID" sz="1800" u="none" strike="noStrike" dirty="0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2</a:t>
                      </a:r>
                    </a:p>
                    <a:p>
                      <a:pPr algn="l" fontAlgn="b"/>
                      <a:endParaRPr lang="id-ID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2</a:t>
                      </a:r>
                    </a:p>
                    <a:p>
                      <a:pPr algn="l" fontAlgn="b"/>
                      <a:endParaRPr lang="id-ID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en-US" altLang="id-ID" sz="1800" u="none" strike="noStrike" dirty="0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en-US" altLang="id-ID" sz="1800" u="none" strike="noStrike" dirty="0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59080" lvl="1" indent="-200025">
                        <a:buFont typeface="+mj-lt"/>
                        <a:buNone/>
                      </a:pP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Memfasilitasi 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untuk dapat melakukan penelitian pasca doktoral 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id-ID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ruang</a:t>
                      </a:r>
                      <a:r>
                        <a:rPr lang="id-ID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penelitian, akses internet, komputer)</a:t>
                      </a:r>
                    </a:p>
                    <a:p>
                      <a:pPr marL="59055" lvl="1" indent="0">
                        <a:buFont typeface="+mj-lt"/>
                        <a:buNone/>
                      </a:pP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2200" b="1" dirty="0" smtClean="0"/>
              <a:t>Tujuan 2:</a:t>
            </a:r>
            <a:r>
              <a:rPr lang="en-US" sz="2200" b="1" dirty="0"/>
              <a:t> </a:t>
            </a:r>
            <a:r>
              <a:rPr lang="en-US" sz="2200" b="1" dirty="0" smtClean="0"/>
              <a:t> </a:t>
            </a:r>
            <a:r>
              <a:rPr lang="id-ID" sz="2200" b="1" dirty="0" smtClean="0"/>
              <a:t>Produk </a:t>
            </a:r>
            <a:r>
              <a:rPr lang="id-ID" sz="2200" b="1" dirty="0"/>
              <a:t>penelitian kedokteran dan kesehatan yang menjadi rujukan nasional yang berwawasan lingkungan dan responsif terhadap permasalahan masyarakat, bangsa </a:t>
            </a:r>
            <a:r>
              <a:rPr lang="id-ID" sz="2200" b="1" dirty="0" smtClean="0"/>
              <a:t>dan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negara</a:t>
            </a:r>
            <a:r>
              <a:rPr lang="en-US" sz="3600" dirty="0" smtClean="0"/>
              <a:t>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900648"/>
              </p:ext>
            </p:extLst>
          </p:nvPr>
        </p:nvGraphicFramePr>
        <p:xfrm>
          <a:off x="838200" y="1363345"/>
          <a:ext cx="10471150" cy="476567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0"/>
                <a:gridCol w="2818765"/>
                <a:gridCol w="451485"/>
                <a:gridCol w="462915"/>
                <a:gridCol w="434975"/>
                <a:gridCol w="450215"/>
                <a:gridCol w="464185"/>
                <a:gridCol w="2804160"/>
              </a:tblGrid>
              <a:tr h="3289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82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3835">
                <a:tc rowSpan="3">
                  <a:txBody>
                    <a:bodyPr/>
                    <a:lstStyle/>
                    <a:p>
                      <a:pPr marL="342900" marR="0" lvl="0" indent="-28448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5"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fasilitas pendukung manajemen riset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842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endParaRPr lang="id-ID" sz="1400" u="none" strike="noStrike" dirty="0">
                        <a:effectLst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0490" marR="0" lvl="0" indent="-1397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en-US" sz="1800" dirty="0" err="1" smtClean="0"/>
                        <a:t>Publikasi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nasional</a:t>
                      </a:r>
                      <a:r>
                        <a:rPr lang="en-US" sz="1800" dirty="0" smtClean="0"/>
                        <a:t> (seminar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jurnal</a:t>
                      </a:r>
                      <a:r>
                        <a:rPr lang="en-US" sz="1800" dirty="0" smtClean="0"/>
                        <a:t>) </a:t>
                      </a:r>
                      <a:r>
                        <a:rPr lang="en-US" sz="1800" dirty="0" err="1" smtClean="0"/>
                        <a:t>hasil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penelitian</a:t>
                      </a:r>
                      <a:r>
                        <a:rPr lang="en-US" sz="1800" dirty="0" smtClean="0"/>
                        <a:t> di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tiap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divisi</a:t>
                      </a:r>
                      <a:endParaRPr lang="en-US" sz="1800" dirty="0" smtClean="0"/>
                    </a:p>
                    <a:p>
                      <a:pPr marL="0" lvl="0" indent="0">
                        <a:buFont typeface="+mj-lt"/>
                        <a:buNone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1</a:t>
                      </a:r>
                      <a:r>
                        <a:rPr lang="en-US" altLang="id-ID" sz="1800" u="none" strike="noStrike">
                          <a:effectLst/>
                        </a:rPr>
                        <a:t>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marL="406400" lvl="1" indent="-29083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Mengembangan unit penelitian dalam pelayanan riset di tingkat Program Studi yang bekerja sama dengan pihak rumah sakit, fakultas atau pihak lain yang terkait dengan penelitian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6400" lvl="1" indent="-29083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 dosen untuk  mengembangkan praktek manajemen riset yang baik (good research management)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11163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39065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800" dirty="0" smtClean="0"/>
                        <a:t>P</a:t>
                      </a:r>
                      <a:r>
                        <a:rPr lang="en-US" sz="1800" dirty="0" err="1" smtClean="0"/>
                        <a:t>ublikasi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Internasional</a:t>
                      </a:r>
                      <a:r>
                        <a:rPr lang="en-US" sz="1800" dirty="0" smtClean="0"/>
                        <a:t> (seminar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jurnal</a:t>
                      </a:r>
                      <a:r>
                        <a:rPr lang="en-US" sz="1800" dirty="0" smtClean="0"/>
                        <a:t>) </a:t>
                      </a:r>
                      <a:r>
                        <a:rPr lang="en-US" sz="1800" dirty="0" err="1" smtClean="0"/>
                        <a:t>hasil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penelitian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setiap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divisi</a:t>
                      </a:r>
                      <a:r>
                        <a:rPr lang="en-US" sz="1800" dirty="0" smtClean="0"/>
                        <a:t> 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15182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6520" indent="0" algn="l" fontAlgn="b"/>
                      <a:r>
                        <a:rPr lang="en-US" sz="1800" dirty="0" err="1" smtClean="0"/>
                        <a:t>Jumlah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publikasi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pada</a:t>
                      </a:r>
                      <a:r>
                        <a:rPr lang="en-US" sz="1800" dirty="0" smtClean="0"/>
                        <a:t> </a:t>
                      </a:r>
                      <a:r>
                        <a:rPr lang="id-ID" sz="1800" dirty="0" smtClean="0"/>
                        <a:t>jurnal</a:t>
                      </a:r>
                      <a:r>
                        <a:rPr lang="id-ID" sz="1800" baseline="0" dirty="0" smtClean="0"/>
                        <a:t> </a:t>
                      </a:r>
                      <a:r>
                        <a:rPr lang="en-US" sz="1800" dirty="0" err="1" smtClean="0"/>
                        <a:t>na</a:t>
                      </a:r>
                      <a:r>
                        <a:rPr lang="id-ID" sz="1800" dirty="0" smtClean="0"/>
                        <a:t>s</a:t>
                      </a:r>
                      <a:r>
                        <a:rPr lang="en-US" sz="1800" dirty="0" err="1" smtClean="0"/>
                        <a:t>ional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interna</a:t>
                      </a:r>
                      <a:r>
                        <a:rPr lang="id-ID" sz="1800" dirty="0" smtClean="0"/>
                        <a:t>s</a:t>
                      </a:r>
                      <a:r>
                        <a:rPr lang="en-US" sz="1800" dirty="0" err="1" smtClean="0"/>
                        <a:t>ional</a:t>
                      </a:r>
                      <a:endParaRPr lang="en-US" sz="1800" dirty="0" smtClean="0"/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en-US" altLang="id-ID" sz="1800" u="none" strike="noStrike" dirty="0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2</a:t>
                      </a:r>
                    </a:p>
                    <a:p>
                      <a:pPr algn="l" fontAlgn="b"/>
                      <a:endParaRPr lang="id-ID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2</a:t>
                      </a:r>
                    </a:p>
                    <a:p>
                      <a:pPr algn="l" fontAlgn="b"/>
                      <a:endParaRPr lang="id-ID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en-US" altLang="id-ID" sz="1800" u="none" strike="noStrike" dirty="0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en-US" altLang="id-ID" sz="1800" u="none" strike="noStrike" dirty="0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0897"/>
            <a:ext cx="10265229" cy="647749"/>
          </a:xfrm>
        </p:spPr>
        <p:txBody>
          <a:bodyPr>
            <a:normAutofit fontScale="90000"/>
          </a:bodyPr>
          <a:lstStyle/>
          <a:p>
            <a:r>
              <a:rPr lang="id-ID" sz="2200" b="1" dirty="0" smtClean="0"/>
              <a:t>Tujuan </a:t>
            </a:r>
            <a:r>
              <a:rPr lang="en-US" sz="2200" b="1" dirty="0" smtClean="0"/>
              <a:t>3</a:t>
            </a:r>
            <a:r>
              <a:rPr lang="id-ID" sz="2200" b="1" dirty="0" smtClean="0"/>
              <a:t>:</a:t>
            </a:r>
            <a:r>
              <a:rPr lang="en-US" sz="2200" b="1" dirty="0" smtClean="0"/>
              <a:t> </a:t>
            </a:r>
            <a:r>
              <a:rPr lang="id-ID" sz="2200" b="1" dirty="0"/>
              <a:t>Pengabdian masyarakat yang mampu mendorong kemandirian dan kesejahteraan masyarakat secara berkelanjutan</a:t>
            </a:r>
            <a:r>
              <a:rPr lang="en-US" sz="2000" dirty="0"/>
              <a:t/>
            </a:r>
            <a:br>
              <a:rPr lang="en-US" sz="2000" dirty="0"/>
            </a:b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476762"/>
              </p:ext>
            </p:extLst>
          </p:nvPr>
        </p:nvGraphicFramePr>
        <p:xfrm>
          <a:off x="838198" y="1118867"/>
          <a:ext cx="10470928" cy="525880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2818493"/>
                <a:gridCol w="478790"/>
                <a:gridCol w="435610"/>
                <a:gridCol w="435428"/>
                <a:gridCol w="449943"/>
                <a:gridCol w="464457"/>
                <a:gridCol w="2803755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3582">
                <a:tc rowSpan="3">
                  <a:txBody>
                    <a:bodyPr/>
                    <a:lstStyle/>
                    <a:p>
                      <a:pPr marL="342900" marR="0" lvl="0" indent="-22733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 pengabdian masyarakat secara sistematik</a:t>
                      </a:r>
                    </a:p>
                    <a:p>
                      <a:pPr marL="11557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endParaRPr lang="id-ID" sz="1400" u="none" strike="noStrike" dirty="0">
                        <a:effectLst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kegiatan pengabdian masyarakat yang berbasis penelitian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lphaLcPeriod" startAt="5"/>
                      </a:pP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marL="342900" lvl="0" indent="-227330">
                        <a:buFont typeface="+mj-lt"/>
                        <a:buAutoNum type="arabicPeriod"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studi bekerja sama dengan rumah sakit, fakultas dan komunitas masyarakat pemerhati kesehatan dalam melaksanakan program pengabdian masyarakat terpadu dan berkesinambungan</a:t>
                      </a:r>
                      <a:endParaRPr lang="en-US" sz="18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02260" lvl="0" indent="-217170">
                        <a:buFont typeface="+mj-lt"/>
                        <a:buAutoNum type="arabicPeriod"/>
                      </a:pPr>
                      <a:r>
                        <a:rPr lang="id-ID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kemampuan peserta didik dalam merespons kebutuhan pelayanan bagi masyarakat dan menjadikannya sebagai pengalaman pembelajaran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170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kegiatan pengabdian kepada masyarakat rentan, lingkungan kritis, budaya lokal, wilayah T3 yang berjangka panjang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78105" marR="0" lvl="2" indent="1397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Kepuasan pelanggan terhadap pelayanan yang diberikan oleh unit penyedia pelayanan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(%)</a:t>
                      </a:r>
                      <a:endParaRPr lang="en-US" sz="1800" dirty="0" smtClean="0">
                        <a:solidFill>
                          <a:schemeClr val="tx1"/>
                        </a:solidFill>
                        <a:effectLst/>
                        <a:sym typeface="+mn-ea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u="none" strike="noStrike">
                          <a:effectLst/>
                        </a:rPr>
                        <a:t> 85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u="none" strike="noStrike">
                          <a:effectLst/>
                        </a:rPr>
                        <a:t>90</a:t>
                      </a:r>
                    </a:p>
                    <a:p>
                      <a:pPr algn="ctr" fontAlgn="b"/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100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100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100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037936"/>
              </p:ext>
            </p:extLst>
          </p:nvPr>
        </p:nvGraphicFramePr>
        <p:xfrm>
          <a:off x="838200" y="1288646"/>
          <a:ext cx="10515604" cy="50153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2716891"/>
                <a:gridCol w="493486"/>
                <a:gridCol w="508000"/>
                <a:gridCol w="464457"/>
                <a:gridCol w="478971"/>
                <a:gridCol w="508000"/>
                <a:gridCol w="2761347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Program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3582">
                <a:tc rowSpan="2">
                  <a:txBody>
                    <a:bodyPr/>
                    <a:lstStyle/>
                    <a:p>
                      <a:pPr marL="342900" marR="0" lvl="0" indent="-28448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defRPr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 pengabdian masyarakat berbasis riset dan memberikan pelayanan yang memuaskan</a:t>
                      </a:r>
                      <a:endParaRPr lang="en-US" sz="18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842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endParaRPr lang="id-ID" sz="1400" u="none" strike="noStrike">
                        <a:effectLst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 yang berisi sumbangan pemikiran berbasis riset kepada para penyusun kebijakan daerah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nasional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 sumbangan pemikiran berbasis riset kepada Fakultas atau pihak lain untuk menentukan kebijakan nasional</a:t>
                      </a:r>
                      <a:endParaRPr lang="en-US" sz="16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Bekerja sama dengan Fakultas serta laboratorium terpadu dan pusat kajian- kelompok kerja penelitian mengkomunikasikan hasil penelitian dan memberikan pelayanan yang memuaskan bagi masyarakat, termasuk pelayanan laboratorium, pelatihan, konsultasi dan bentuk-bentuk pelayanan lainnya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umlah pengabdian masyarakat berupa pemeriksaan kesehatan, penyuluhan, siaran radio, bakti sosial.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6205" indent="-116205"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5</a:t>
                      </a:r>
                      <a:r>
                        <a:rPr lang="en-US" altLang="id-ID" sz="1800" u="none" strike="noStrike" dirty="0" smtClean="0">
                          <a:effectLst/>
                        </a:rPr>
                        <a:t>0</a:t>
                      </a:r>
                      <a:endParaRPr lang="en-US" altLang="id-ID" sz="1800" u="none" strike="noStrike" dirty="0">
                        <a:effectLst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5</a:t>
                      </a:r>
                      <a:r>
                        <a:rPr lang="en-US" altLang="id-ID" sz="1800" u="none" strike="noStrike" dirty="0" smtClean="0">
                          <a:effectLst/>
                        </a:rPr>
                        <a:t>0</a:t>
                      </a:r>
                      <a:endParaRPr lang="en-US" altLang="id-ID" sz="1800" u="none" strike="noStrike" dirty="0">
                        <a:effectLst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5</a:t>
                      </a:r>
                      <a:r>
                        <a:rPr lang="en-US" altLang="id-ID" sz="1800" u="none" strike="noStrike" dirty="0" smtClean="0">
                          <a:effectLst/>
                        </a:rPr>
                        <a:t>0</a:t>
                      </a:r>
                      <a:endParaRPr lang="en-US" altLang="id-ID" sz="1800" u="none" strike="noStrike" dirty="0">
                        <a:effectLst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5</a:t>
                      </a:r>
                      <a:r>
                        <a:rPr lang="en-US" altLang="id-ID" sz="1800" u="none" strike="noStrike" dirty="0" smtClean="0">
                          <a:effectLst/>
                        </a:rPr>
                        <a:t>0</a:t>
                      </a:r>
                      <a:endParaRPr lang="en-US" altLang="id-ID" sz="1800" u="none" strike="noStrike" dirty="0">
                        <a:effectLst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5</a:t>
                      </a:r>
                      <a:r>
                        <a:rPr lang="en-US" altLang="id-ID" sz="1800" u="none" strike="noStrike" dirty="0" smtClean="0">
                          <a:effectLst/>
                        </a:rPr>
                        <a:t>0</a:t>
                      </a:r>
                      <a:endParaRPr lang="en-US" altLang="id-ID" sz="1800" u="none" strike="noStrike" dirty="0">
                        <a:effectLst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 txBox="1"/>
          <p:nvPr/>
        </p:nvSpPr>
        <p:spPr>
          <a:xfrm>
            <a:off x="838200" y="640897"/>
            <a:ext cx="10265229" cy="6477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2000" b="1" dirty="0" smtClean="0"/>
              <a:t>Tujuan </a:t>
            </a:r>
            <a:r>
              <a:rPr lang="en-US" sz="2000" b="1" dirty="0" smtClean="0"/>
              <a:t>3</a:t>
            </a:r>
            <a:r>
              <a:rPr lang="id-ID" sz="2000" b="1" dirty="0" smtClean="0"/>
              <a:t>:</a:t>
            </a:r>
            <a:r>
              <a:rPr lang="en-US" sz="2000" b="1" dirty="0" smtClean="0"/>
              <a:t> </a:t>
            </a:r>
            <a:r>
              <a:rPr lang="id-ID" sz="2000" b="1" dirty="0" smtClean="0"/>
              <a:t>Pengabdian masyarakat yang mampu mendorong kemandirian dan kesejahteraan masyarakat secara berkelanjutan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108266"/>
              </p:ext>
            </p:extLst>
          </p:nvPr>
        </p:nvGraphicFramePr>
        <p:xfrm>
          <a:off x="838198" y="1118867"/>
          <a:ext cx="10515604" cy="47714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022600"/>
                <a:gridCol w="497205"/>
                <a:gridCol w="441960"/>
                <a:gridCol w="481965"/>
                <a:gridCol w="441960"/>
                <a:gridCol w="441325"/>
                <a:gridCol w="2604137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20165">
                <a:tc rowSpan="3">
                  <a:txBody>
                    <a:bodyPr/>
                    <a:lstStyle/>
                    <a:p>
                      <a:pPr marL="342900" marR="0" lvl="0" indent="-28448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staf pendidik atau dosen yang memenuhi kualifikasi UGM untuk melakukan kegiatan akademik di Program Studi </a:t>
                      </a:r>
                    </a:p>
                    <a:p>
                      <a:pPr algn="l" fontAlgn="b"/>
                      <a:r>
                        <a:rPr lang="id-ID" altLang="en-US" sz="1400" u="none" dirty="0"/>
                        <a:t> </a:t>
                      </a:r>
                      <a:endParaRPr lang="id-ID" sz="1400" u="none" strike="noStrike" dirty="0">
                        <a:effectLst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osen UGM dari Kemendik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telah memperoleh jenjang kepangkatan tertinggi guru besar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1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1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marL="248285" indent="-189230" algn="l" fontAlgn="b">
                        <a:buFont typeface="+mj-lt"/>
                        <a:buAutoNum type="arabicPeriod"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Memfasilitasi peningkatan karir staf pendidikan melalui prosedur kenaikan jabatan fungsional dan golongan sesuai dengan aturan yang berlaku di 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Kemendik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ti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 </a:t>
                      </a:r>
                      <a:r>
                        <a:rPr lang="id-ID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 staf pendidik UGM dan menurut aturan Sistem SDM UGM ,</a:t>
                      </a:r>
                      <a:r>
                        <a:rPr lang="id-ID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serta</a:t>
                      </a:r>
                      <a:r>
                        <a:rPr lang="id-ID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aturan yang berlaku di Kementrian Kesehatan bagi staf Dokdiknis</a:t>
                      </a:r>
                      <a:endParaRPr lang="en-US" sz="18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284480" algn="l" fontAlgn="b">
                        <a:buFont typeface="+mj-lt"/>
                        <a:buAutoNum type="arabicPeriod"/>
                      </a:pP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20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marR="0" lvl="0" indent="-1079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 UGM yang berasal dari institusi kemendik</a:t>
                      </a:r>
                      <a:r>
                        <a:rPr lang="en-US" altLang="id-ID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</a:t>
                      </a:r>
                      <a:r>
                        <a:rPr lang="id-ID" sz="18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memperoleh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jenjang akademik Lektor Kepala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dirty="0" smtClean="0">
                          <a:effectLst/>
                          <a:sym typeface="+mn-ea"/>
                        </a:rPr>
                        <a:t>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dirty="0">
                          <a:effectLst/>
                          <a:sym typeface="+mn-ea"/>
                        </a:rPr>
                        <a:t>6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sym typeface="+mn-e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>
                          <a:effectLst/>
                          <a:sym typeface="+mn-ea"/>
                        </a:rPr>
                        <a:t>7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sym typeface="+mn-ea"/>
                        </a:rPr>
                        <a:t>8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sym typeface="+mn-ea"/>
                        </a:rPr>
                        <a:t>10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207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osen UGM yang berasal dari institusi Kemenkes memperoleh jenjang akademik Lektor Kepala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+mn-ea"/>
                        </a:rPr>
                        <a:t>3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 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altLang="id-ID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+mn-ea"/>
                        </a:rPr>
                        <a:t>8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sym typeface="+mn-e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altLang="id-ID" sz="1800" dirty="0">
                          <a:effectLst/>
                          <a:sym typeface="+mn-ea"/>
                        </a:rPr>
                        <a:t>10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sym typeface="+mn-e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dirty="0" smtClean="0">
                          <a:effectLst/>
                          <a:sym typeface="+mn-ea"/>
                        </a:rPr>
                        <a:t>1</a:t>
                      </a:r>
                      <a:r>
                        <a:rPr lang="id-ID" altLang="id-ID" dirty="0" smtClean="0">
                          <a:effectLst/>
                          <a:sym typeface="+mn-ea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dirty="0" smtClean="0">
                          <a:effectLst/>
                          <a:sym typeface="+mn-ea"/>
                        </a:rPr>
                        <a:t>1</a:t>
                      </a:r>
                      <a:r>
                        <a:rPr lang="id-ID" altLang="id-ID" dirty="0" smtClean="0">
                          <a:effectLst/>
                          <a:sym typeface="+mn-ea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85371" y="325735"/>
            <a:ext cx="10203543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b="1" dirty="0"/>
              <a:t>Tujuan </a:t>
            </a:r>
            <a:r>
              <a:rPr lang="en-US" b="1" dirty="0" smtClean="0"/>
              <a:t>4</a:t>
            </a:r>
            <a:r>
              <a:rPr lang="id-ID" b="1" dirty="0" smtClean="0"/>
              <a:t>:</a:t>
            </a:r>
            <a:r>
              <a:rPr lang="en-US" b="1" dirty="0" smtClean="0"/>
              <a:t> </a:t>
            </a:r>
            <a:r>
              <a:rPr lang="id-ID" b="1" dirty="0"/>
              <a:t>Tata kelola Progam Studi yang transparan, partisipatif, akuntabel, berkeadilan,  dan terintegrasi antar divisi guna menunjang efektifitas dan efisiensi pemanfaatan sumberdaya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803520"/>
              </p:ext>
            </p:extLst>
          </p:nvPr>
        </p:nvGraphicFramePr>
        <p:xfrm>
          <a:off x="885371" y="1031782"/>
          <a:ext cx="10515604" cy="53201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Program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7484">
                <a:tc rowSpan="5">
                  <a:txBody>
                    <a:bodyPr/>
                    <a:lstStyle/>
                    <a:p>
                      <a:pPr marL="173038" marR="0" lvl="0" indent="-1143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defRPr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 kualitas SDM yang sistematis dan efisien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6205" marR="0" lvl="0" indent="-571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id-ID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Penambahan D</a:t>
                      </a:r>
                      <a:r>
                        <a:rPr lang="id-ID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osen memiliki latar belakang pendidikan Doktor (S-3) / Sp-2</a:t>
                      </a:r>
                      <a:endParaRPr lang="id-ID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1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altLang="id-ID" sz="180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altLang="id-ID" sz="180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altLang="id-ID" sz="180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altLang="id-ID" sz="180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2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 rowSpan="5">
                  <a:txBody>
                    <a:bodyPr/>
                    <a:lstStyle/>
                    <a:p>
                      <a:pPr marL="342900" indent="-227330" algn="l" fontAlgn="b">
                        <a:buFont typeface="+mj-lt"/>
                        <a:buAutoNum type="arabicPeriod"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mutu dan jumlah dosen di Program Studi termasuk penataan rekrutmen dosen Pascasarjana.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22733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 penguatan pengelolaan SDM berdasarkan Peraturan Pemerintah yang ada dan sistem pengelolaan sumber daya manusia SDM</a:t>
                      </a:r>
                    </a:p>
                    <a:p>
                      <a:pPr marL="342900" marR="0" lvl="0" indent="-22733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Metoda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pembelajaran dalam bentuk  Bedsite, tutorial, kasus, kuliah dll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id-ID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Penambahan </a:t>
                      </a:r>
                      <a:r>
                        <a:rPr lang="id-ID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 mengikuti sertifikasi dosen</a:t>
                      </a:r>
                      <a:endParaRPr lang="en-US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7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7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5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567473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id-ID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Penambahan </a:t>
                      </a:r>
                      <a:r>
                        <a:rPr lang="id-ID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 baru SK rektor</a:t>
                      </a:r>
                      <a:endParaRPr lang="en-US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1053924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59055" marR="0" lvl="0" indent="571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dosen tetap yang ditugaskan secara penuh waktu untuk menjalankan proses pembelajaran (%)</a:t>
                      </a:r>
                      <a:endParaRPr lang="en-US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100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100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100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5905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Rasio dosen dan mahasiswa tahap akademik mencapai ideal 1:4 (%)</a:t>
                      </a:r>
                      <a:endParaRPr lang="en-US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85371" y="325735"/>
            <a:ext cx="10203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b="1" dirty="0"/>
              <a:t>Tujuan </a:t>
            </a:r>
            <a:r>
              <a:rPr lang="en-US" b="1" dirty="0" smtClean="0"/>
              <a:t>4</a:t>
            </a:r>
            <a:r>
              <a:rPr lang="id-ID" b="1" dirty="0" smtClean="0"/>
              <a:t>:</a:t>
            </a:r>
            <a:r>
              <a:rPr lang="en-US" b="1" dirty="0" smtClean="0"/>
              <a:t> </a:t>
            </a:r>
            <a:r>
              <a:rPr lang="id-ID" b="1" dirty="0"/>
              <a:t>Tata kelola Progam Studi yang transparan, partisipatif, akuntabel, berkeadilan,  dan terintegrasi antar divisi guna menunjang efektifitas dan efisiensi pemanfaatan sumberdaya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856577"/>
              </p:ext>
            </p:extLst>
          </p:nvPr>
        </p:nvGraphicFramePr>
        <p:xfrm>
          <a:off x="885371" y="1122537"/>
          <a:ext cx="10515604" cy="531665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54945"/>
                <a:gridCol w="3468914"/>
                <a:gridCol w="493486"/>
                <a:gridCol w="449943"/>
                <a:gridCol w="435428"/>
                <a:gridCol w="449943"/>
                <a:gridCol w="435429"/>
                <a:gridCol w="2427516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Program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3582">
                <a:tc rowSpan="3"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Tenaga pendidik pertahun mendapatkan bantuan dana dan/atau kesempatan untuk melanjutkan pendidikan, mengikuti pelatihan dan kegiatan seminar/workshop/lokakarya sesuai dengan lingkup kompetensinya (%)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100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100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100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100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100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 penguatan pengelolaan SDM berdasarkan Peraturan Pemerintah yang ada dan sistem pengelolaan sumber daya manusia SDM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Mengirim</a:t>
                      </a:r>
                      <a:r>
                        <a:rPr lang="id-ID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tenaga kependidikan mengikuti</a:t>
                      </a:r>
                      <a:r>
                        <a:rPr lang="id-ID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pelatihan/ workshop dilingkungan Fakultas/ Univ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sesuai dengan tuntutan pekerjaan</a:t>
                      </a:r>
                      <a:r>
                        <a:rPr lang="id-ID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 perbaikan yang terus menerus dan berkesinambungan dalam manajemen SDM, Alur dan Tahapan yang baik</a:t>
                      </a: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enaga kependidikan per tahun mendapatkan bantuan dana dan/atau kesempatan untuk melanjutkan pendidikan, mengikuti pelatihan dan kegiatan seminar/workshop/lokakarya sesuai dengan lingkup kerjanya (%)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1236683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emberian tunjangan/insentif kinerja sesuai dengan hasil kinerjanya, berdasarkan capaian SKP, disiplin kerja dan penilaian kinerja (%)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85371" y="325735"/>
            <a:ext cx="10203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b="1" dirty="0"/>
              <a:t>Tujuan </a:t>
            </a:r>
            <a:r>
              <a:rPr lang="en-US" b="1" dirty="0" smtClean="0"/>
              <a:t>4</a:t>
            </a:r>
            <a:r>
              <a:rPr lang="id-ID" b="1" dirty="0" smtClean="0"/>
              <a:t>:</a:t>
            </a:r>
            <a:r>
              <a:rPr lang="en-US" b="1" dirty="0" smtClean="0"/>
              <a:t> </a:t>
            </a:r>
            <a:r>
              <a:rPr lang="id-ID" b="1" dirty="0"/>
              <a:t>Tata kelola Progam Studi yang transparan, partisipatif, akuntabel, berkeadilan,  dan terintegrasi antar divisi guna menunjang efektifitas dan efisiensi pemanfaatan sumberdaya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11526"/>
              </p:ext>
            </p:extLst>
          </p:nvPr>
        </p:nvGraphicFramePr>
        <p:xfrm>
          <a:off x="838198" y="1118867"/>
          <a:ext cx="10515604" cy="33998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Program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3582">
                <a:tc rowSpan="3">
                  <a:txBody>
                    <a:bodyPr/>
                    <a:lstStyle/>
                    <a:p>
                      <a:pPr marL="342900" marR="0" lvl="0" indent="-28448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Menjalin kerjasama pendidikan dengan RS Jejaring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9055" marR="0" lvl="0" indent="-5905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MOU yang dibuat melibatkan Program Studi (%)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9055" marR="0" lvl="0" indent="-5905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 masukan dalam penyusunan MOU antara Fakultas dengan RS Jejaring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kegiatan supervisi ke RS Jejaring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Meningkatan mutu peserta didik yang dikirim di RS Jejaring </a:t>
                      </a:r>
                    </a:p>
                    <a:p>
                      <a:pPr marL="58420" lvl="0" indent="0">
                        <a:buFont typeface="+mj-lt"/>
                        <a:buNone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5905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RS Jejaring di supervisi (%)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+mn-lt"/>
                        </a:rPr>
                        <a:t>70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+mn-lt"/>
                        </a:rPr>
                        <a:t>75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+mn-lt"/>
                        </a:rPr>
                        <a:t>80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+mn-lt"/>
                        </a:rPr>
                        <a:t>80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+mn-lt"/>
                        </a:rPr>
                        <a:t>80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647164">
                <a:tc vMerge="1">
                  <a:txBody>
                    <a:bodyPr/>
                    <a:lstStyle/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5905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elanggan merasa puas atas pelayanan di RS Jejaring (%)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+mn-lt"/>
                        </a:rPr>
                        <a:t>80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  <a:latin typeface="+mn-lt"/>
                        </a:rPr>
                        <a:t>90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85371" y="325735"/>
            <a:ext cx="10203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b="1" dirty="0"/>
              <a:t>Tujuan </a:t>
            </a:r>
            <a:r>
              <a:rPr lang="en-US" b="1" dirty="0"/>
              <a:t>5</a:t>
            </a:r>
            <a:r>
              <a:rPr lang="id-ID" b="1" dirty="0" smtClean="0"/>
              <a:t>:</a:t>
            </a:r>
            <a:r>
              <a:rPr lang="en-US" b="1" dirty="0" smtClean="0"/>
              <a:t> </a:t>
            </a:r>
            <a:r>
              <a:rPr lang="id-ID" b="1" dirty="0"/>
              <a:t>Kerjasama yang strategis, sinergis dan berkelanjutan di bidang pendidikan, penelitian dan pengabdian masyarakat.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764145"/>
              </p:ext>
            </p:extLst>
          </p:nvPr>
        </p:nvGraphicFramePr>
        <p:xfrm>
          <a:off x="838198" y="1118867"/>
          <a:ext cx="10515604" cy="464956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Program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3582">
                <a:tc rowSpan="3">
                  <a:txBody>
                    <a:bodyPr/>
                    <a:lstStyle/>
                    <a:p>
                      <a:pPr marL="342900" marR="0" lvl="0" indent="-22733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defRPr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Menjalin kerjasama penelitian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dengan pihak-pihak baik di dalam maupun di luar negeri secara kelembagaan dan personal</a:t>
                      </a:r>
                      <a:endParaRPr lang="en-US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Proporsi j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umlah penelitian atau laporan kasus di RS Jejaring (2 penelitian / laporan kasus) (%)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20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30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30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Pokja penelitian memfasilitasi kebutuhan kerjasama penelitian yang dilakukan oleh dosen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Departemen dan Program Studi memfasilitasi kerjasama untuk peningkatan SDM di bidang pen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elitian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marR="0" lvl="0" indent="-11620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id-ID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id-ID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egiatan penyuluhan kesehatan per tahun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50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50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50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50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50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marR="0" lvl="0" indent="-11620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  </a:t>
                      </a:r>
                      <a:r>
                        <a:rPr lang="id-ID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id-ID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 pemeriksaan kesehatan per tahun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85371" y="325735"/>
            <a:ext cx="10203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b="1" dirty="0"/>
              <a:t>Tujuan </a:t>
            </a:r>
            <a:r>
              <a:rPr lang="en-US" b="1" dirty="0"/>
              <a:t>5</a:t>
            </a:r>
            <a:r>
              <a:rPr lang="id-ID" b="1" dirty="0" smtClean="0"/>
              <a:t>:</a:t>
            </a:r>
            <a:r>
              <a:rPr lang="en-US" b="1" dirty="0" smtClean="0"/>
              <a:t> </a:t>
            </a:r>
            <a:r>
              <a:rPr lang="id-ID" b="1" dirty="0"/>
              <a:t>Kerjasama yang strategis, sinergis dan berkelanjutan di bidang pendidikan, penelitian dan pengabdian masyarakat.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918831"/>
              </p:ext>
            </p:extLst>
          </p:nvPr>
        </p:nvGraphicFramePr>
        <p:xfrm>
          <a:off x="655955" y="950595"/>
          <a:ext cx="11076305" cy="557593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22245"/>
                <a:gridCol w="3270250"/>
                <a:gridCol w="495300"/>
                <a:gridCol w="464185"/>
                <a:gridCol w="479425"/>
                <a:gridCol w="480060"/>
                <a:gridCol w="479425"/>
                <a:gridCol w="2685415"/>
              </a:tblGrid>
              <a:tr h="283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533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8165">
                <a:tc rowSpan="4">
                  <a:txBody>
                    <a:bodyPr/>
                    <a:lstStyle/>
                    <a:p>
                      <a:pPr marL="212725" indent="-196215">
                        <a:buNone/>
                      </a:pPr>
                      <a:r>
                        <a:rPr lang="id-ID" sz="1800" dirty="0" smtClean="0">
                          <a:effectLst/>
                          <a:sym typeface="+mn-ea"/>
                        </a:rPr>
                        <a:t> 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1. 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Meningkatkan kompetensi lebih komprehensif</a:t>
                      </a:r>
                    </a:p>
                    <a:p>
                      <a:pPr marL="170815" indent="-170815">
                        <a:buNone/>
                      </a:pPr>
                      <a:endParaRPr lang="en-US" sz="1800" dirty="0" smtClean="0">
                        <a:effectLst/>
                        <a:sym typeface="+mn-e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L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ulus ujian board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(%)</a:t>
                      </a:r>
                      <a:endParaRPr lang="en-US" sz="1800" dirty="0" smtClean="0">
                        <a:effectLst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80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85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90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 1</a:t>
                      </a:r>
                      <a:r>
                        <a:rPr lang="en-US" altLang="id-ID" sz="1800" u="none" strike="noStrike">
                          <a:effectLst/>
                        </a:rPr>
                        <a:t>00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en-US" altLang="id-ID" sz="1800" u="none" strike="noStrike" dirty="0">
                          <a:effectLst/>
                        </a:rPr>
                        <a:t>100</a:t>
                      </a:r>
                    </a:p>
                    <a:p>
                      <a:pPr algn="ctr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4">
                  <a:txBody>
                    <a:bodyPr/>
                    <a:lstStyle/>
                    <a:p>
                      <a:pPr marL="212090" lvl="0" indent="-212090">
                        <a:buFont typeface="+mj-lt"/>
                        <a:buAutoNum type="arabicPeriod"/>
                      </a:pPr>
                      <a:r>
                        <a:rPr lang="en-US" alt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Bimbingan intensif 2 bulan sebelum ujian board </a:t>
                      </a:r>
                    </a:p>
                    <a:p>
                      <a:pPr marL="212090" lvl="0" indent="-212090">
                        <a:buFont typeface="+mj-lt"/>
                        <a:buAutoNum type="arabicPeriod"/>
                      </a:pPr>
                      <a:r>
                        <a:rPr lang="en-US" alt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Ketepatan Rotasi </a:t>
                      </a:r>
                      <a:r>
                        <a:rPr lang="en-US" altLang="id-ID" sz="1800" dirty="0" err="1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klinik</a:t>
                      </a:r>
                      <a:r>
                        <a:rPr lang="en-US" alt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 </a:t>
                      </a:r>
                      <a:r>
                        <a:rPr lang="en-US" altLang="id-ID" sz="1800" dirty="0" err="1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dan</a:t>
                      </a:r>
                      <a:r>
                        <a:rPr lang="en-US" alt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 penyelesaian </a:t>
                      </a:r>
                      <a:r>
                        <a:rPr lang="en-US" altLang="id-ID" sz="1800" dirty="0" err="1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tugas</a:t>
                      </a:r>
                      <a:r>
                        <a:rPr lang="en-US" alt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 </a:t>
                      </a:r>
                      <a:r>
                        <a:rPr lang="en-US" altLang="id-ID" sz="1800" dirty="0" err="1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ilmiah</a:t>
                      </a:r>
                      <a:r>
                        <a:rPr lang="en-US" alt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 </a:t>
                      </a:r>
                      <a:r>
                        <a:rPr lang="en-US" altLang="id-ID" sz="1800" dirty="0" err="1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peserta</a:t>
                      </a:r>
                      <a:r>
                        <a:rPr lang="en-US" alt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 </a:t>
                      </a:r>
                      <a:r>
                        <a:rPr lang="en-US" altLang="id-ID" sz="1800" dirty="0" err="1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didik</a:t>
                      </a:r>
                      <a:r>
                        <a:rPr lang="en-US" alt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 </a:t>
                      </a:r>
                    </a:p>
                    <a:p>
                      <a:pPr marL="212090" lvl="0" indent="-212090">
                        <a:buFont typeface="+mj-lt"/>
                        <a:buAutoNum type="arabicPeriod"/>
                      </a:pPr>
                      <a:r>
                        <a:rPr lang="id-ID" sz="1800" dirty="0" smtClean="0">
                          <a:effectLst/>
                          <a:sym typeface="+mn-ea"/>
                        </a:rPr>
                        <a:t>Pengembangan program studi yang terakreditasi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LAMPTKes</a:t>
                      </a:r>
                    </a:p>
                    <a:p>
                      <a:pPr marL="212090" lvl="0" indent="-212090">
                        <a:buFont typeface="+mj-lt"/>
                        <a:buAutoNum type="arabicPeriod"/>
                      </a:pPr>
                      <a:r>
                        <a:rPr lang="id-ID" sz="1800" dirty="0" smtClean="0">
                          <a:effectLst/>
                          <a:sym typeface="+mn-ea"/>
                        </a:rPr>
                        <a:t>Program Studi dan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Divisi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 menyelenggarakan program pendidikan yang berorientasi pada kompetensi</a:t>
                      </a:r>
                    </a:p>
                    <a:p>
                      <a:pPr marL="212090" lvl="0" indent="-212090">
                        <a:buFont typeface="+mj-lt"/>
                        <a:buAutoNum type="arabicPeriod"/>
                      </a:pPr>
                      <a:r>
                        <a:rPr lang="en-US" sz="1800" dirty="0" err="1" smtClean="0">
                          <a:effectLst/>
                          <a:sym typeface="+mn-ea"/>
                        </a:rPr>
                        <a:t>Penyediaan</a:t>
                      </a:r>
                      <a:r>
                        <a:rPr lang="en-US" sz="1800" dirty="0" smtClean="0">
                          <a:effectLst/>
                          <a:sym typeface="+mn-ea"/>
                        </a:rPr>
                        <a:t> k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u</a:t>
                      </a:r>
                      <a:r>
                        <a:rPr lang="en-US" sz="1800" dirty="0" err="1" smtClean="0">
                          <a:effectLst/>
                          <a:sym typeface="+mn-ea"/>
                        </a:rPr>
                        <a:t>esioner</a:t>
                      </a:r>
                      <a:r>
                        <a:rPr lang="en-US" sz="1800" dirty="0" smtClean="0">
                          <a:effectLst/>
                          <a:sym typeface="+mn-ea"/>
                        </a:rPr>
                        <a:t> sebelum wisuda</a:t>
                      </a:r>
                    </a:p>
                  </a:txBody>
                  <a:tcPr/>
                </a:tc>
              </a:tr>
              <a:tr h="8324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lvl="2">
                        <a:buNone/>
                      </a:pPr>
                      <a:r>
                        <a:rPr lang="en-US" alt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Lulus </a:t>
                      </a:r>
                      <a:r>
                        <a:rPr 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pendidikan tepat waktu </a:t>
                      </a:r>
                      <a:r>
                        <a:rPr lang="en-US" alt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(9 semester)</a:t>
                      </a:r>
                      <a:r>
                        <a:rPr 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 </a:t>
                      </a:r>
                      <a:r>
                        <a:rPr lang="en-US" alt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(%)</a:t>
                      </a:r>
                      <a:endParaRPr lang="en-US" sz="1800" dirty="0" smtClean="0">
                        <a:solidFill>
                          <a:schemeClr val="tx1"/>
                        </a:solidFill>
                        <a:effectLst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  <a:p>
                      <a:pPr algn="ctr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85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90</a:t>
                      </a:r>
                      <a:endParaRPr lang="en-US" altLang="id-ID" sz="1800" u="none" strike="noStrike">
                        <a:effectLst/>
                      </a:endParaRP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algn="ctr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8324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lvl="2">
                        <a:buNone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P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eserta didik Sp lulus dengan IPK 3,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71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 (A)</a:t>
                      </a:r>
                      <a:endParaRPr lang="en-US" sz="1800" dirty="0" smtClean="0">
                        <a:effectLst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u="none" strike="noStrike">
                          <a:effectLst/>
                        </a:rPr>
                        <a:t>90</a:t>
                      </a:r>
                    </a:p>
                    <a:p>
                      <a:pPr algn="ctr" fontAlgn="b"/>
                      <a:endParaRPr lang="en-US" altLang="id-ID" sz="1800" u="none" strike="noStrike">
                        <a:effectLst/>
                      </a:endParaRP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u="none" strike="noStrike">
                          <a:effectLst/>
                        </a:rPr>
                        <a:t>90</a:t>
                      </a:r>
                    </a:p>
                    <a:p>
                      <a:pPr algn="ctr" fontAlgn="b"/>
                      <a:endParaRPr lang="en-US" altLang="id-ID" sz="1800" u="none" strike="noStrike">
                        <a:effectLst/>
                      </a:endParaRP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u="none" strike="noStrike">
                          <a:effectLst/>
                        </a:rPr>
                        <a:t>90</a:t>
                      </a:r>
                    </a:p>
                    <a:p>
                      <a:pPr algn="ctr" fontAlgn="b"/>
                      <a:endParaRPr lang="en-US" altLang="id-ID" sz="1800" u="none" strike="noStrike">
                        <a:effectLst/>
                      </a:endParaRP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u="none" strike="noStrike">
                          <a:effectLst/>
                        </a:rPr>
                        <a:t>90</a:t>
                      </a:r>
                    </a:p>
                    <a:p>
                      <a:pPr algn="ctr" fontAlgn="b"/>
                      <a:endParaRPr lang="en-US" altLang="id-ID" sz="1800" u="none" strike="noStrike">
                        <a:effectLst/>
                      </a:endParaRP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u="none" strike="noStrike">
                          <a:effectLst/>
                        </a:rPr>
                        <a:t>90</a:t>
                      </a:r>
                    </a:p>
                    <a:p>
                      <a:pPr algn="ctr" fontAlgn="b"/>
                      <a:endParaRPr lang="en-US" altLang="id-ID" sz="1800" u="none" strike="noStrike">
                        <a:effectLst/>
                      </a:endParaRP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28155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lvl="2">
                        <a:buNone/>
                      </a:pPr>
                      <a:r>
                        <a:rPr lang="en-US" altLang="id-ID" sz="1800" dirty="0">
                          <a:effectLst/>
                          <a:sym typeface="+mn-ea"/>
                        </a:rPr>
                        <a:t>P</a:t>
                      </a:r>
                      <a:r>
                        <a:rPr 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eserta didik yang telah mengikuti program pendidikan menyatakan puas </a:t>
                      </a:r>
                      <a:r>
                        <a:rPr lang="en-US" altLang="id-ID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(%)</a:t>
                      </a:r>
                      <a:endParaRPr lang="en-US" sz="1800" dirty="0">
                        <a:effectLst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u="none" strike="noStrike">
                          <a:effectLst/>
                        </a:rPr>
                        <a:t> 85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id-ID" sz="1800" u="none" strike="noStrike">
                          <a:effectLst/>
                        </a:rPr>
                        <a:t>90</a:t>
                      </a:r>
                    </a:p>
                    <a:p>
                      <a:pPr algn="ctr" fontAlgn="b"/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100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100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100</a:t>
                      </a:r>
                    </a:p>
                    <a:p>
                      <a:pPr algn="ctr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 txBox="1"/>
          <p:nvPr/>
        </p:nvSpPr>
        <p:spPr>
          <a:xfrm>
            <a:off x="747713" y="303212"/>
            <a:ext cx="10515600" cy="6477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2000" b="1" dirty="0" smtClean="0"/>
              <a:t>Tujuan 1</a:t>
            </a:r>
            <a:r>
              <a:rPr lang="id-ID" sz="2000" dirty="0" smtClean="0"/>
              <a:t>:</a:t>
            </a:r>
            <a:r>
              <a:rPr lang="en-US" sz="2000" dirty="0" smtClean="0"/>
              <a:t> </a:t>
            </a:r>
            <a:r>
              <a:rPr lang="en-US" sz="2000" b="1" dirty="0" smtClean="0"/>
              <a:t>Program </a:t>
            </a:r>
            <a:r>
              <a:rPr lang="en-US" sz="2000" b="1" dirty="0" err="1" smtClean="0"/>
              <a:t>Studi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Spesialis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Ilmu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Penyakit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berkualitas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rangka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menghasilkan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lulusan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unggul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kompeten</a:t>
            </a:r>
            <a:endParaRPr lang="id-ID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577927"/>
              </p:ext>
            </p:extLst>
          </p:nvPr>
        </p:nvGraphicFramePr>
        <p:xfrm>
          <a:off x="838200" y="1104265"/>
          <a:ext cx="10515600" cy="546989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0"/>
                <a:gridCol w="3104515"/>
                <a:gridCol w="470535"/>
                <a:gridCol w="440690"/>
                <a:gridCol w="455295"/>
                <a:gridCol w="455295"/>
                <a:gridCol w="455295"/>
                <a:gridCol w="2549525"/>
              </a:tblGrid>
              <a:tr h="3340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3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2055">
                <a:tc rowSpan="4">
                  <a:txBody>
                    <a:bodyPr/>
                    <a:lstStyle/>
                    <a:p>
                      <a:pPr>
                        <a:buNone/>
                      </a:pPr>
                      <a:endParaRPr lang="en-US" sz="18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82550" lvl="2" indent="0" algn="l" fontAlgn="b">
                        <a:buNone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Peserta didik medapatkan pembimbingan </a:t>
                      </a:r>
                      <a:r>
                        <a:rPr lang="en-US" altLang="id-ID" sz="1800" dirty="0" err="1" smtClean="0">
                          <a:effectLst/>
                          <a:sym typeface="+mn-ea"/>
                        </a:rPr>
                        <a:t>akademik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 </a:t>
                      </a:r>
                      <a:r>
                        <a:rPr lang="en-US" altLang="id-ID" sz="1800" dirty="0" err="1" smtClean="0">
                          <a:effectLst/>
                          <a:sym typeface="+mn-ea"/>
                        </a:rPr>
                        <a:t>atau</a:t>
                      </a:r>
                      <a:r>
                        <a:rPr lang="id-ID" altLang="id-ID" sz="1800" dirty="0" smtClean="0">
                          <a:effectLst/>
                          <a:sym typeface="+mn-ea"/>
                        </a:rPr>
                        <a:t> non akademik</a:t>
                      </a:r>
                      <a:r>
                        <a:rPr lang="id-ID" altLang="id-ID" sz="1800" baseline="0" dirty="0" smtClean="0">
                          <a:effectLst/>
                          <a:sym typeface="+mn-ea"/>
                        </a:rPr>
                        <a:t> dari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 Bapak /Ibu Asuh (%)</a:t>
                      </a:r>
                    </a:p>
                    <a:p>
                      <a:pPr marL="0" lvl="2" algn="l" fontAlgn="b">
                        <a:buNone/>
                      </a:pPr>
                      <a:endParaRPr lang="en-US" altLang="id-ID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algn="ctr" fontAlgn="b">
                        <a:buNone/>
                      </a:pPr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algn="ctr" fontAlgn="b">
                        <a:buNone/>
                      </a:pPr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algn="ctr" fontAlgn="b">
                        <a:buNone/>
                      </a:pPr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algn="ctr" fontAlgn="b">
                        <a:buNone/>
                      </a:pPr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alt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algn="ctr" fontAlgn="b">
                        <a:buNone/>
                      </a:pP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sym typeface="+mn-ea"/>
                        </a:rPr>
                        <a:t>Penjadwalan konsultasi / bimbingan pertahap</a:t>
                      </a:r>
                    </a:p>
                  </a:txBody>
                  <a:tcPr/>
                </a:tc>
              </a:tr>
              <a:tr h="12077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86995" indent="10795" algn="l" fontAlgn="b">
                        <a:buNone/>
                      </a:pPr>
                      <a:r>
                        <a:rPr lang="id-ID" sz="1800" dirty="0" smtClean="0">
                          <a:effectLst/>
                          <a:sym typeface="+mn-ea"/>
                        </a:rPr>
                        <a:t>Menurunkan prosentase peserta didik yang memiliki masalah akademik dan non akademik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(%)</a:t>
                      </a:r>
                      <a:endParaRPr lang="en-US" altLang="id-ID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4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0,5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0,5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0,5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4300" lvl="0" indent="0">
                        <a:buFont typeface="+mj-lt"/>
                        <a:buNone/>
                      </a:pPr>
                      <a:r>
                        <a:rPr lang="id-ID" altLang="id-ID" sz="1800" dirty="0" smtClean="0">
                          <a:effectLst/>
                          <a:sym typeface="+mn-ea"/>
                        </a:rPr>
                        <a:t>P</a:t>
                      </a:r>
                      <a:r>
                        <a:rPr lang="en-US" altLang="id-ID" sz="1800" dirty="0" err="1" smtClean="0">
                          <a:effectLst/>
                          <a:sym typeface="+mn-ea"/>
                        </a:rPr>
                        <a:t>enyediakan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 media kosultasi melalui Sekertaris program studi</a:t>
                      </a:r>
                      <a:endParaRPr lang="en-US" altLang="id-ID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/>
                </a:tc>
              </a:tr>
              <a:tr h="9709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09220" indent="0" algn="l" fontAlgn="b">
                        <a:buNone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M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enyelenggarakan k</a:t>
                      </a:r>
                      <a:r>
                        <a:rPr lang="en-US" altLang="id-ID" sz="1800" dirty="0" err="1" smtClean="0">
                          <a:effectLst/>
                          <a:sym typeface="+mn-ea"/>
                        </a:rPr>
                        <a:t>uliah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 pakar 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Internasional </a:t>
                      </a:r>
                    </a:p>
                    <a:p>
                      <a:pPr algn="l" fontAlgn="b">
                        <a:buNone/>
                      </a:pPr>
                      <a:endParaRPr lang="id-ID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4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6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8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1</a:t>
                      </a:r>
                      <a:r>
                        <a:rPr lang="en-US" altLang="id-ID" sz="1800" u="none" strike="noStrike">
                          <a:effectLst/>
                        </a:rPr>
                        <a:t>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4300" lvl="0" indent="0">
                        <a:buFont typeface="+mj-lt"/>
                        <a:buNone/>
                      </a:pPr>
                      <a:r>
                        <a:rPr lang="id-ID" sz="1800" dirty="0" smtClean="0">
                          <a:effectLst/>
                          <a:sym typeface="+mn-ea"/>
                        </a:rPr>
                        <a:t>Pengembangan dan fasilitasi pendidikan antar program studi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dalam dan luar negeri</a:t>
                      </a:r>
                      <a:endParaRPr lang="en-US" altLang="id-ID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 anchor="b"/>
                </a:tc>
              </a:tr>
              <a:tr h="333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L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apor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a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n pagi berbahasa Inggris satu kali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per bulan</a:t>
                      </a:r>
                    </a:p>
                    <a:p>
                      <a:pPr algn="l" fontAlgn="b">
                        <a:buNone/>
                      </a:pP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4300" lvl="0" indent="0">
                        <a:buFont typeface="+mj-lt"/>
                        <a:buNone/>
                      </a:pPr>
                      <a:r>
                        <a:rPr lang="en-US" sz="1800" dirty="0" err="1" smtClean="0">
                          <a:effectLst/>
                          <a:sym typeface="+mn-ea"/>
                        </a:rPr>
                        <a:t>Penyedia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a</a:t>
                      </a:r>
                      <a:r>
                        <a:rPr lang="en-US" sz="1800" dirty="0" smtClean="0">
                          <a:effectLst/>
                          <a:sym typeface="+mn-ea"/>
                        </a:rPr>
                        <a:t>n 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k</a:t>
                      </a:r>
                      <a:r>
                        <a:rPr lang="en-US" sz="1800" dirty="0" err="1" smtClean="0">
                          <a:effectLst/>
                          <a:sym typeface="+mn-ea"/>
                        </a:rPr>
                        <a:t>asus</a:t>
                      </a:r>
                      <a:r>
                        <a:rPr lang="en-US" sz="1800" dirty="0" smtClean="0">
                          <a:effectLst/>
                          <a:sym typeface="+mn-ea"/>
                        </a:rPr>
                        <a:t> 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s</a:t>
                      </a:r>
                      <a:r>
                        <a:rPr lang="en-US" sz="1800" dirty="0" err="1" smtClean="0">
                          <a:effectLst/>
                          <a:sym typeface="+mn-ea"/>
                        </a:rPr>
                        <a:t>ulit</a:t>
                      </a:r>
                      <a:r>
                        <a:rPr lang="en-US" sz="1800" dirty="0" smtClean="0">
                          <a:effectLst/>
                          <a:sym typeface="+mn-ea"/>
                        </a:rPr>
                        <a:t> 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 yang</a:t>
                      </a:r>
                      <a:r>
                        <a:rPr lang="en-US" sz="1800" dirty="0" smtClean="0">
                          <a:effectLst/>
                          <a:sym typeface="+mn-ea"/>
                        </a:rPr>
                        <a:t> dipresentasikan </a:t>
                      </a:r>
                      <a:r>
                        <a:rPr lang="en-US" sz="1800" dirty="0" err="1" smtClean="0">
                          <a:effectLst/>
                          <a:sym typeface="+mn-ea"/>
                        </a:rPr>
                        <a:t>pada</a:t>
                      </a:r>
                      <a:r>
                        <a:rPr lang="en-US" sz="1800" dirty="0" smtClean="0">
                          <a:effectLst/>
                          <a:sym typeface="+mn-ea"/>
                        </a:rPr>
                        <a:t> 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saat </a:t>
                      </a:r>
                      <a:r>
                        <a:rPr lang="en-US" sz="1800" dirty="0" err="1" smtClean="0">
                          <a:effectLst/>
                          <a:sym typeface="+mn-ea"/>
                        </a:rPr>
                        <a:t>konferensi</a:t>
                      </a:r>
                      <a:r>
                        <a:rPr lang="en-US" sz="1800" dirty="0" smtClean="0">
                          <a:effectLst/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sym typeface="+mn-ea"/>
                        </a:rPr>
                        <a:t>residen</a:t>
                      </a:r>
                      <a:endParaRPr lang="en-US" sz="1800" dirty="0" smtClean="0">
                        <a:effectLst/>
                        <a:sym typeface="+mn-e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 txBox="1"/>
          <p:nvPr/>
        </p:nvSpPr>
        <p:spPr>
          <a:xfrm>
            <a:off x="747713" y="303212"/>
            <a:ext cx="10515600" cy="6477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2000" b="1" dirty="0" smtClean="0"/>
              <a:t>Tujuan 1:</a:t>
            </a:r>
            <a:r>
              <a:rPr lang="en-US" sz="2000" dirty="0" smtClean="0"/>
              <a:t> </a:t>
            </a:r>
            <a:r>
              <a:rPr lang="en-US" sz="2000" b="1" dirty="0" smtClean="0"/>
              <a:t>Program </a:t>
            </a:r>
            <a:r>
              <a:rPr lang="en-US" sz="2000" b="1" dirty="0" err="1" smtClean="0"/>
              <a:t>Studi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Spesialis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Ilmu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Penyakit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berkualitas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rangka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menghasilkan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lulusan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unggul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kompeten</a:t>
            </a:r>
            <a:endParaRPr lang="id-ID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621011"/>
              </p:ext>
            </p:extLst>
          </p:nvPr>
        </p:nvGraphicFramePr>
        <p:xfrm>
          <a:off x="748030" y="936625"/>
          <a:ext cx="10781665" cy="547582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22550"/>
                <a:gridCol w="3095625"/>
                <a:gridCol w="484505"/>
                <a:gridCol w="452755"/>
                <a:gridCol w="466090"/>
                <a:gridCol w="509270"/>
                <a:gridCol w="480695"/>
                <a:gridCol w="2670175"/>
              </a:tblGrid>
              <a:tr h="3340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3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220">
                <a:tc rowSpan="6">
                  <a:txBody>
                    <a:bodyPr/>
                    <a:lstStyle/>
                    <a:p>
                      <a:pPr marL="212725" indent="-212725">
                        <a:buNone/>
                      </a:pPr>
                      <a:r>
                        <a:rPr lang="id-ID" sz="1800" dirty="0">
                          <a:effectLst/>
                          <a:sym typeface="+mn-ea"/>
                        </a:rPr>
                        <a:t> </a:t>
                      </a:r>
                      <a:r>
                        <a:rPr lang="en-US" sz="1800" dirty="0" smtClean="0">
                          <a:effectLst/>
                          <a:sym typeface="+mn-ea"/>
                        </a:rPr>
                        <a:t> 2. </a:t>
                      </a:r>
                      <a:r>
                        <a:rPr lang="en-US" sz="1800" dirty="0" err="1" smtClean="0">
                          <a:effectLst/>
                          <a:sym typeface="+mn-ea"/>
                        </a:rPr>
                        <a:t>Meningkatkan</a:t>
                      </a:r>
                      <a:r>
                        <a:rPr lang="en-US" sz="1800" dirty="0" smtClean="0">
                          <a:effectLst/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sym typeface="+mn-ea"/>
                        </a:rPr>
                        <a:t>kualitas</a:t>
                      </a:r>
                      <a:r>
                        <a:rPr lang="en-US" sz="1800" dirty="0" smtClean="0">
                          <a:effectLst/>
                          <a:sym typeface="+mn-ea"/>
                        </a:rPr>
                        <a:t> program </a:t>
                      </a:r>
                      <a:r>
                        <a:rPr lang="en-US" sz="1800" dirty="0" err="1" smtClean="0">
                          <a:effectLst/>
                          <a:sym typeface="+mn-ea"/>
                        </a:rPr>
                        <a:t>studi</a:t>
                      </a:r>
                      <a:endParaRPr lang="en-US" sz="1800" dirty="0" smtClean="0">
                        <a:effectLst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id-ID" sz="1800" dirty="0">
                        <a:solidFill>
                          <a:schemeClr val="tx1"/>
                        </a:solidFill>
                        <a:sym typeface="Arial" panose="020B0604020202020204" pitchFamily="34" charset="0"/>
                      </a:endParaRPr>
                    </a:p>
                    <a:p>
                      <a:pPr>
                        <a:buNone/>
                      </a:pPr>
                      <a:endParaRPr lang="en-US" altLang="id-ID" sz="1800" dirty="0">
                        <a:solidFill>
                          <a:schemeClr val="tx1"/>
                        </a:solidFill>
                        <a:sym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76835" lvl="2" indent="0" algn="l" fontAlgn="b">
                        <a:buNone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Revisi B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uku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A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jar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Ilmu Penyakit Dalam</a:t>
                      </a:r>
                      <a:endParaRPr lang="en-US" altLang="id-ID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alt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en-US" altLang="id-ID" sz="1800" u="none" strike="noStrike" dirty="0">
                          <a:effectLst/>
                        </a:rPr>
                        <a:t>1</a:t>
                      </a: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alt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1</a:t>
                      </a:r>
                      <a:endParaRPr lang="id-ID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4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Departemen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 dan Program Studi menyusun penerbitan buku yang menjadi referensi di tingkat program studi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PPDS1</a:t>
                      </a:r>
                      <a:endParaRPr lang="en-US" altLang="id-ID" sz="1800" dirty="0" smtClean="0">
                        <a:solidFill>
                          <a:schemeClr val="tx1"/>
                        </a:solidFill>
                        <a:effectLst/>
                        <a:sym typeface="+mn-ea"/>
                      </a:endParaRPr>
                    </a:p>
                  </a:txBody>
                  <a:tcPr/>
                </a:tc>
              </a:tr>
              <a:tr h="628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7475" indent="0" algn="l" fontAlgn="b">
                        <a:buNone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M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enerbitkan kumpulan kasus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sulit atau kasus jarang</a:t>
                      </a:r>
                      <a:endParaRPr lang="en-US" altLang="id-ID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1</a:t>
                      </a:r>
                      <a:endParaRPr lang="id-ID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678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041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Menyusun buku </a:t>
                      </a:r>
                      <a:r>
                        <a:rPr lang="en-US" altLang="id-ID" sz="1800" dirty="0" err="1" smtClean="0">
                          <a:effectLst/>
                          <a:sym typeface="+mn-ea"/>
                        </a:rPr>
                        <a:t>Modul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 D</a:t>
                      </a:r>
                      <a:r>
                        <a:rPr lang="id-ID" altLang="id-ID" sz="1800" dirty="0" smtClean="0">
                          <a:effectLst/>
                          <a:sym typeface="+mn-ea"/>
                        </a:rPr>
                        <a:t>i</a:t>
                      </a:r>
                      <a:r>
                        <a:rPr lang="en-US" altLang="id-ID" sz="1800" dirty="0" err="1" smtClean="0">
                          <a:effectLst/>
                          <a:sym typeface="+mn-ea"/>
                        </a:rPr>
                        <a:t>visi</a:t>
                      </a:r>
                      <a:endParaRPr lang="id-ID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962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44780" marR="0" lvl="0" indent="-1397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Revisi Log Book</a:t>
                      </a:r>
                      <a:endParaRPr lang="id-ID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alt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d-ID" alt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alt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d-ID" alt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alt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1965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04140" indent="0" algn="l" fontAlgn="b">
                        <a:buNone/>
                      </a:pPr>
                      <a:r>
                        <a:rPr lang="id-ID" sz="1800" dirty="0" smtClean="0">
                          <a:effectLst/>
                          <a:sym typeface="+mn-ea"/>
                        </a:rPr>
                        <a:t>Meningkatkan ketaatan civitas akademik terhadap standar profesionalisme (%)</a:t>
                      </a:r>
                    </a:p>
                    <a:p>
                      <a:pPr algn="l" fontAlgn="b">
                        <a:buNone/>
                      </a:pP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  <a:p>
                      <a:pPr algn="l" fontAlgn="b">
                        <a:buNone/>
                      </a:pP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100</a:t>
                      </a: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100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alt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alt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alt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2395" lvl="0" indent="-98425">
                        <a:buFont typeface="+mj-lt"/>
                        <a:buNone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1. </a:t>
                      </a:r>
                      <a:r>
                        <a:rPr lang="en-US" altLang="id-ID" sz="1800" dirty="0" err="1" smtClean="0">
                          <a:effectLst/>
                          <a:sym typeface="+mn-ea"/>
                        </a:rPr>
                        <a:t>Dep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 dan Program Studi mengkondisikan terciptanya institusi yang profesional </a:t>
                      </a:r>
                    </a:p>
                    <a:p>
                      <a:pPr marL="40640" lvl="0" indent="-27305">
                        <a:buFont typeface="+mj-lt"/>
                        <a:buNone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+mn-ea"/>
                        </a:rPr>
                        <a:t>2.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Mapping Rotasi Klinik</a:t>
                      </a:r>
                    </a:p>
                    <a:p>
                      <a:pPr marL="113030" lvl="0" indent="-99060">
                        <a:buFont typeface="+mj-lt"/>
                        <a:buNone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3. Presensi dalam bentuk fingger print.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 anchor="b"/>
                </a:tc>
              </a:tr>
              <a:tr h="333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170" lvl="2" indent="0" algn="l" fontAlgn="b">
                        <a:buNone/>
                      </a:pPr>
                      <a:r>
                        <a:rPr lang="id-ID" sz="1800" dirty="0" smtClean="0">
                          <a:effectLst/>
                          <a:sym typeface="+mn-ea"/>
                        </a:rPr>
                        <a:t>Program Studi memberikan kesempatan pendidikan kepada peserta didik dari daerah T3</a:t>
                      </a: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d-ID" alt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d-ID" alt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d-ID" alt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d-ID" alt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d-ID" alt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4300" lvl="0" indent="0">
                        <a:buFont typeface="+mj-lt"/>
                        <a:buNone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Mempertimbangkan calon perserta didik dari daerah T3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 txBox="1"/>
          <p:nvPr/>
        </p:nvSpPr>
        <p:spPr>
          <a:xfrm>
            <a:off x="747713" y="303212"/>
            <a:ext cx="10515600" cy="6477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2000" b="1" dirty="0" smtClean="0"/>
              <a:t>Tujuan 1:</a:t>
            </a:r>
            <a:r>
              <a:rPr lang="en-US" sz="2000" dirty="0" smtClean="0"/>
              <a:t> </a:t>
            </a:r>
            <a:r>
              <a:rPr lang="en-US" sz="2000" b="1" dirty="0" smtClean="0"/>
              <a:t>Program </a:t>
            </a:r>
            <a:r>
              <a:rPr lang="en-US" sz="2000" b="1" dirty="0" err="1" smtClean="0"/>
              <a:t>Studi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Spesialis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Ilmu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Penyakit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berkualitas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rangka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menghasilkan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lulusan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unggul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kompeten</a:t>
            </a:r>
            <a:endParaRPr lang="id-ID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2200" b="1" dirty="0" smtClean="0"/>
              <a:t>Tujuan </a:t>
            </a:r>
            <a:r>
              <a:rPr lang="en-US" sz="2200" b="1" dirty="0" smtClean="0"/>
              <a:t>1</a:t>
            </a:r>
            <a:r>
              <a:rPr lang="id-ID" sz="2200" b="1" dirty="0" smtClean="0"/>
              <a:t>:</a:t>
            </a:r>
            <a:r>
              <a:rPr lang="en-US" sz="2200" b="1" dirty="0" smtClean="0"/>
              <a:t> </a:t>
            </a:r>
            <a:r>
              <a:rPr lang="en-US" sz="2200" b="1" dirty="0"/>
              <a:t>Program </a:t>
            </a:r>
            <a:r>
              <a:rPr lang="en-US" sz="2200" b="1" dirty="0" err="1"/>
              <a:t>Studi</a:t>
            </a:r>
            <a:r>
              <a:rPr lang="en-US" sz="2200" b="1" dirty="0"/>
              <a:t> </a:t>
            </a:r>
            <a:r>
              <a:rPr lang="en-US" sz="2200" b="1" dirty="0" err="1"/>
              <a:t>Spesialis</a:t>
            </a:r>
            <a:r>
              <a:rPr lang="en-US" sz="2200" b="1" dirty="0"/>
              <a:t> </a:t>
            </a:r>
            <a:r>
              <a:rPr lang="en-US" sz="2200" b="1" dirty="0" err="1"/>
              <a:t>Ilmu</a:t>
            </a:r>
            <a:r>
              <a:rPr lang="en-US" sz="2200" b="1" dirty="0"/>
              <a:t> </a:t>
            </a:r>
            <a:r>
              <a:rPr lang="en-US" sz="2200" b="1" dirty="0" err="1"/>
              <a:t>Penyakit</a:t>
            </a:r>
            <a:r>
              <a:rPr lang="en-US" sz="2200" b="1" dirty="0"/>
              <a:t> </a:t>
            </a:r>
            <a:r>
              <a:rPr lang="en-US" sz="2200" b="1" dirty="0" err="1"/>
              <a:t>Dalam</a:t>
            </a:r>
            <a:r>
              <a:rPr lang="en-US" sz="2200" b="1" dirty="0"/>
              <a:t> yang </a:t>
            </a:r>
            <a:r>
              <a:rPr lang="en-US" sz="2200" b="1" dirty="0" err="1"/>
              <a:t>berkualitas</a:t>
            </a:r>
            <a:r>
              <a:rPr lang="en-US" sz="2200" b="1" dirty="0"/>
              <a:t> </a:t>
            </a:r>
            <a:r>
              <a:rPr lang="en-US" sz="2200" b="1" dirty="0" err="1"/>
              <a:t>dalam</a:t>
            </a:r>
            <a:r>
              <a:rPr lang="en-US" sz="2200" b="1" dirty="0"/>
              <a:t> </a:t>
            </a:r>
            <a:r>
              <a:rPr lang="en-US" sz="2200" b="1" dirty="0" err="1"/>
              <a:t>rangka</a:t>
            </a:r>
            <a:r>
              <a:rPr lang="en-US" sz="2200" b="1" dirty="0"/>
              <a:t> </a:t>
            </a:r>
            <a:r>
              <a:rPr lang="en-US" sz="2200" b="1" dirty="0" err="1"/>
              <a:t>menghasilkan</a:t>
            </a:r>
            <a:r>
              <a:rPr lang="en-US" sz="2200" b="1" dirty="0"/>
              <a:t> </a:t>
            </a:r>
            <a:r>
              <a:rPr lang="en-US" sz="2200" b="1" dirty="0" err="1"/>
              <a:t>lulusan</a:t>
            </a:r>
            <a:r>
              <a:rPr lang="en-US" sz="2200" b="1" dirty="0"/>
              <a:t> yang </a:t>
            </a:r>
            <a:r>
              <a:rPr lang="en-US" sz="2200" b="1" dirty="0" err="1"/>
              <a:t>unggul</a:t>
            </a:r>
            <a:r>
              <a:rPr lang="en-US" sz="2200" b="1" dirty="0"/>
              <a:t> </a:t>
            </a:r>
            <a:r>
              <a:rPr lang="en-US" sz="2200" b="1" dirty="0" err="1"/>
              <a:t>dan</a:t>
            </a:r>
            <a:r>
              <a:rPr lang="en-US" sz="2200" b="1" dirty="0"/>
              <a:t> </a:t>
            </a:r>
            <a:r>
              <a:rPr lang="en-US" sz="2200" b="1" dirty="0" err="1"/>
              <a:t>kompeten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198" y="1012822"/>
          <a:ext cx="10882398" cy="52362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090545"/>
                <a:gridCol w="469582"/>
                <a:gridCol w="455295"/>
                <a:gridCol w="455337"/>
                <a:gridCol w="455295"/>
                <a:gridCol w="455295"/>
                <a:gridCol w="2916597"/>
              </a:tblGrid>
              <a:tr h="44069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endParaRPr lang="id-ID" sz="18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25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3582">
                <a:tc rowSpan="4">
                  <a:txBody>
                    <a:bodyPr/>
                    <a:lstStyle/>
                    <a:p>
                      <a:pPr marL="278765" marR="0" lvl="0" indent="-25844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3"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Melayani pengguna lulusan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171450"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171450" algn="l" fontAlgn="b"/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altLang="en-US" sz="1800" u="none" dirty="0"/>
                        <a:t> </a:t>
                      </a:r>
                      <a:endParaRPr lang="id-ID" sz="1800" u="none" strike="noStrike" dirty="0">
                        <a:effectLst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43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takeholder, alumni menyatakan puas terhadap 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Program Studi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(%)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5</a:t>
                      </a:r>
                      <a:r>
                        <a:rPr lang="en-US" altLang="id-ID" sz="1800" u="none" strike="noStrike">
                          <a:effectLst/>
                        </a:rPr>
                        <a:t>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60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7</a:t>
                      </a:r>
                      <a:r>
                        <a:rPr lang="en-US" altLang="id-ID" sz="1800" u="none" strike="noStrike">
                          <a:effectLst/>
                        </a:rPr>
                        <a:t>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80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8</a:t>
                      </a:r>
                      <a:r>
                        <a:rPr lang="en-US" altLang="id-ID" sz="1800" u="none" strike="noStrike">
                          <a:effectLst/>
                        </a:rPr>
                        <a:t>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marL="342900" lvl="0" indent="-285750">
                        <a:buFont typeface="+mj-lt"/>
                        <a:buAutoNum type="arabicPeriod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Penyebaran </a:t>
                      </a:r>
                      <a:r>
                        <a:rPr lang="en-US" sz="1800" dirty="0" smtClean="0">
                          <a:effectLst/>
                          <a:sym typeface="+mn-ea"/>
                        </a:rPr>
                        <a:t>kwesioner kepada lulusan (alumni)</a:t>
                      </a:r>
                    </a:p>
                    <a:p>
                      <a:pPr marL="342900" lvl="0" indent="-285750">
                        <a:buFont typeface="+mj-lt"/>
                        <a:buAutoNum type="arabicPeriod"/>
                      </a:pPr>
                      <a:r>
                        <a:rPr lang="en-US" sz="1800" dirty="0" smtClean="0">
                          <a:effectLst/>
                          <a:sym typeface="+mn-ea"/>
                        </a:rPr>
                        <a:t>Penyebaran kwesioner kepada pengguna lulusan</a:t>
                      </a:r>
                    </a:p>
                    <a:p>
                      <a:pPr marL="342900" lvl="0" indent="-285750">
                        <a:buFont typeface="+mj-lt"/>
                        <a:buAutoNum type="arabicPeriod"/>
                      </a:pPr>
                      <a:r>
                        <a:rPr lang="en-US" sz="1800" dirty="0" smtClean="0">
                          <a:effectLst/>
                          <a:sym typeface="+mn-ea"/>
                        </a:rPr>
                        <a:t>Membangun sistem komunikasi yang dapat diakses oleh alumni dan pengguna alumni (Website, WA)</a:t>
                      </a:r>
                      <a:endParaRPr lang="en-US" altLang="id-ID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71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30175" marR="0" lvl="2" indent="-1333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 data tracer study 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</a:p>
                    <a:p>
                      <a:pPr algn="l" fontAlgn="b"/>
                      <a:endParaRPr lang="id-ID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60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70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8</a:t>
                      </a:r>
                      <a:r>
                        <a:rPr lang="en-US" altLang="id-ID" sz="1800" u="none" strike="noStrike">
                          <a:effectLst/>
                        </a:rPr>
                        <a:t>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9</a:t>
                      </a:r>
                      <a:r>
                        <a:rPr lang="en-US" altLang="id-ID" sz="1800" u="none" strike="noStrike">
                          <a:effectLst/>
                        </a:rPr>
                        <a:t>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7105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4300" marR="0" lvl="2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 S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istem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nformasi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kademik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online 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</a:p>
                    <a:p>
                      <a:pPr algn="l" fontAlgn="b"/>
                      <a:endParaRPr lang="id-ID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647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59055" lvl="2" indent="13970" algn="l" fontAlgn="b">
                        <a:buNone/>
                      </a:pPr>
                      <a:r>
                        <a:rPr lang="id-ID" sz="1800" dirty="0" smtClean="0">
                          <a:effectLst/>
                          <a:sym typeface="+mn-ea"/>
                        </a:rPr>
                        <a:t>Program Studi menyelenggarakan CME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sym typeface="+mn-ea"/>
                      </a:endParaRPr>
                    </a:p>
                    <a:p>
                      <a:pPr algn="l" fontAlgn="b">
                        <a:buNone/>
                      </a:pP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sym typeface="+mn-e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05410" indent="-14605" algn="l" fontAlgn="b">
                        <a:buNone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Departemen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 dan Prgram Studi menyelenggarakan kegiatan CME berupa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Workshop, Seminar dan  kursus ketrampilan klinik</a:t>
                      </a:r>
                      <a:endParaRPr lang="en-US" altLang="id-ID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2200" b="1" dirty="0" smtClean="0"/>
              <a:t>Tujuan 2:</a:t>
            </a:r>
            <a:r>
              <a:rPr lang="en-US" sz="2200" b="1" dirty="0"/>
              <a:t> </a:t>
            </a:r>
            <a:r>
              <a:rPr lang="en-US" sz="2200" b="1" dirty="0" smtClean="0"/>
              <a:t> </a:t>
            </a:r>
            <a:r>
              <a:rPr lang="id-ID" sz="2200" b="1" dirty="0" smtClean="0"/>
              <a:t>Produk </a:t>
            </a:r>
            <a:r>
              <a:rPr lang="id-ID" sz="2200" b="1" dirty="0"/>
              <a:t>penelitian kedokteran dan kesehatan yang menjadi rujukan nasional yang berwawasan lingkungan dan responsif terhadap permasalahan masyarakat, bangsa </a:t>
            </a:r>
            <a:r>
              <a:rPr lang="id-ID" sz="2200" b="1" dirty="0" smtClean="0"/>
              <a:t>dan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negara</a:t>
            </a:r>
            <a:r>
              <a:rPr lang="en-US" sz="3600" dirty="0" smtClean="0"/>
              <a:t>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438710"/>
              </p:ext>
            </p:extLst>
          </p:nvPr>
        </p:nvGraphicFramePr>
        <p:xfrm>
          <a:off x="838200" y="1203960"/>
          <a:ext cx="10515600" cy="44498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64130"/>
                <a:gridCol w="2796540"/>
                <a:gridCol w="450850"/>
                <a:gridCol w="466090"/>
                <a:gridCol w="465455"/>
                <a:gridCol w="480695"/>
                <a:gridCol w="465455"/>
                <a:gridCol w="2826385"/>
              </a:tblGrid>
              <a:tr h="3371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81125">
                <a:tc rowSpan="2">
                  <a:txBody>
                    <a:bodyPr/>
                    <a:lstStyle/>
                    <a:p>
                      <a:pPr marL="400050" lvl="0" indent="-28448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Menguatkan Atmosfir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Riset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4625" lvl="0" indent="-116205"/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4625" lvl="0" indent="-116205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altLang="en-US" sz="1400" u="none" dirty="0"/>
                        <a:t> </a:t>
                      </a:r>
                      <a:endParaRPr lang="id-ID" sz="1400" u="none" strike="noStrike" dirty="0">
                        <a:effectLst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umlah 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 staf dan residen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yang di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danai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 dana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 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 dan Internasional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4</a:t>
                      </a:r>
                      <a:endParaRPr lang="en-US" altLang="id-ID" sz="1800" u="none" strike="noStrike" dirty="0">
                        <a:effectLst/>
                      </a:endParaRPr>
                    </a:p>
                    <a:p>
                      <a:pPr algn="l" fontAlgn="b"/>
                      <a:endParaRPr lang="en-US" altLang="id-ID" sz="1800" u="none" strike="noStrike" dirty="0">
                        <a:effectLst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4</a:t>
                      </a:r>
                      <a:endParaRPr lang="id-ID" sz="1800" u="none" strike="noStrike" dirty="0">
                        <a:effectLst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4</a:t>
                      </a:r>
                      <a:endParaRPr lang="en-US" altLang="id-ID" sz="1800" u="none" strike="noStrike" dirty="0">
                        <a:effectLst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4</a:t>
                      </a:r>
                      <a:endParaRPr lang="en-US" altLang="id-ID" sz="1800" u="none" strike="noStrike" dirty="0">
                        <a:effectLst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4</a:t>
                      </a:r>
                      <a:endParaRPr lang="en-US" altLang="id-ID" sz="1800" u="none" strike="noStrike" dirty="0">
                        <a:effectLst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Studi mencari informasi mengenai riset baik tingkat nasional maupun internasional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 keseimbangan kesetaraan jumlah maupun kualitas riset ditiap-tiap divisi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mfasilitasi kebutuhan refrensi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 bentuk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jurnal untuk kepentingan riset 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(internet, PC, Laptop, </a:t>
                      </a:r>
                      <a:r>
                        <a:rPr lang="en-US" altLang="id-ID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ruang</a:t>
                      </a:r>
                      <a:r>
                        <a:rPr lang="id-ID" altLang="id-ID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penelitian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342900" lvl="0" indent="-284480">
                        <a:buFont typeface="+mj-lt"/>
                        <a:buAutoNum type="arabicPeriod"/>
                      </a:pP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indent="0" algn="l" fontAlgn="b"/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Jumlah Proposal yang </a:t>
                      </a:r>
                      <a:r>
                        <a:rPr lang="en-US" altLang="id-ID" sz="1800" dirty="0" err="1" smtClean="0">
                          <a:effectLst/>
                          <a:sym typeface="+mn-ea"/>
                        </a:rPr>
                        <a:t>memperol</a:t>
                      </a:r>
                      <a:r>
                        <a:rPr lang="id-ID" altLang="id-ID" sz="1800" dirty="0" smtClean="0">
                          <a:effectLst/>
                          <a:sym typeface="+mn-ea"/>
                        </a:rPr>
                        <a:t>e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h a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nggaran dari Rumah Sakit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Sardjito</a:t>
                      </a:r>
                      <a:endParaRPr lang="en-US" altLang="id-ID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  <a:p>
                      <a:pPr marL="116205" indent="0"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en-US" altLang="id-ID" sz="1800" u="none" strike="noStrike" dirty="0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2200" b="1" dirty="0" smtClean="0"/>
              <a:t>Tujuan 2:</a:t>
            </a:r>
            <a:r>
              <a:rPr lang="en-US" sz="2200" b="1" dirty="0"/>
              <a:t> </a:t>
            </a:r>
            <a:r>
              <a:rPr lang="en-US" sz="2200" b="1" dirty="0" smtClean="0"/>
              <a:t> </a:t>
            </a:r>
            <a:r>
              <a:rPr lang="id-ID" sz="2200" b="1" dirty="0" smtClean="0"/>
              <a:t>Produk </a:t>
            </a:r>
            <a:r>
              <a:rPr lang="id-ID" sz="2200" b="1" dirty="0"/>
              <a:t>penelitian kedokteran dan kesehatan yang menjadi rujukan nasional yang berwawasan lingkungan dan responsif terhadap permasalahan masyarakat, bangsa </a:t>
            </a:r>
            <a:r>
              <a:rPr lang="id-ID" sz="2200" b="1" dirty="0" smtClean="0"/>
              <a:t>dan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negara</a:t>
            </a:r>
            <a:r>
              <a:rPr lang="en-US" sz="3600" dirty="0" smtClean="0"/>
              <a:t>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4854222"/>
              </p:ext>
            </p:extLst>
          </p:nvPr>
        </p:nvGraphicFramePr>
        <p:xfrm>
          <a:off x="838198" y="1118867"/>
          <a:ext cx="10515604" cy="498484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2720340"/>
                <a:gridCol w="477248"/>
                <a:gridCol w="491490"/>
                <a:gridCol w="464729"/>
                <a:gridCol w="465455"/>
                <a:gridCol w="463459"/>
                <a:gridCol w="284843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55445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b"/>
                      <a:r>
                        <a:rPr lang="id-ID" altLang="en-US" sz="1400" u="none" dirty="0"/>
                        <a:t> </a:t>
                      </a:r>
                      <a:endParaRPr lang="id-ID" sz="1400" u="none" strike="noStrike" dirty="0">
                        <a:effectLst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Alokasi a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nggaran dari 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Biaya pendidikan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 pengembangan penelitian 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1</a:t>
                      </a:r>
                      <a:r>
                        <a:rPr lang="en-US" altLang="id-ID" sz="1800" u="none" strike="noStrike">
                          <a:effectLst/>
                        </a:rPr>
                        <a:t>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1</a:t>
                      </a:r>
                      <a:r>
                        <a:rPr lang="en-US" altLang="id-ID" sz="1800" u="none" strike="noStrike">
                          <a:effectLst/>
                        </a:rPr>
                        <a:t>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1</a:t>
                      </a:r>
                      <a:r>
                        <a:rPr lang="en-US" altLang="id-ID" sz="1800" u="none" strike="noStrike">
                          <a:effectLst/>
                        </a:rPr>
                        <a:t>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marL="342900" marR="0" lvl="0" indent="-22733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Bersama rumah sakit dan fakultas meningkatkan atmosfer akademik yang akan menunjang kegiatan riset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22733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investasi infrastruktur riset untuk menunjang pelaksanaan riset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22733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pelayanan administratif untuk legalitas riset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22733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kualitas proposa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integritas riset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557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Jumlah publikasi penelitian yang </a:t>
                      </a:r>
                      <a:r>
                        <a:rPr lang="en-US" altLang="id-ID" sz="1800" dirty="0" err="1" smtClean="0">
                          <a:effectLst/>
                          <a:sym typeface="+mn-ea"/>
                        </a:rPr>
                        <a:t>mendapat</a:t>
                      </a:r>
                      <a:r>
                        <a:rPr lang="id-ID" altLang="id-ID" sz="1800" dirty="0" smtClean="0">
                          <a:effectLst/>
                          <a:sym typeface="+mn-ea"/>
                        </a:rPr>
                        <a:t>kan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da</a:t>
                      </a:r>
                      <a:r>
                        <a:rPr lang="id-ID" altLang="id-ID" sz="1800" dirty="0" smtClean="0">
                          <a:effectLst/>
                          <a:sym typeface="+mn-ea"/>
                        </a:rPr>
                        <a:t>n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a 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dari </a:t>
                      </a:r>
                      <a:r>
                        <a:rPr lang="en-US" altLang="id-ID" sz="1800" dirty="0" smtClean="0">
                          <a:effectLst/>
                          <a:sym typeface="+mn-ea"/>
                        </a:rPr>
                        <a:t>anggaran RS Sardjito</a:t>
                      </a:r>
                      <a:r>
                        <a:rPr lang="id-ID" sz="1800" dirty="0" smtClean="0">
                          <a:effectLst/>
                          <a:sym typeface="+mn-ea"/>
                        </a:rPr>
                        <a:t> </a:t>
                      </a:r>
                      <a:endParaRPr lang="en-US" altLang="id-ID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620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718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2200" b="1" dirty="0" smtClean="0"/>
              <a:t>Tujuan 2:</a:t>
            </a:r>
            <a:r>
              <a:rPr lang="en-US" sz="2200" b="1" dirty="0"/>
              <a:t> </a:t>
            </a:r>
            <a:r>
              <a:rPr lang="en-US" sz="2200" b="1" dirty="0" smtClean="0"/>
              <a:t> </a:t>
            </a:r>
            <a:r>
              <a:rPr lang="id-ID" sz="2200" b="1" dirty="0" smtClean="0"/>
              <a:t>Produk </a:t>
            </a:r>
            <a:r>
              <a:rPr lang="id-ID" sz="2200" b="1" dirty="0"/>
              <a:t>penelitian kedokteran dan kesehatan yang menjadi rujukan nasional yang berwawasan lingkungan dan responsif terhadap permasalahan masyarakat, bangsa </a:t>
            </a:r>
            <a:r>
              <a:rPr lang="id-ID" sz="2200" b="1" dirty="0" smtClean="0"/>
              <a:t>dan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negara</a:t>
            </a:r>
            <a:r>
              <a:rPr lang="en-US" sz="3600" dirty="0" smtClean="0"/>
              <a:t>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512404"/>
              </p:ext>
            </p:extLst>
          </p:nvPr>
        </p:nvGraphicFramePr>
        <p:xfrm>
          <a:off x="852805" y="1076960"/>
          <a:ext cx="10515600" cy="532039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0"/>
                <a:gridCol w="2675890"/>
                <a:gridCol w="450850"/>
                <a:gridCol w="505460"/>
                <a:gridCol w="507365"/>
                <a:gridCol w="464185"/>
                <a:gridCol w="478790"/>
                <a:gridCol w="2848610"/>
              </a:tblGrid>
              <a:tr h="3238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2150">
                <a:tc rowSpan="3">
                  <a:txBody>
                    <a:bodyPr/>
                    <a:lstStyle/>
                    <a:p>
                      <a:pPr marL="347980" marR="0" lvl="0" indent="-2317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defRPr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kualitas proposal riset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altLang="en-US" sz="1400" u="none" dirty="0"/>
                        <a:t> </a:t>
                      </a:r>
                      <a:endParaRPr lang="id-ID" sz="1400" u="none" strike="noStrike" dirty="0">
                        <a:effectLst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9055" lvl="0" indent="0">
                        <a:buFont typeface="+mj-lt"/>
                        <a:buNone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riset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multidisiplin</a:t>
                      </a:r>
                      <a:endParaRPr lang="en-US" sz="1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9055" lvl="0" indent="0">
                        <a:buFont typeface="+mj-lt"/>
                        <a:buNone/>
                      </a:pP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kemampuan dosen berkompetisi dalam pengembangan proposal intradisiplin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multidisiplin di tingkat nasional maupun internasional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kemampuan dosen untuk mencegah </a:t>
                      </a:r>
                      <a:r>
                        <a:rPr lang="id-ID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misconduct </a:t>
                      </a:r>
                      <a:endParaRPr lang="en-US" sz="18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Membuat forum koordinasi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elaksanaan riset multi disiplin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284480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fungsi pendukung untuk manajemen riset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5905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dirty="0" err="1" smtClean="0"/>
                        <a:t>Jumlah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publikasi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pada</a:t>
                      </a:r>
                      <a:r>
                        <a:rPr lang="en-US" sz="1800" dirty="0" smtClean="0"/>
                        <a:t> international high impact journal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1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1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59055" indent="0" algn="l" fontAlgn="b"/>
                      <a:r>
                        <a:rPr lang="en-US" sz="1800" dirty="0" err="1" smtClean="0"/>
                        <a:t>Jumlah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publikasi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internasional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yg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diindeks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pada</a:t>
                      </a:r>
                      <a:r>
                        <a:rPr lang="en-US" sz="1800" dirty="0" smtClean="0"/>
                        <a:t> international search engine</a:t>
                      </a:r>
                    </a:p>
                    <a:p>
                      <a:pPr marL="59055" indent="0"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2200" dirty="0" smtClean="0"/>
              <a:t>Tujuan 2:</a:t>
            </a:r>
            <a:r>
              <a:rPr lang="en-US" sz="2200" b="1" dirty="0"/>
              <a:t> </a:t>
            </a:r>
            <a:r>
              <a:rPr lang="en-US" sz="2200" b="1" dirty="0" smtClean="0"/>
              <a:t> </a:t>
            </a:r>
            <a:r>
              <a:rPr lang="id-ID" sz="2200" b="1" dirty="0" smtClean="0"/>
              <a:t>Produk </a:t>
            </a:r>
            <a:r>
              <a:rPr lang="id-ID" sz="2200" b="1" dirty="0"/>
              <a:t>penelitian kedokteran dan kesehatan yang menjadi rujukan nasional yang berwawasan lingkungan dan responsif terhadap permasalahan masyarakat, bangsa </a:t>
            </a:r>
            <a:r>
              <a:rPr lang="id-ID" sz="2200" b="1" dirty="0" smtClean="0"/>
              <a:t>dan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negara</a:t>
            </a:r>
            <a:r>
              <a:rPr lang="en-US" sz="3600" dirty="0" smtClean="0"/>
              <a:t>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095777"/>
              </p:ext>
            </p:extLst>
          </p:nvPr>
        </p:nvGraphicFramePr>
        <p:xfrm>
          <a:off x="838198" y="1130442"/>
          <a:ext cx="10515330" cy="535060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2774950"/>
                <a:gridCol w="506095"/>
                <a:gridCol w="452120"/>
                <a:gridCol w="521698"/>
                <a:gridCol w="480060"/>
                <a:gridCol w="478790"/>
                <a:gridCol w="2717165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9928">
                <a:tc rowSpan="3">
                  <a:txBody>
                    <a:bodyPr/>
                    <a:lstStyle/>
                    <a:p>
                      <a:pPr marL="342900" marR="0" lvl="0" indent="-28448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3"/>
                        <a:defRPr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ketrampilan penulisan publikasi riset untuk dosen </a:t>
                      </a:r>
                      <a:endParaRPr lang="en-US" sz="18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altLang="en-US" sz="1800" u="none" strike="noStrike" dirty="0"/>
                        <a:t> </a:t>
                      </a:r>
                      <a:endParaRPr lang="id-ID" sz="1800" u="none" strike="noStrike" dirty="0">
                        <a:effectLst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6205" lvl="0" indent="-116205">
                        <a:buFont typeface="+mj-lt"/>
                        <a:buNone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Ju</a:t>
                      </a:r>
                      <a:r>
                        <a:rPr lang="fi-FI" dirty="0" smtClean="0"/>
                        <a:t>mlah penelitian antar bidang ilmu </a:t>
                      </a:r>
                    </a:p>
                    <a:p>
                      <a:pPr marL="116205" lvl="0" indent="-116205">
                        <a:buFont typeface="+mj-lt"/>
                        <a:buNone/>
                      </a:pPr>
                      <a:endParaRPr lang="fi-FI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2</a:t>
                      </a:r>
                    </a:p>
                    <a:p>
                      <a:pPr algn="l" fontAlgn="b"/>
                      <a:endParaRPr lang="id-ID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2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2</a:t>
                      </a:r>
                    </a:p>
                    <a:p>
                      <a:pPr algn="l" fontAlgn="b"/>
                      <a:endParaRPr lang="id-ID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2</a:t>
                      </a:r>
                    </a:p>
                    <a:p>
                      <a:pPr algn="l" fontAlgn="b"/>
                      <a:endParaRPr lang="id-ID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marL="290830" lvl="1" indent="-231775">
                        <a:buFont typeface="+mj-lt"/>
                        <a:buAutoNum type="arabicPeriod"/>
                      </a:pP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</a:t>
                      </a:r>
                      <a:r>
                        <a:rPr lang="en-US" alt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ngikuti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pelatihan penulisan ilmiah dan  penelitian ilmiah yang diadakan oleh Fakultas atau pihak lain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</a:p>
                    <a:p>
                      <a:pPr marL="290830" lvl="1" indent="-231775">
                        <a:buFont typeface="+mj-lt"/>
                        <a:buAutoNum type="arabicPeriod"/>
                      </a:pPr>
                      <a:r>
                        <a:rPr lang="en-US" altLang="id-ID" sz="1800" u="none" strike="noStrike" dirty="0">
                          <a:effectLst/>
                        </a:rPr>
                        <a:t>Memanfaaatkan media publikasi berupa journal Acta Medica Interna, dan Berkala Ilmu Kedokteran)</a:t>
                      </a:r>
                    </a:p>
                    <a:p>
                      <a:pPr marL="290830" lvl="1" indent="-231775">
                        <a:buFont typeface="+mj-lt"/>
                        <a:buAutoNum type="arabicPeriod"/>
                      </a:pPr>
                      <a:r>
                        <a:rPr lang="en-US" altLang="id-ID" sz="1800" u="none" strike="noStrike" dirty="0">
                          <a:effectLst/>
                        </a:rPr>
                        <a:t>Menjadi anggota seminat internasional</a:t>
                      </a:r>
                    </a:p>
                    <a:p>
                      <a:pPr marL="290830" lvl="1" indent="-231775">
                        <a:buFont typeface="+mj-lt"/>
                        <a:buAutoNum type="arabicPeriod"/>
                      </a:pPr>
                      <a:r>
                        <a:rPr lang="en-US" altLang="id-ID" sz="1800" u="none" strike="noStrike" dirty="0">
                          <a:effectLst/>
                        </a:rPr>
                        <a:t>Memfasilitasi staf yang melakukan publikasi karya ilmiah Nasional dan Internasional</a:t>
                      </a:r>
                    </a:p>
                    <a:p>
                      <a:pPr marL="59055" lvl="1" indent="0">
                        <a:buFont typeface="+mj-lt"/>
                        <a:buNone/>
                      </a:pP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indent="0" algn="l" fontAlgn="b"/>
                      <a:r>
                        <a:rPr lang="en-US" sz="1800" dirty="0" err="1" smtClean="0"/>
                        <a:t>Jumlah publikasi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nasional</a:t>
                      </a:r>
                      <a:r>
                        <a:rPr lang="en-US" sz="1800" dirty="0" smtClean="0"/>
                        <a:t> (seminar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jurnal</a:t>
                      </a:r>
                      <a:r>
                        <a:rPr lang="en-US" sz="1800" dirty="0" smtClean="0"/>
                        <a:t>) </a:t>
                      </a:r>
                      <a:r>
                        <a:rPr lang="en-US" sz="1800" dirty="0" err="1" smtClean="0"/>
                        <a:t>hasil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penelitian</a:t>
                      </a:r>
                      <a:r>
                        <a:rPr lang="en-US" sz="1800" dirty="0" smtClean="0"/>
                        <a:t> di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tiap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divisi</a:t>
                      </a:r>
                      <a:endParaRPr lang="en-US" sz="1800" dirty="0" smtClean="0"/>
                    </a:p>
                    <a:p>
                      <a:pPr marL="116205" indent="0"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1</a:t>
                      </a:r>
                      <a:r>
                        <a:rPr lang="en-US" altLang="id-ID" sz="1800" u="none" strike="noStrike">
                          <a:effectLst/>
                        </a:rPr>
                        <a:t>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r>
                        <a:rPr lang="en-US" altLang="id-ID" sz="1800" u="none" strike="noStrike">
                          <a:effectLst/>
                        </a:rPr>
                        <a:t>10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6205" indent="0" algn="l" fontAlgn="b"/>
                      <a:r>
                        <a:rPr lang="en-US" sz="1800" dirty="0" err="1" smtClean="0"/>
                        <a:t>Jumlah publikasi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internasional</a:t>
                      </a:r>
                      <a:r>
                        <a:rPr lang="en-US" sz="1800" dirty="0" smtClean="0"/>
                        <a:t> (seminar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jurnal</a:t>
                      </a:r>
                      <a:r>
                        <a:rPr lang="en-US" sz="1800" dirty="0" smtClean="0"/>
                        <a:t>) </a:t>
                      </a:r>
                      <a:r>
                        <a:rPr lang="en-US" sz="1800" dirty="0" err="1" smtClean="0"/>
                        <a:t>hasil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penelitian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setiap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divisi</a:t>
                      </a:r>
                      <a:r>
                        <a:rPr lang="en-US" sz="1800" dirty="0" smtClean="0"/>
                        <a:t> </a:t>
                      </a:r>
                    </a:p>
                    <a:p>
                      <a:pPr marL="116205" indent="0"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l" fontAlgn="b"/>
                      <a:endParaRPr lang="en-US" alt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l" fontAlgn="b"/>
                      <a:endParaRPr lang="en-US" alt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1528</Words>
  <Application>Microsoft Office PowerPoint</Application>
  <PresentationFormat>Custom</PresentationFormat>
  <Paragraphs>597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Departemen Ilmu Penyakit Dalam</vt:lpstr>
      <vt:lpstr>PowerPoint Presentation</vt:lpstr>
      <vt:lpstr>PowerPoint Presentation</vt:lpstr>
      <vt:lpstr>PowerPoint Presentation</vt:lpstr>
      <vt:lpstr>Tujuan 1: Program Studi Spesialis Ilmu Penyakit Dalam yang berkualitas dalam rangka menghasilkan lulusan yang unggul dan kompeten</vt:lpstr>
      <vt:lpstr>Tujuan 2:  Produk penelitian kedokteran dan kesehatan yang menjadi rujukan nasional yang berwawasan lingkungan dan responsif terhadap permasalahan masyarakat, bangsa dan negara </vt:lpstr>
      <vt:lpstr>Tujuan 2:  Produk penelitian kedokteran dan kesehatan yang menjadi rujukan nasional yang berwawasan lingkungan dan responsif terhadap permasalahan masyarakat, bangsa dan negara </vt:lpstr>
      <vt:lpstr>Tujuan 2:  Produk penelitian kedokteran dan kesehatan yang menjadi rujukan nasional yang berwawasan lingkungan dan responsif terhadap permasalahan masyarakat, bangsa dan negara </vt:lpstr>
      <vt:lpstr>Tujuan 2:  Produk penelitian kedokteran dan kesehatan yang menjadi rujukan nasional yang berwawasan lingkungan dan responsif terhadap permasalahan masyarakat, bangsa dan negara </vt:lpstr>
      <vt:lpstr>Tujuan 2:  Produk penelitian kedokteran dan kesehatan yang menjadi rujukan nasional yang berwawasan lingkungan dan responsif terhadap permasalahan masyarakat, bangsa dan negara </vt:lpstr>
      <vt:lpstr>Tujuan 2:  Produk penelitian kedokteran dan kesehatan yang menjadi rujukan nasional yang berwawasan lingkungan dan responsif terhadap permasalahan masyarakat, bangsa dan negara </vt:lpstr>
      <vt:lpstr>Tujuan 3: Pengabdian masyarakat yang mampu mendorong kemandirian dan kesejahteraan masyarakat secara berkelanjutan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My Windows</cp:lastModifiedBy>
  <cp:revision>75</cp:revision>
  <cp:lastPrinted>2018-01-16T07:55:10Z</cp:lastPrinted>
  <dcterms:created xsi:type="dcterms:W3CDTF">2017-12-27T08:02:00Z</dcterms:created>
  <dcterms:modified xsi:type="dcterms:W3CDTF">2018-01-16T08:04:46Z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1033-10.2.0.5965</vt:lpwstr>
  </property>
</Properties>
</file>