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1" r:id="rId4"/>
    <p:sldId id="262" r:id="rId5"/>
    <p:sldId id="263" r:id="rId6"/>
    <p:sldId id="258" r:id="rId7"/>
    <p:sldId id="260" r:id="rId8"/>
  </p:sldIdLst>
  <p:sldSz cx="12192000" cy="6858000"/>
  <p:notesSz cx="9947275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4487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668C0-943B-48C6-9FF8-CFA3335D3EFC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4487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3F19D-5CD8-44FD-9DDE-123DD6901CC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915174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en-US" dirty="0" smtClean="0"/>
              <a:t>Program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Dokter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=""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b="1" dirty="0" smtClean="0"/>
              <a:t>Tujuan 1:</a:t>
            </a:r>
            <a:r>
              <a:rPr lang="en-US" sz="2000" b="1" dirty="0" smtClean="0"/>
              <a:t> </a:t>
            </a:r>
            <a:r>
              <a:rPr lang="en-US" sz="2000" b="1" dirty="0" err="1"/>
              <a:t>Menyelenggarakan</a:t>
            </a:r>
            <a:r>
              <a:rPr lang="en-US" sz="2000" b="1" dirty="0"/>
              <a:t> </a:t>
            </a:r>
            <a:r>
              <a:rPr lang="en-US" sz="2000" b="1" dirty="0" err="1"/>
              <a:t>pendidikan</a:t>
            </a:r>
            <a:r>
              <a:rPr lang="en-US" sz="2000" b="1" dirty="0"/>
              <a:t> </a:t>
            </a:r>
            <a:r>
              <a:rPr lang="en-US" sz="2000" b="1" dirty="0" err="1"/>
              <a:t>kedokteran</a:t>
            </a:r>
            <a:r>
              <a:rPr lang="en-US" sz="2000" b="1" dirty="0"/>
              <a:t> yang </a:t>
            </a:r>
            <a:r>
              <a:rPr lang="en-US" sz="2000" b="1" dirty="0" err="1"/>
              <a:t>berkualitas</a:t>
            </a:r>
            <a:r>
              <a:rPr lang="en-US" sz="2000" b="1" dirty="0"/>
              <a:t> </a:t>
            </a:r>
            <a:r>
              <a:rPr lang="en-US" sz="2000" b="1" dirty="0" err="1"/>
              <a:t>internasional</a:t>
            </a:r>
            <a:r>
              <a:rPr lang="en-US" sz="2000" b="1" dirty="0"/>
              <a:t>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rangka</a:t>
            </a:r>
            <a:r>
              <a:rPr lang="en-US" sz="2000" b="1" dirty="0"/>
              <a:t> </a:t>
            </a:r>
            <a:r>
              <a:rPr lang="en-US" sz="2000" b="1" dirty="0" err="1"/>
              <a:t>menghasilkan</a:t>
            </a:r>
            <a:r>
              <a:rPr lang="en-US" sz="2000" b="1" dirty="0"/>
              <a:t> </a:t>
            </a:r>
            <a:r>
              <a:rPr lang="en-US" sz="2000" b="1" dirty="0" err="1"/>
              <a:t>lulusan</a:t>
            </a:r>
            <a:r>
              <a:rPr lang="en-US" sz="2000" b="1" dirty="0"/>
              <a:t> yang </a:t>
            </a:r>
            <a:r>
              <a:rPr lang="en-US" sz="2000" b="1" dirty="0" err="1"/>
              <a:t>unggul</a:t>
            </a:r>
            <a:r>
              <a:rPr lang="en-US" sz="2000" b="1" dirty="0"/>
              <a:t>, </a:t>
            </a:r>
            <a:r>
              <a:rPr lang="en-US" sz="2000" b="1" dirty="0" err="1"/>
              <a:t>kompeten</a:t>
            </a:r>
            <a:r>
              <a:rPr lang="en-US" sz="2000" b="1" dirty="0"/>
              <a:t>, professional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berintegritas</a:t>
            </a:r>
            <a:endParaRPr lang="id-ID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05138108"/>
              </p:ext>
            </p:extLst>
          </p:nvPr>
        </p:nvGraphicFramePr>
        <p:xfrm>
          <a:off x="655318" y="1192019"/>
          <a:ext cx="10966707" cy="521401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63275"/>
                <a:gridCol w="3013459"/>
                <a:gridCol w="457741"/>
                <a:gridCol w="505422"/>
                <a:gridCol w="600785"/>
                <a:gridCol w="514958"/>
                <a:gridCol w="495886"/>
                <a:gridCol w="311518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3"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Mengembangkan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matakuliah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lintas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disiplin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ilmu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blok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terintegrasi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antar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disiplin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ilmu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kedokteran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mengimplementasikan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riset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kedokteran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34700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elektif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terintegrasi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antar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disiplin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ilmu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kedokteran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kesehatan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mengimplementasikan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riset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kedokteran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kesehatan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lain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34700">
                <a:tc vMerge="1"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MKWU yang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terintegrasi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ilmu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kedokteran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Mengembangkan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mengimplementasikan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topik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pembelajaran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dalam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MKWU yang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terintegrasi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dengan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ilmu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kedokteran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Mengembangkan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sarana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prasarana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pendukung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pendidikan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lintas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disiplin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ilmu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 smtClean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Prosentase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pemenuhan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kebutuhan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habis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pakai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praktikum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skripsi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2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Pengadaan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habis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pakai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praktikum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skripsi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tepat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waktu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spesifikasi</a:t>
                      </a:r>
                      <a:endParaRPr lang="id-ID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 smtClean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Prosentase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pemenuhan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kebutuhan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habis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pakai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penyelenggara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rotasi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klinik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RS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RS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jejaring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Pengadaan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habis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pakai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profesitepat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waktu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spesifikasi</a:t>
                      </a:r>
                      <a:endParaRPr lang="id-ID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81659089"/>
              </p:ext>
            </p:extLst>
          </p:nvPr>
        </p:nvGraphicFramePr>
        <p:xfrm>
          <a:off x="678180" y="1033272"/>
          <a:ext cx="10835639" cy="539442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63108"/>
                <a:gridCol w="3199304"/>
                <a:gridCol w="469173"/>
                <a:gridCol w="469173"/>
                <a:gridCol w="469173"/>
                <a:gridCol w="469173"/>
                <a:gridCol w="469173"/>
                <a:gridCol w="2627362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mengarahkan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unit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aktif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berpartisipasi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extracurricular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id-ID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extracurricular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Mengirim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Student Exchange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elektif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perguruan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lain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maupun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endParaRPr lang="id-ID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4. </a:t>
                      </a:r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kemampuan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berbahasa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Inggris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 smtClean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Lulusan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IELTS &gt; 5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TOEFL &gt; 450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ACCEPT &gt; 209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240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240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240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240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240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kelas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Mengundang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visiting professor 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memperkaya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perkuliahan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diskusi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panel.</a:t>
                      </a:r>
                      <a:endParaRPr lang="id-ID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5. 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ketrampilan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lulusan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bersertifikat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kompetensi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menyelenggarakan</a:t>
                      </a:r>
                      <a:r>
                        <a:rPr lang="en-US" sz="1400" u="none" strike="noStrike" dirty="0" smtClean="0">
                          <a:effectLst/>
                        </a:rPr>
                        <a:t> program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studi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profesi</a:t>
                      </a:r>
                      <a:r>
                        <a:rPr lang="en-US" sz="1400" u="none" strike="noStrike" dirty="0" smtClean="0">
                          <a:effectLst/>
                        </a:rPr>
                        <a:t> (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kontrak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kerja</a:t>
                      </a:r>
                      <a:r>
                        <a:rPr lang="en-US" sz="1400" u="none" strike="noStrike" dirty="0" smtClean="0">
                          <a:effectLst/>
                        </a:rPr>
                        <a:t> KRTPT)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300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250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250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250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250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kegawat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daruratan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(ALTEM)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telah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menyelesaikan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rotasi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klinik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Perdatin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tanggap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bencana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Ujian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(UKMPPD)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syarat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kelulusan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dokter</a:t>
                      </a:r>
                      <a:endParaRPr lang="id-ID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6. </a:t>
                      </a:r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Menguatkan karakter mahasiswa melalui matakuliah dan kegiatan </a:t>
                      </a:r>
                      <a:r>
                        <a:rPr lang="sv-SE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extracurricular</a:t>
                      </a:r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matakuliah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kegiatan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bermuatan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karakter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</a:t>
                      </a:r>
                      <a:r>
                        <a:rPr lang="en-US" sz="1400" u="none" strike="noStrike" dirty="0" smtClean="0">
                          <a:effectLst/>
                        </a:rPr>
                        <a:t>-UGM-an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bela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negara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3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mata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kuliah</a:t>
                      </a:r>
                      <a:endParaRPr lang="en-US" sz="1100" u="none" strike="noStrike" baseline="0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peringatan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besar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3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mata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kuliah</a:t>
                      </a:r>
                      <a:endParaRPr lang="en-US" sz="1100" u="none" strike="noStrike" baseline="0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peringatan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besar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3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mata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kuliah</a:t>
                      </a:r>
                      <a:endParaRPr lang="en-US" sz="1100" u="none" strike="noStrike" baseline="0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peringatan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besar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3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mata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kuliah</a:t>
                      </a:r>
                      <a:endParaRPr lang="en-US" sz="1100" u="none" strike="noStrike" baseline="0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peringatan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besar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3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mata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kuliah</a:t>
                      </a:r>
                      <a:endParaRPr lang="en-US" sz="1100" u="none" strike="noStrike" baseline="0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peringatan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besar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Menyelenggarakan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matakuliah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MKWU (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pancasila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kewarganegaraan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)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Menyelenggarakan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kegiatan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peringatan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besar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147"/>
          </a:xfrm>
        </p:spPr>
        <p:txBody>
          <a:bodyPr>
            <a:noAutofit/>
          </a:bodyPr>
          <a:lstStyle/>
          <a:p>
            <a:r>
              <a:rPr lang="id-ID" sz="2000" b="1" dirty="0" smtClean="0"/>
              <a:t>Tujuan 1:</a:t>
            </a:r>
            <a:r>
              <a:rPr lang="en-US" sz="2000" b="1" dirty="0" smtClean="0"/>
              <a:t> </a:t>
            </a:r>
            <a:r>
              <a:rPr lang="en-US" sz="2000" b="1" dirty="0" err="1"/>
              <a:t>Menyelenggarakan</a:t>
            </a:r>
            <a:r>
              <a:rPr lang="en-US" sz="2000" b="1" dirty="0"/>
              <a:t> </a:t>
            </a:r>
            <a:r>
              <a:rPr lang="en-US" sz="2000" b="1" dirty="0" err="1"/>
              <a:t>pendidikan</a:t>
            </a:r>
            <a:r>
              <a:rPr lang="en-US" sz="2000" b="1" dirty="0"/>
              <a:t> </a:t>
            </a:r>
            <a:r>
              <a:rPr lang="en-US" sz="2000" b="1" dirty="0" err="1"/>
              <a:t>kedokteran</a:t>
            </a:r>
            <a:r>
              <a:rPr lang="en-US" sz="2000" b="1" dirty="0"/>
              <a:t> yang </a:t>
            </a:r>
            <a:r>
              <a:rPr lang="en-US" sz="2000" b="1" dirty="0" err="1"/>
              <a:t>berkualitas</a:t>
            </a:r>
            <a:r>
              <a:rPr lang="en-US" sz="2000" b="1" dirty="0"/>
              <a:t> </a:t>
            </a:r>
            <a:r>
              <a:rPr lang="en-US" sz="2000" b="1" dirty="0" err="1"/>
              <a:t>internasional</a:t>
            </a:r>
            <a:r>
              <a:rPr lang="en-US" sz="2000" b="1" dirty="0"/>
              <a:t>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rangka</a:t>
            </a:r>
            <a:r>
              <a:rPr lang="en-US" sz="2000" b="1" dirty="0"/>
              <a:t> </a:t>
            </a:r>
            <a:r>
              <a:rPr lang="en-US" sz="2000" b="1" dirty="0" err="1"/>
              <a:t>menghasilkan</a:t>
            </a:r>
            <a:r>
              <a:rPr lang="en-US" sz="2000" b="1" dirty="0"/>
              <a:t> </a:t>
            </a:r>
            <a:r>
              <a:rPr lang="en-US" sz="2000" b="1" dirty="0" err="1"/>
              <a:t>lulusan</a:t>
            </a:r>
            <a:r>
              <a:rPr lang="en-US" sz="2000" b="1" dirty="0"/>
              <a:t> yang </a:t>
            </a:r>
            <a:r>
              <a:rPr lang="en-US" sz="2000" b="1" dirty="0" err="1"/>
              <a:t>unggul</a:t>
            </a:r>
            <a:r>
              <a:rPr lang="en-US" sz="2000" b="1" dirty="0"/>
              <a:t>, </a:t>
            </a:r>
            <a:r>
              <a:rPr lang="en-US" sz="2000" b="1" dirty="0" err="1"/>
              <a:t>kompeten</a:t>
            </a:r>
            <a:r>
              <a:rPr lang="en-US" sz="2000" b="1" dirty="0"/>
              <a:t>, professional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berintegritas</a:t>
            </a:r>
            <a:endParaRPr lang="id-ID" sz="2000" b="1" dirty="0"/>
          </a:p>
        </p:txBody>
      </p:sp>
    </p:spTree>
    <p:extLst>
      <p:ext uri="{BB962C8B-B14F-4D97-AF65-F5344CB8AC3E}">
        <p14:creationId xmlns="" xmlns:p14="http://schemas.microsoft.com/office/powerpoint/2010/main" val="981944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73245516"/>
              </p:ext>
            </p:extLst>
          </p:nvPr>
        </p:nvGraphicFramePr>
        <p:xfrm>
          <a:off x="678180" y="1033272"/>
          <a:ext cx="11135870" cy="433333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19300"/>
                <a:gridCol w="3017520"/>
                <a:gridCol w="704088"/>
                <a:gridCol w="603504"/>
                <a:gridCol w="644779"/>
                <a:gridCol w="571373"/>
                <a:gridCol w="649224"/>
                <a:gridCol w="2926082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Sasaran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Indikator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200" b="1" u="none" strike="noStrike" dirty="0">
                          <a:effectLst/>
                        </a:rPr>
                        <a:t>Target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</a:rPr>
                        <a:t>Program</a:t>
                      </a:r>
                      <a:endParaRPr lang="id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2018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2019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2020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2021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2022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diversitas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latar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belakang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daerah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asal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teregistrasi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KRTPT).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inter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Menunggu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redesain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program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internasional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Sosialisasi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sekolah-sekolah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bekerjasama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KAGAMA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daerah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house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mengundang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sekolah-sekolah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seluruh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Indonesia</a:t>
                      </a:r>
                      <a:endParaRPr lang="id-ID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endParaRPr lang="id-ID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3T,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afirmasi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mampu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Persentase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UKT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rendah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UKT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rendah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UKT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rendah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 smtClean="0"/>
                        <a:t>10% </a:t>
                      </a:r>
                      <a:r>
                        <a:rPr lang="en-US" sz="1200" dirty="0" err="1" smtClean="0"/>
                        <a:t>mahasiswa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UKT </a:t>
                      </a:r>
                      <a:r>
                        <a:rPr lang="en-US" sz="1200" dirty="0" err="1" smtClean="0"/>
                        <a:t>rendah</a:t>
                      </a:r>
                      <a:endParaRPr lang="id-ID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 smtClean="0"/>
                        <a:t>10% </a:t>
                      </a:r>
                      <a:r>
                        <a:rPr lang="en-US" sz="1200" dirty="0" err="1" smtClean="0"/>
                        <a:t>mahasiswa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UKT </a:t>
                      </a:r>
                      <a:r>
                        <a:rPr lang="en-US" sz="1200" dirty="0" err="1" smtClean="0"/>
                        <a:t>rendah</a:t>
                      </a:r>
                      <a:endParaRPr lang="id-ID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 smtClean="0"/>
                        <a:t>10% </a:t>
                      </a:r>
                      <a:r>
                        <a:rPr lang="en-US" sz="1200" dirty="0" err="1" smtClean="0"/>
                        <a:t>mahasiswa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UKT </a:t>
                      </a:r>
                      <a:r>
                        <a:rPr lang="en-US" sz="1200" dirty="0" err="1" smtClean="0"/>
                        <a:t>rendah</a:t>
                      </a:r>
                      <a:endParaRPr lang="id-ID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UKT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rendah</a:t>
                      </a:r>
                      <a:endParaRPr lang="id-ID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jiwa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kewirausahaan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kelas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diajar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praktisi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kunjungan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lapangan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terjadwal</a:t>
                      </a:r>
                      <a:endParaRPr lang="id-ID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kuliah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tamu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kunjungan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lapangan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kuliah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tamu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kunjungan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lapangan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kuliah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tamu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kunjungan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lapangan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kuliah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tamu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kunjungan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lapangan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kuliah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tamu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kunjungan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lapangan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Kuliah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tamu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praktisi</a:t>
                      </a:r>
                      <a:endParaRPr lang="id-ID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Kunjungan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lapangan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layanan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primer,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geriatri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ICU/UGD,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dll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d-ID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147"/>
          </a:xfrm>
        </p:spPr>
        <p:txBody>
          <a:bodyPr>
            <a:noAutofit/>
          </a:bodyPr>
          <a:lstStyle/>
          <a:p>
            <a:r>
              <a:rPr lang="id-ID" sz="2000" b="1" dirty="0" smtClean="0"/>
              <a:t>Tujuan 1:</a:t>
            </a:r>
            <a:r>
              <a:rPr lang="en-US" sz="2000" b="1" dirty="0" smtClean="0"/>
              <a:t> </a:t>
            </a:r>
            <a:r>
              <a:rPr lang="en-US" sz="2000" b="1" dirty="0" err="1"/>
              <a:t>Menyelenggarakan</a:t>
            </a:r>
            <a:r>
              <a:rPr lang="en-US" sz="2000" b="1" dirty="0"/>
              <a:t> </a:t>
            </a:r>
            <a:r>
              <a:rPr lang="en-US" sz="2000" b="1" dirty="0" err="1"/>
              <a:t>pendidikan</a:t>
            </a:r>
            <a:r>
              <a:rPr lang="en-US" sz="2000" b="1" dirty="0"/>
              <a:t> </a:t>
            </a:r>
            <a:r>
              <a:rPr lang="en-US" sz="2000" b="1" dirty="0" err="1"/>
              <a:t>kedokteran</a:t>
            </a:r>
            <a:r>
              <a:rPr lang="en-US" sz="2000" b="1" dirty="0"/>
              <a:t> yang </a:t>
            </a:r>
            <a:r>
              <a:rPr lang="en-US" sz="2000" b="1" dirty="0" err="1"/>
              <a:t>berkualitas</a:t>
            </a:r>
            <a:r>
              <a:rPr lang="en-US" sz="2000" b="1" dirty="0"/>
              <a:t> </a:t>
            </a:r>
            <a:r>
              <a:rPr lang="en-US" sz="2000" b="1" dirty="0" err="1"/>
              <a:t>internasional</a:t>
            </a:r>
            <a:r>
              <a:rPr lang="en-US" sz="2000" b="1" dirty="0"/>
              <a:t>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rangka</a:t>
            </a:r>
            <a:r>
              <a:rPr lang="en-US" sz="2000" b="1" dirty="0"/>
              <a:t> </a:t>
            </a:r>
            <a:r>
              <a:rPr lang="en-US" sz="2000" b="1" dirty="0" err="1"/>
              <a:t>menghasilkan</a:t>
            </a:r>
            <a:r>
              <a:rPr lang="en-US" sz="2000" b="1" dirty="0"/>
              <a:t> </a:t>
            </a:r>
            <a:r>
              <a:rPr lang="en-US" sz="2000" b="1" dirty="0" err="1"/>
              <a:t>lulusan</a:t>
            </a:r>
            <a:r>
              <a:rPr lang="en-US" sz="2000" b="1" dirty="0"/>
              <a:t> yang </a:t>
            </a:r>
            <a:r>
              <a:rPr lang="en-US" sz="2000" b="1" dirty="0" err="1"/>
              <a:t>unggul</a:t>
            </a:r>
            <a:r>
              <a:rPr lang="en-US" sz="2000" b="1" dirty="0"/>
              <a:t>, </a:t>
            </a:r>
            <a:r>
              <a:rPr lang="en-US" sz="2000" b="1" dirty="0" err="1"/>
              <a:t>kompeten</a:t>
            </a:r>
            <a:r>
              <a:rPr lang="en-US" sz="2000" b="1" dirty="0"/>
              <a:t>, professional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berintegritas</a:t>
            </a:r>
            <a:endParaRPr lang="id-ID" sz="2000" b="1" dirty="0"/>
          </a:p>
        </p:txBody>
      </p:sp>
    </p:spTree>
    <p:extLst>
      <p:ext uri="{BB962C8B-B14F-4D97-AF65-F5344CB8AC3E}">
        <p14:creationId xmlns="" xmlns:p14="http://schemas.microsoft.com/office/powerpoint/2010/main" val="357737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33253803"/>
              </p:ext>
            </p:extLst>
          </p:nvPr>
        </p:nvGraphicFramePr>
        <p:xfrm>
          <a:off x="678180" y="1033272"/>
          <a:ext cx="10835639" cy="53582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63108"/>
                <a:gridCol w="3199304"/>
                <a:gridCol w="469173"/>
                <a:gridCol w="469173"/>
                <a:gridCol w="469173"/>
                <a:gridCol w="469173"/>
                <a:gridCol w="469173"/>
                <a:gridCol w="2627362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Internasionalisasi Program Studi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mata Kuliah yang berbasis IT dengan mitra perguruan tinggi luar negeri.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 kuliah berbasis IT dengan mitra perguruan tinggi luar negeri. </a:t>
                      </a:r>
                      <a:endParaRPr lang="id-ID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visiting professor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perguruan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endParaRPr lang="id-ID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id-ID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sertifikat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diterima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sebagai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sertifikasi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akreditasi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nasional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Melaksanakan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proses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akreditasi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PAASCU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LamPTKes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sertifikasi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ISO 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 exchange and double/dual degree (intercalated)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exchange/elective</a:t>
                      </a:r>
                    </a:p>
                    <a:p>
                      <a:pPr algn="ctr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intercalated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exchange/elective</a:t>
                      </a:r>
                    </a:p>
                    <a:p>
                      <a:pPr algn="ctr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intercalated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exchange/elective</a:t>
                      </a:r>
                    </a:p>
                    <a:p>
                      <a:pPr algn="ctr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intercalated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exchange/elective</a:t>
                      </a:r>
                    </a:p>
                    <a:p>
                      <a:pPr algn="ctr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intercalated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exchange/elective</a:t>
                      </a:r>
                    </a:p>
                    <a:p>
                      <a:pPr algn="ctr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intercalated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wajib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Student exchange/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elektif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universitas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kelas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pilihan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reguler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Menjalin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universitas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elective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intercalated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mengikuti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pelatihan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keterampilan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mengajar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clinical teacher, TOI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Clinical teacher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pembimbing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klinis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id-ID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keterampilan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mengajar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TOT,TOI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147"/>
          </a:xfrm>
        </p:spPr>
        <p:txBody>
          <a:bodyPr>
            <a:noAutofit/>
          </a:bodyPr>
          <a:lstStyle/>
          <a:p>
            <a:r>
              <a:rPr lang="id-ID" sz="2000" b="1" dirty="0" smtClean="0"/>
              <a:t>Tujuan 1:</a:t>
            </a:r>
            <a:r>
              <a:rPr lang="en-US" sz="2000" b="1" dirty="0" smtClean="0"/>
              <a:t> </a:t>
            </a:r>
            <a:r>
              <a:rPr lang="en-US" sz="2000" b="1" dirty="0" err="1"/>
              <a:t>Menyelenggarakan</a:t>
            </a:r>
            <a:r>
              <a:rPr lang="en-US" sz="2000" b="1" dirty="0"/>
              <a:t> </a:t>
            </a:r>
            <a:r>
              <a:rPr lang="en-US" sz="2000" b="1" dirty="0" err="1"/>
              <a:t>pendidikan</a:t>
            </a:r>
            <a:r>
              <a:rPr lang="en-US" sz="2000" b="1" dirty="0"/>
              <a:t> </a:t>
            </a:r>
            <a:r>
              <a:rPr lang="en-US" sz="2000" b="1" dirty="0" err="1"/>
              <a:t>kedokteran</a:t>
            </a:r>
            <a:r>
              <a:rPr lang="en-US" sz="2000" b="1" dirty="0"/>
              <a:t> yang </a:t>
            </a:r>
            <a:r>
              <a:rPr lang="en-US" sz="2000" b="1" dirty="0" err="1"/>
              <a:t>berkualitas</a:t>
            </a:r>
            <a:r>
              <a:rPr lang="en-US" sz="2000" b="1" dirty="0"/>
              <a:t> </a:t>
            </a:r>
            <a:r>
              <a:rPr lang="en-US" sz="2000" b="1" dirty="0" err="1"/>
              <a:t>internasional</a:t>
            </a:r>
            <a:r>
              <a:rPr lang="en-US" sz="2000" b="1" dirty="0"/>
              <a:t>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rangka</a:t>
            </a:r>
            <a:r>
              <a:rPr lang="en-US" sz="2000" b="1" dirty="0"/>
              <a:t> </a:t>
            </a:r>
            <a:r>
              <a:rPr lang="en-US" sz="2000" b="1" dirty="0" err="1"/>
              <a:t>menghasilkan</a:t>
            </a:r>
            <a:r>
              <a:rPr lang="en-US" sz="2000" b="1" dirty="0"/>
              <a:t> </a:t>
            </a:r>
            <a:r>
              <a:rPr lang="en-US" sz="2000" b="1" dirty="0" err="1"/>
              <a:t>lulusan</a:t>
            </a:r>
            <a:r>
              <a:rPr lang="en-US" sz="2000" b="1" dirty="0"/>
              <a:t> yang </a:t>
            </a:r>
            <a:r>
              <a:rPr lang="en-US" sz="2000" b="1" dirty="0" err="1"/>
              <a:t>unggul</a:t>
            </a:r>
            <a:r>
              <a:rPr lang="en-US" sz="2000" b="1" dirty="0"/>
              <a:t>, </a:t>
            </a:r>
            <a:r>
              <a:rPr lang="en-US" sz="2000" b="1" dirty="0" err="1"/>
              <a:t>kompeten</a:t>
            </a:r>
            <a:r>
              <a:rPr lang="en-US" sz="2000" b="1" dirty="0"/>
              <a:t>, professional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berintegritas</a:t>
            </a:r>
            <a:endParaRPr lang="id-ID" sz="2000" b="1" dirty="0"/>
          </a:p>
        </p:txBody>
      </p:sp>
    </p:spTree>
    <p:extLst>
      <p:ext uri="{BB962C8B-B14F-4D97-AF65-F5344CB8AC3E}">
        <p14:creationId xmlns="" xmlns:p14="http://schemas.microsoft.com/office/powerpoint/2010/main" val="1063704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b="1" dirty="0" smtClean="0"/>
              <a:t>Tujuan 2:</a:t>
            </a:r>
            <a:r>
              <a:rPr lang="en-US" sz="2400" b="1" dirty="0" smtClean="0"/>
              <a:t> </a:t>
            </a:r>
            <a:r>
              <a:rPr lang="en-US" sz="2400" b="1" dirty="0" err="1"/>
              <a:t>Membuat</a:t>
            </a:r>
            <a:r>
              <a:rPr lang="en-US" sz="2400" b="1" dirty="0"/>
              <a:t> </a:t>
            </a:r>
            <a:r>
              <a:rPr lang="en-US" sz="2400" b="1" dirty="0" err="1"/>
              <a:t>perencanaan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pengelolaan</a:t>
            </a:r>
            <a:r>
              <a:rPr lang="en-US" sz="2400" b="1" dirty="0"/>
              <a:t> </a:t>
            </a:r>
            <a:r>
              <a:rPr lang="en-US" sz="2400" b="1" dirty="0" err="1"/>
              <a:t>sistem</a:t>
            </a:r>
            <a:r>
              <a:rPr lang="en-US" sz="2400" b="1" dirty="0"/>
              <a:t> </a:t>
            </a:r>
            <a:r>
              <a:rPr lang="en-US" sz="2400" b="1" dirty="0" err="1"/>
              <a:t>keuangan</a:t>
            </a:r>
            <a:r>
              <a:rPr lang="en-US" sz="2400" b="1" dirty="0"/>
              <a:t> </a:t>
            </a:r>
            <a:r>
              <a:rPr lang="en-US" sz="2400" b="1" dirty="0" err="1"/>
              <a:t>serta</a:t>
            </a:r>
            <a:r>
              <a:rPr lang="en-US" sz="2400" b="1" dirty="0"/>
              <a:t> </a:t>
            </a:r>
            <a:r>
              <a:rPr lang="en-US" sz="2400" b="1" dirty="0" err="1"/>
              <a:t>aset</a:t>
            </a:r>
            <a:r>
              <a:rPr lang="en-US" sz="2400" b="1" dirty="0"/>
              <a:t> </a:t>
            </a:r>
            <a:r>
              <a:rPr lang="en-US" sz="2400" b="1" dirty="0" err="1"/>
              <a:t>berbasis</a:t>
            </a:r>
            <a:r>
              <a:rPr lang="en-US" sz="2400" b="1" dirty="0"/>
              <a:t> </a:t>
            </a:r>
            <a:r>
              <a:rPr lang="en-US" sz="2400" b="1" dirty="0" err="1"/>
              <a:t>peraturan</a:t>
            </a:r>
            <a:r>
              <a:rPr lang="en-US" sz="2400" b="1" dirty="0"/>
              <a:t> yang </a:t>
            </a:r>
            <a:r>
              <a:rPr lang="en-US" sz="2400" b="1" dirty="0" err="1"/>
              <a:t>berlaku</a:t>
            </a:r>
            <a:endParaRPr lang="id-ID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14997729"/>
              </p:ext>
            </p:extLst>
          </p:nvPr>
        </p:nvGraphicFramePr>
        <p:xfrm>
          <a:off x="838198" y="1118867"/>
          <a:ext cx="10515604" cy="442604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5"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1.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Memperkuat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melayani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unggul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id-ID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Indeks kepuasan pelayanan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70%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75%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80%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80%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80%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 smtClean="0">
                          <a:effectLst/>
                        </a:rPr>
                        <a:t> 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Menerapkan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ISO 9001:2015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 yang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pengadaan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jasa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3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3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3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3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 smtClean="0">
                          <a:effectLst/>
                        </a:rPr>
                        <a:t> </a:t>
                      </a:r>
                      <a:r>
                        <a:rPr lang="en-US" sz="120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Mengikutsertakan</a:t>
                      </a:r>
                      <a:r>
                        <a:rPr lang="en-US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</a:t>
                      </a:r>
                      <a:r>
                        <a:rPr lang="id-ID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pengadaan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pengadaan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jasa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SDM yang memiliki kompetensi di bidang keuangan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Mengikutsertakan</a:t>
                      </a:r>
                      <a:r>
                        <a:rPr lang="en-US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</a:t>
                      </a:r>
                      <a:r>
                        <a:rPr lang="id-ID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keuangan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pengelolaan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keuangan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id-ID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SDM yang memiliki kompetensi di bidang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administrasi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pengarsipan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14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14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16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16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16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 smtClean="0">
                          <a:effectLst/>
                        </a:rPr>
                        <a:t> </a:t>
                      </a:r>
                      <a:r>
                        <a:rPr lang="en-US" sz="120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Mengikutsertakan</a:t>
                      </a:r>
                      <a:r>
                        <a:rPr lang="en-US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</a:t>
                      </a:r>
                      <a:r>
                        <a:rPr lang="id-ID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pengelolaan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administrasi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pengarsipan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id-ID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SDM yang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mampu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layanan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civitas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akademika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32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32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32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32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32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 smtClean="0">
                          <a:effectLst/>
                        </a:rPr>
                        <a:t> </a:t>
                      </a:r>
                      <a:r>
                        <a:rPr lang="en-US" sz="120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Mengikutsertakan</a:t>
                      </a:r>
                      <a:r>
                        <a:rPr lang="en-US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seluruh</a:t>
                      </a:r>
                      <a:r>
                        <a:rPr lang="en-US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</a:t>
                      </a:r>
                      <a:r>
                        <a:rPr lang="id-ID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service excellence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 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Mendukung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engembangan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marR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d-ID" sz="12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Tersedia dokumen pemetaan SDM dosen yang komprehensif berdasarkan arsitektur pengembangan keilmuan</a:t>
                      </a:r>
                      <a:r>
                        <a:rPr lang="en-ID" sz="12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id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 </a:t>
                      </a:r>
                      <a:r>
                        <a:rPr lang="en-US" sz="1200" dirty="0" err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pemetaan</a:t>
                      </a: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dosen</a:t>
                      </a: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bersama</a:t>
                      </a: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dengan</a:t>
                      </a: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departemen</a:t>
                      </a: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yang </a:t>
                      </a:r>
                      <a:r>
                        <a:rPr lang="en-US" sz="1200" dirty="0" err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terlibat</a:t>
                      </a:r>
                      <a:endParaRPr lang="id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71450" marR="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d-ID" sz="12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Tersedia dokumen pemetaan SDM tendik berbasis fungsi</a:t>
                      </a:r>
                      <a:endParaRPr lang="id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 </a:t>
                      </a:r>
                      <a:r>
                        <a:rPr lang="en-US" sz="1200" dirty="0" err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pemetaan</a:t>
                      </a: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Tendik</a:t>
                      </a: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id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Tenaga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kependidikan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memperoleh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SK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tetap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motivasi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berinovasi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berkompetisi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8691"/>
          </a:xfrm>
        </p:spPr>
        <p:txBody>
          <a:bodyPr>
            <a:noAutofit/>
          </a:bodyPr>
          <a:lstStyle/>
          <a:p>
            <a:r>
              <a:rPr lang="id-ID" sz="2000" b="1" dirty="0" smtClean="0"/>
              <a:t>Tujuan </a:t>
            </a:r>
            <a:r>
              <a:rPr lang="en-US" sz="2000" b="1" dirty="0" smtClean="0"/>
              <a:t>3</a:t>
            </a:r>
            <a:r>
              <a:rPr lang="id-ID" sz="2000" b="1" dirty="0" smtClean="0"/>
              <a:t>:</a:t>
            </a:r>
            <a:r>
              <a:rPr lang="en-US" sz="2000" b="1" dirty="0" smtClean="0"/>
              <a:t> </a:t>
            </a:r>
            <a:r>
              <a:rPr lang="en-US" sz="2000" b="1" dirty="0" err="1"/>
              <a:t>Mendukung</a:t>
            </a:r>
            <a:r>
              <a:rPr lang="en-US" sz="2000" b="1" dirty="0"/>
              <a:t> </a:t>
            </a:r>
            <a:r>
              <a:rPr lang="en-US" sz="2000" b="1" dirty="0" err="1"/>
              <a:t>kegiatan</a:t>
            </a:r>
            <a:r>
              <a:rPr lang="en-US" sz="2000" b="1" dirty="0"/>
              <a:t> </a:t>
            </a:r>
            <a:r>
              <a:rPr lang="en-US" sz="2000" b="1" dirty="0" err="1"/>
              <a:t>penelitian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pengabdian</a:t>
            </a:r>
            <a:r>
              <a:rPr lang="en-US" sz="2000" b="1" dirty="0"/>
              <a:t> </a:t>
            </a:r>
            <a:r>
              <a:rPr lang="en-US" sz="2000" b="1" dirty="0" err="1"/>
              <a:t>masyarakat</a:t>
            </a:r>
            <a:r>
              <a:rPr lang="en-US" sz="2000" b="1" dirty="0"/>
              <a:t> </a:t>
            </a:r>
            <a:r>
              <a:rPr lang="en-US" sz="2000" b="1" dirty="0" err="1"/>
              <a:t>bagi</a:t>
            </a:r>
            <a:r>
              <a:rPr lang="en-US" sz="2000" b="1" dirty="0"/>
              <a:t> </a:t>
            </a:r>
            <a:r>
              <a:rPr lang="en-US" sz="2000" b="1" dirty="0" err="1"/>
              <a:t>dosen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mahasiswa</a:t>
            </a:r>
            <a:endParaRPr lang="id-ID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10664396"/>
              </p:ext>
            </p:extLst>
          </p:nvPr>
        </p:nvGraphicFramePr>
        <p:xfrm>
          <a:off x="550164" y="813816"/>
          <a:ext cx="11256264" cy="559359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66486"/>
                <a:gridCol w="3323496"/>
                <a:gridCol w="487386"/>
                <a:gridCol w="487386"/>
                <a:gridCol w="487386"/>
                <a:gridCol w="487386"/>
                <a:gridCol w="487386"/>
                <a:gridCol w="2729352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1400" dirty="0" err="1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Memfasilitasi</a:t>
                      </a:r>
                      <a:r>
                        <a:rPr lang="en-US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diseminasi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hasil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penelitian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lintas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bidang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disiplin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ilmu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multidisiplin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dalam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klaster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fakultas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melalui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konferensi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bereputasi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makalah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proceeding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konferensi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terindeks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3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3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3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3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3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Memfasilitasi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presentasi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hasil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pada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konferensi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1400" dirty="0" err="1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Memfasilitasi</a:t>
                      </a:r>
                      <a:r>
                        <a:rPr lang="en-US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publikasi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hasil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penelitian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lintas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bidang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disiplin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ilmu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multidisiplin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dalam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klaster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fakultas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pada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jurnal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bereputasi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nasional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internasional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 smtClean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buku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panduan</a:t>
                      </a:r>
                      <a:r>
                        <a:rPr lang="en-US" sz="1400" u="none" strike="noStrike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terdaftar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hak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cipta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 smtClean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2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 smtClean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2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 smtClean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3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 smtClean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4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4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Mendaftarkan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hak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cipta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buku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panduan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,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buku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blok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,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buku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ajar,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buku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rotasi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klinik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buku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keterampilan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klinik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buku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blok</a:t>
                      </a:r>
                      <a:r>
                        <a:rPr lang="en-US" sz="1400" u="none" strike="noStrike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terdaftar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hak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cipta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21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21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buku</a:t>
                      </a:r>
                      <a:r>
                        <a:rPr lang="en-US" sz="1400" u="none" strike="noStrike" dirty="0" smtClean="0">
                          <a:effectLst/>
                        </a:rPr>
                        <a:t> ajar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terdaftar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hak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cipta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2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2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3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buku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rotasi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klinik</a:t>
                      </a:r>
                      <a:r>
                        <a:rPr lang="en-US" sz="1400" u="none" strike="noStrike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terdaftar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hak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cipta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14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14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14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14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14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buku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keterampilan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klinik</a:t>
                      </a:r>
                      <a:r>
                        <a:rPr lang="en-US" sz="1400" u="none" strike="noStrike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terdaftar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hak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cipta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2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4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6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8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10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5286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3.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Membantu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pemutakhiran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basis data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rangka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UU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Keistimewaan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DIY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periode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kedua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proposal KKN PPM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wilayah</a:t>
                      </a:r>
                      <a:r>
                        <a:rPr lang="en-US" sz="1400" u="none" strike="noStrike" dirty="0" smtClean="0">
                          <a:effectLst/>
                        </a:rPr>
                        <a:t> DIY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2</a:t>
                      </a:r>
                    </a:p>
                    <a:p>
                      <a:pPr algn="ctr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2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4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4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4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 smtClean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Proposal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kegiatan</a:t>
                      </a:r>
                      <a:r>
                        <a:rPr lang="en-US" sz="1400" u="none" strike="noStrike" dirty="0" smtClean="0">
                          <a:effectLst/>
                        </a:rPr>
                        <a:t> KKN PPM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wilayah</a:t>
                      </a:r>
                      <a:r>
                        <a:rPr lang="en-US" sz="1400" u="none" strike="noStrike" dirty="0" smtClean="0">
                          <a:effectLst/>
                        </a:rPr>
                        <a:t> DIY</a:t>
                      </a:r>
                    </a:p>
                  </a:txBody>
                  <a:tcPr marL="9525" marR="9525" marT="9525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rangka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UU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Keistimewaan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periode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kedua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id-ID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id-ID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id-ID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</a:t>
                      </a:r>
                      <a:endParaRPr lang="id-ID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</a:t>
                      </a:r>
                      <a:endParaRPr lang="id-ID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Usulan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penempatan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KKN PPM di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DIY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Membantu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endorong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kewirausahaansosial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pendampingan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diikuti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7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7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7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7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7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memfasilitasi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CFHC-IPE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KKN PPM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11941</TotalTime>
  <Words>827</Words>
  <Application>Microsoft Office PowerPoint</Application>
  <PresentationFormat>Custom</PresentationFormat>
  <Paragraphs>336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Program Studi Pendidikan Dokter</vt:lpstr>
      <vt:lpstr>Tujuan 1: Menyelenggarakan pendidikan kedokteran yang berkualitas internasional dalam rangka menghasilkan lulusan yang unggul, kompeten, professional dan berintegritas</vt:lpstr>
      <vt:lpstr>Tujuan 1: Menyelenggarakan pendidikan kedokteran yang berkualitas internasional dalam rangka menghasilkan lulusan yang unggul, kompeten, professional dan berintegritas</vt:lpstr>
      <vt:lpstr>Tujuan 1: Menyelenggarakan pendidikan kedokteran yang berkualitas internasional dalam rangka menghasilkan lulusan yang unggul, kompeten, professional dan berintegritas</vt:lpstr>
      <vt:lpstr>Tujuan 1: Menyelenggarakan pendidikan kedokteran yang berkualitas internasional dalam rangka menghasilkan lulusan yang unggul, kompeten, professional dan berintegritas</vt:lpstr>
      <vt:lpstr>Tujuan 2: Membuat perencanaan dan pengelolaan sistem keuangan serta aset berbasis peraturan yang berlaku</vt:lpstr>
      <vt:lpstr>Tujuan 3: Mendukung kegiatan penelitian dan pengabdian masyarakat bagi dosen dan mahasiswa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Lenovo</cp:lastModifiedBy>
  <cp:revision>88</cp:revision>
  <cp:lastPrinted>2018-01-18T03:31:08Z</cp:lastPrinted>
  <dcterms:created xsi:type="dcterms:W3CDTF">2017-12-27T08:02:10Z</dcterms:created>
  <dcterms:modified xsi:type="dcterms:W3CDTF">2018-01-19T07:54:46Z</dcterms:modified>
</cp:coreProperties>
</file>