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1" r:id="rId6"/>
    <p:sldId id="262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34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1/17/18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id-ID" sz="5400" dirty="0" smtClean="0"/>
              <a:t>Departemen </a:t>
            </a:r>
            <a:r>
              <a:rPr lang="id-ID" sz="5400" dirty="0" smtClean="0"/>
              <a:t>Histologi dan Biologi Sel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388" y="288630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1: </a:t>
            </a:r>
            <a:r>
              <a:rPr lang="en-US" sz="2000" dirty="0" err="1"/>
              <a:t>Menyelenggarakan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292934"/>
                </a:solidFill>
              </a:rPr>
              <a:t>Histologi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Tumor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 smtClean="0">
                <a:solidFill>
                  <a:srgbClr val="292934"/>
                </a:solidFill>
              </a:rPr>
              <a:t>Imunobiolog</a:t>
            </a:r>
            <a:r>
              <a:rPr lang="en-US" sz="2000" dirty="0" smtClean="0">
                <a:solidFill>
                  <a:srgbClr val="292934"/>
                </a:solidFill>
              </a:rPr>
              <a:t> </a:t>
            </a:r>
            <a:r>
              <a:rPr lang="en-US" sz="2000" dirty="0" err="1" smtClean="0">
                <a:solidFill>
                  <a:srgbClr val="292934"/>
                </a:solidFill>
              </a:rPr>
              <a:t>iuntuk</a:t>
            </a:r>
            <a:r>
              <a:rPr lang="en-US" sz="2000" dirty="0" smtClean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lulusan</a:t>
            </a:r>
            <a:r>
              <a:rPr lang="en-US" sz="2000" dirty="0"/>
              <a:t> yang </a:t>
            </a:r>
            <a:r>
              <a:rPr lang="en-US" sz="2000" dirty="0" err="1"/>
              <a:t>berbudi</a:t>
            </a:r>
            <a:r>
              <a:rPr lang="en-US" sz="2000" dirty="0"/>
              <a:t>, </a:t>
            </a:r>
            <a:r>
              <a:rPr lang="en-US" sz="2000" dirty="0" err="1"/>
              <a:t>unggul</a:t>
            </a:r>
            <a:r>
              <a:rPr lang="en-US" sz="2000" dirty="0"/>
              <a:t>, </a:t>
            </a:r>
            <a:r>
              <a:rPr lang="en-US" sz="2000" dirty="0" err="1"/>
              <a:t>cerdas</a:t>
            </a:r>
            <a:r>
              <a:rPr lang="en-US" sz="2000" dirty="0"/>
              <a:t>, </a:t>
            </a:r>
            <a:r>
              <a:rPr lang="en-US" sz="2000" dirty="0" err="1"/>
              <a:t>kreatif</a:t>
            </a:r>
            <a:r>
              <a:rPr lang="en-US" sz="2000" dirty="0"/>
              <a:t>, </a:t>
            </a:r>
            <a:r>
              <a:rPr lang="en-US" sz="2000" dirty="0" err="1"/>
              <a:t>terampil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sadar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tanggungjawabnya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nusa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bangsa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069917"/>
              </p:ext>
            </p:extLst>
          </p:nvPr>
        </p:nvGraphicFramePr>
        <p:xfrm>
          <a:off x="838198" y="1118867"/>
          <a:ext cx="10515604" cy="50458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matakuliah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terselenggara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en-US" sz="16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teknik imunologi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teknik biologi molekuler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ikroteknik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tereologi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 dasar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Mengembangkan sistem praktikum baru</a:t>
                      </a:r>
                    </a:p>
                    <a:p>
                      <a:pPr marL="800100" lvl="1" indent="-342900" algn="l" fontAlgn="b">
                        <a:buFont typeface="Arial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aji ulang sistem yang berlaku</a:t>
                      </a:r>
                    </a:p>
                    <a:p>
                      <a:pPr marL="800100" lvl="1" indent="-342900" algn="l" fontAlgn="b">
                        <a:buFont typeface="Arial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coba sistem baru</a:t>
                      </a:r>
                    </a:p>
                    <a:p>
                      <a:pPr marL="342900" lvl="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Merumuskan standar kompetensi imunologi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mengembangkan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pendidikan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S2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lanjut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388" y="288630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1: </a:t>
            </a:r>
            <a:r>
              <a:rPr lang="en-US" sz="2000" dirty="0" err="1"/>
              <a:t>Menyelenggarakan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292934"/>
                </a:solidFill>
              </a:rPr>
              <a:t>Histologi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Tumor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 smtClean="0">
                <a:solidFill>
                  <a:srgbClr val="292934"/>
                </a:solidFill>
              </a:rPr>
              <a:t>Imunobiolog</a:t>
            </a:r>
            <a:r>
              <a:rPr lang="en-US" sz="2000" dirty="0" smtClean="0">
                <a:solidFill>
                  <a:srgbClr val="292934"/>
                </a:solidFill>
              </a:rPr>
              <a:t> </a:t>
            </a:r>
            <a:r>
              <a:rPr lang="en-US" sz="2000" dirty="0" err="1" smtClean="0">
                <a:solidFill>
                  <a:srgbClr val="292934"/>
                </a:solidFill>
              </a:rPr>
              <a:t>iuntuk</a:t>
            </a:r>
            <a:r>
              <a:rPr lang="en-US" sz="2000" dirty="0" smtClean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lulusan</a:t>
            </a:r>
            <a:r>
              <a:rPr lang="en-US" sz="2000" dirty="0"/>
              <a:t> yang </a:t>
            </a:r>
            <a:r>
              <a:rPr lang="en-US" sz="2000" dirty="0" err="1"/>
              <a:t>berbudi</a:t>
            </a:r>
            <a:r>
              <a:rPr lang="en-US" sz="2000" dirty="0"/>
              <a:t>, </a:t>
            </a:r>
            <a:r>
              <a:rPr lang="en-US" sz="2000" dirty="0" err="1"/>
              <a:t>unggul</a:t>
            </a:r>
            <a:r>
              <a:rPr lang="en-US" sz="2000" dirty="0"/>
              <a:t>, </a:t>
            </a:r>
            <a:r>
              <a:rPr lang="en-US" sz="2000" dirty="0" err="1"/>
              <a:t>cerdas</a:t>
            </a:r>
            <a:r>
              <a:rPr lang="en-US" sz="2000" dirty="0"/>
              <a:t>, </a:t>
            </a:r>
            <a:r>
              <a:rPr lang="en-US" sz="2000" dirty="0" err="1"/>
              <a:t>kreatif</a:t>
            </a:r>
            <a:r>
              <a:rPr lang="en-US" sz="2000" dirty="0"/>
              <a:t>, </a:t>
            </a:r>
            <a:r>
              <a:rPr lang="en-US" sz="2000" dirty="0" err="1"/>
              <a:t>terampil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sadar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tanggungjawabnya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nusa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bangsa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124158"/>
              </p:ext>
            </p:extLst>
          </p:nvPr>
        </p:nvGraphicFramePr>
        <p:xfrm>
          <a:off x="838198" y="1277617"/>
          <a:ext cx="10515604" cy="33579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  <a:latin typeface="+mn-lt"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metode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pengajaran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 video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tulang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punggung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 Dharma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pembimbing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Lokakarya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Manuskrip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 Histologi dan Biologi Sel prodi IKD (2 X lokakarya)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Internasionalisasi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visiting professor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 kuliah dan kursus yang diampu oleh </a:t>
                      </a:r>
                      <a:r>
                        <a:rPr lang="id-ID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visiting professor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diundang Departemen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601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2: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Tumor, </a:t>
            </a:r>
            <a:r>
              <a:rPr lang="en-US" sz="2000" dirty="0" err="1">
                <a:solidFill>
                  <a:srgbClr val="292934"/>
                </a:solidFill>
              </a:rPr>
              <a:t>Imunobiologi</a:t>
            </a:r>
            <a:r>
              <a:rPr lang="en-US" sz="2000" dirty="0">
                <a:solidFill>
                  <a:srgbClr val="292934"/>
                </a:solidFill>
              </a:rPr>
              <a:t>, 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Regenerasi</a:t>
            </a:r>
            <a:r>
              <a:rPr lang="en-US" sz="2000" dirty="0">
                <a:solidFill>
                  <a:srgbClr val="292934"/>
                </a:solidFill>
              </a:rPr>
              <a:t> yang </a:t>
            </a:r>
            <a:r>
              <a:rPr lang="en-US" sz="2000" dirty="0" err="1">
                <a:solidFill>
                  <a:srgbClr val="292934"/>
                </a:solidFill>
              </a:rPr>
              <a:t>dapat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digunakanan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rujukan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yang </a:t>
            </a:r>
            <a:r>
              <a:rPr lang="en-US" sz="2000" dirty="0" err="1"/>
              <a:t>berwawasan</a:t>
            </a:r>
            <a:r>
              <a:rPr lang="en-US" sz="2000" dirty="0"/>
              <a:t> </a:t>
            </a:r>
            <a:r>
              <a:rPr lang="en-US" sz="2000" dirty="0" err="1" smtClean="0"/>
              <a:t>lingkungan</a:t>
            </a:r>
            <a:r>
              <a:rPr lang="en-US" sz="2000" dirty="0"/>
              <a:t/>
            </a:r>
            <a:br>
              <a:rPr lang="en-US" sz="2000" dirty="0"/>
            </a:b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377915"/>
              </p:ext>
            </p:extLst>
          </p:nvPr>
        </p:nvGraphicFramePr>
        <p:xfrm>
          <a:off x="838198" y="1087117"/>
          <a:ext cx="10515604" cy="53277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  <a:latin typeface="+mn-lt"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5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prototipe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TRL 6 (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prototype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RnD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7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 </a:t>
                      </a:r>
                      <a:r>
                        <a:rPr lang="id-ID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prototype IgA NPC strip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id-ID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HSV1 Strip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 strip HSV2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proceeding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terindeks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KRTPT). 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Mengikuti konferensi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 dan/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atau internasional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 publikasi pada jurnal internasional terindeks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workshop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4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terakreditasi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workshop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5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Cipta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dihasilkan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Mengajukan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Hak</a:t>
                      </a:r>
                      <a:r>
                        <a:rPr lang="id-ID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cipta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2: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Tumor, </a:t>
            </a:r>
            <a:r>
              <a:rPr lang="en-US" sz="2000" dirty="0" err="1">
                <a:solidFill>
                  <a:srgbClr val="292934"/>
                </a:solidFill>
              </a:rPr>
              <a:t>Imunobiologi</a:t>
            </a:r>
            <a:r>
              <a:rPr lang="en-US" sz="2000" dirty="0">
                <a:solidFill>
                  <a:srgbClr val="292934"/>
                </a:solidFill>
              </a:rPr>
              <a:t>, 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Regenerasi</a:t>
            </a:r>
            <a:r>
              <a:rPr lang="en-US" sz="2000" dirty="0">
                <a:solidFill>
                  <a:srgbClr val="292934"/>
                </a:solidFill>
              </a:rPr>
              <a:t> yang </a:t>
            </a:r>
            <a:r>
              <a:rPr lang="en-US" sz="2000" dirty="0" err="1">
                <a:solidFill>
                  <a:srgbClr val="292934"/>
                </a:solidFill>
              </a:rPr>
              <a:t>dapat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digunakanan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rujukan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yang </a:t>
            </a:r>
            <a:r>
              <a:rPr lang="en-US" sz="2000" dirty="0" err="1"/>
              <a:t>berwawasan</a:t>
            </a:r>
            <a:r>
              <a:rPr lang="en-US" sz="2000" dirty="0"/>
              <a:t> </a:t>
            </a:r>
            <a:br>
              <a:rPr lang="en-US" sz="2000" dirty="0"/>
            </a:b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940535"/>
              </p:ext>
            </p:extLst>
          </p:nvPr>
        </p:nvGraphicFramePr>
        <p:xfrm>
          <a:off x="838198" y="1118867"/>
          <a:ext cx="10515604" cy="53182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  <a:latin typeface="+mn-lt"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8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proposal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Kerjasama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RS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puskesmas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(GLP, GCP, GCLP &amp; GMP)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GCLP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kontinyu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berkala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Standarisasi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 kekayaan intelektual yang dihasilan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Mengajukan paten untuk produk yang dihasilkan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4"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 pendanaan kegiatan penelitian strategis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Nasional dan Internasional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.2 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500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500 jt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500 jt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500 jt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proposal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proposal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2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2: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Tumor, </a:t>
            </a:r>
            <a:r>
              <a:rPr lang="en-US" sz="2000" dirty="0" err="1">
                <a:solidFill>
                  <a:srgbClr val="292934"/>
                </a:solidFill>
              </a:rPr>
              <a:t>Imunobiologi</a:t>
            </a:r>
            <a:r>
              <a:rPr lang="en-US" sz="2000" dirty="0">
                <a:solidFill>
                  <a:srgbClr val="292934"/>
                </a:solidFill>
              </a:rPr>
              <a:t>, 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Regenerasi</a:t>
            </a:r>
            <a:r>
              <a:rPr lang="en-US" sz="2000" dirty="0">
                <a:solidFill>
                  <a:srgbClr val="292934"/>
                </a:solidFill>
              </a:rPr>
              <a:t> yang </a:t>
            </a:r>
            <a:r>
              <a:rPr lang="en-US" sz="2000" dirty="0" err="1">
                <a:solidFill>
                  <a:srgbClr val="292934"/>
                </a:solidFill>
              </a:rPr>
              <a:t>dapat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digunakanan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rujukan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yang </a:t>
            </a:r>
            <a:r>
              <a:rPr lang="en-US" sz="2000" dirty="0" err="1"/>
              <a:t>berwawasan</a:t>
            </a:r>
            <a:r>
              <a:rPr lang="en-US" sz="2000" dirty="0"/>
              <a:t> </a:t>
            </a:r>
            <a:br>
              <a:rPr lang="en-US" sz="2000" dirty="0"/>
            </a:b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789689"/>
              </p:ext>
            </p:extLst>
          </p:nvPr>
        </p:nvGraphicFramePr>
        <p:xfrm>
          <a:off x="838198" y="1118867"/>
          <a:ext cx="10515604" cy="50553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5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penunjang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perkembangan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termutakhir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 mikroteknik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 video teknik laboratorium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6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dimanfaatkan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Berpartisipasi dalam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pameran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berpartisipasi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pameran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menyajikan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produk-produk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Health Research Expo, UGM 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Perbaikan website layanan penelitian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906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3: </a:t>
            </a:r>
            <a:r>
              <a:rPr lang="en-US" sz="2000" dirty="0" err="1"/>
              <a:t>Melaksanakan</a:t>
            </a:r>
            <a:r>
              <a:rPr lang="en-US" sz="2000" dirty="0"/>
              <a:t> </a:t>
            </a:r>
            <a:r>
              <a:rPr lang="en-US" sz="2000" dirty="0" err="1"/>
              <a:t>pengabdian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292934"/>
                </a:solidFill>
              </a:rPr>
              <a:t>pelayanan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bermutu</a:t>
            </a:r>
            <a:r>
              <a:rPr lang="en-US" sz="2000" dirty="0">
                <a:solidFill>
                  <a:srgbClr val="292934"/>
                </a:solidFill>
              </a:rPr>
              <a:t>/ yang </a:t>
            </a:r>
            <a:r>
              <a:rPr lang="en-US" sz="2000" dirty="0" err="1">
                <a:solidFill>
                  <a:srgbClr val="292934"/>
                </a:solidFill>
              </a:rPr>
              <a:t>profesional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dalam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bidang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pendidikan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penelitian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terkait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Histologi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Sitogenetika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err="1">
                <a:solidFill>
                  <a:srgbClr val="292934"/>
                </a:solidFill>
              </a:rPr>
              <a:t>Biologi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Sel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Molekuler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dan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err="1">
                <a:solidFill>
                  <a:srgbClr val="292934"/>
                </a:solidFill>
              </a:rPr>
              <a:t>Imunologi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168672"/>
              </p:ext>
            </p:extLst>
          </p:nvPr>
        </p:nvGraphicFramePr>
        <p:xfrm>
          <a:off x="838198" y="1753867"/>
          <a:ext cx="10515604" cy="21197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  <a:latin typeface="+mn-lt"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 smtClean="0">
                          <a:effectLst/>
                          <a:latin typeface="+mn-lt"/>
                        </a:rPr>
                        <a:t>Pengayaan</a:t>
                      </a:r>
                      <a:r>
                        <a:rPr lang="id-ID" sz="1600" u="none" strike="noStrike" baseline="0" dirty="0" smtClean="0">
                          <a:effectLst/>
                          <a:latin typeface="+mn-lt"/>
                        </a:rPr>
                        <a:t> mata pelajaran Biologi untuk siswa SMP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Pendampingan guru SMA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Pendampingan kepada masyarakat mengenai kesehatan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4: </a:t>
            </a:r>
            <a:r>
              <a:rPr lang="en-US" sz="2000" dirty="0" err="1"/>
              <a:t>Menyediakan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yang </a:t>
            </a:r>
            <a:r>
              <a:rPr lang="en-US" sz="2000" dirty="0" err="1"/>
              <a:t>kompeten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Sarana</a:t>
            </a:r>
            <a:r>
              <a:rPr lang="en-US" sz="2000" dirty="0"/>
              <a:t> </a:t>
            </a:r>
            <a:r>
              <a:rPr lang="en-US" sz="2000" dirty="0" err="1"/>
              <a:t>prasarana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 yang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 </a:t>
            </a:r>
            <a:r>
              <a:rPr lang="en-US" sz="2000" dirty="0" err="1"/>
              <a:t>efisiensien</a:t>
            </a:r>
            <a:r>
              <a:rPr lang="en-US" sz="2000" dirty="0"/>
              <a:t/>
            </a:r>
            <a:br>
              <a:rPr lang="en-US" sz="2000" dirty="0"/>
            </a:b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768009"/>
              </p:ext>
            </p:extLst>
          </p:nvPr>
        </p:nvGraphicFramePr>
        <p:xfrm>
          <a:off x="838198" y="1118867"/>
          <a:ext cx="10515604" cy="48000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 laporan keuangan oleh auditor publik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koordinasi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monev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RKT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647164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SDM yang memiliki kompetensi di bidang keuangan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 pelatihan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/>
                </a:tc>
              </a:tr>
              <a:tr h="647164"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endParaRPr lang="en-US" sz="14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-/1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Rekrutmen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47164"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Meningkatnya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fungsional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Lektor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-/2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4: </a:t>
            </a:r>
            <a:r>
              <a:rPr lang="en-US" sz="2000" dirty="0" err="1"/>
              <a:t>Menyediakan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yang </a:t>
            </a:r>
            <a:r>
              <a:rPr lang="en-US" sz="2000" dirty="0" err="1"/>
              <a:t>kompeten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Sarana</a:t>
            </a:r>
            <a:r>
              <a:rPr lang="en-US" sz="2000" dirty="0"/>
              <a:t> </a:t>
            </a:r>
            <a:r>
              <a:rPr lang="en-US" sz="2000" dirty="0" err="1"/>
              <a:t>prasarana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 yang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 </a:t>
            </a:r>
            <a:r>
              <a:rPr lang="en-US" sz="2000" dirty="0" err="1"/>
              <a:t>efisiensien</a:t>
            </a:r>
            <a:r>
              <a:rPr lang="en-US" sz="2000" dirty="0"/>
              <a:t/>
            </a:r>
            <a:br>
              <a:rPr lang="en-US" sz="2000" dirty="0"/>
            </a:b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554702"/>
              </p:ext>
            </p:extLst>
          </p:nvPr>
        </p:nvGraphicFramePr>
        <p:xfrm>
          <a:off x="838198" y="1118867"/>
          <a:ext cx="10515604" cy="33579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IPTEKS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ketersediaan sarana dan prasarana penunjang SHE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Renovasi toilet untuk dosen dan mahasiswa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Tersedianya update data digital jaringan infrastruktur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peralatan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WiFi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sarana prasarana yang dapat dimanfaatkan lintas kluster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10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koleksi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479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730</Words>
  <Application>Microsoft Macintosh PowerPoint</Application>
  <PresentationFormat>Custom</PresentationFormat>
  <Paragraphs>357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Departemen Histologi dan Biologi Sel</vt:lpstr>
      <vt:lpstr>Tujuan 1: Menyelenggarakan pendidikan dalam bidang Histologi, Biologi Sel Molekuler, Biologi Tumor dan Imunobiolog iuntuk menghasilkan lulusan yang berbudi, unggul, cerdas, kreatif, terampil, dan sadar akan tanggungjawabnya terhadap nusa dan bangsa</vt:lpstr>
      <vt:lpstr>Tujuan 1: Menyelenggarakan pendidikan dalam bidang Histologi, Biologi Sel Molekuler, Biologi Tumor dan Imunobiolog iuntuk menghasilkan lulusan yang berbudi, unggul, cerdas, kreatif, terampil, dan sadar akan tanggungjawabnya terhadap nusa dan bangsa</vt:lpstr>
      <vt:lpstr>Tujuan 2: Menghasilkan penelitian dan publikasi dalam bidang  Biologi Sel Molekuler, Biologi Tumor, Imunobiologi,  dan Biologi Regenerasi yang dapat digunakanan sebagai rujukan nasional yang berwawasan lingkungan </vt:lpstr>
      <vt:lpstr>Tujuan 2: Menghasilkan penelitian dan publikasi dalam bidang  Biologi Sel Molekuler, Biologi Tumor, Imunobiologi,  dan Biologi Regenerasi yang dapat digunakanan sebagai rujukan nasional yang berwawasan  </vt:lpstr>
      <vt:lpstr>Tujuan 2: Menghasilkan penelitian dan publikasi dalam bidang  Biologi Sel Molekuler, Biologi Tumor, Imunobiologi,  dan Biologi Regenerasi yang dapat digunakanan sebagai rujukan nasional yang berwawasan  </vt:lpstr>
      <vt:lpstr>Tujuan 3: Melaksanakan pengabdian kepada masyarakat berbasis keilmuan berupa pelayanan bermutu/ yang profesional dalam bidang pendidikan dan penelitian terkait Histologi, Sitogenetika, Biologi Sel Molekuler dan Imunologi</vt:lpstr>
      <vt:lpstr>Tujuan 4: Menyediakan sumber daya manusia yang kompeten dan Sarana prasarana serta manajemen  yang efektif dan  efisiensien </vt:lpstr>
      <vt:lpstr>Tujuan 4: Menyediakan sumber daya manusia yang kompeten dan Sarana prasarana serta manajemen  yang efektif dan  efisiensien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Dewi Paramita</cp:lastModifiedBy>
  <cp:revision>38</cp:revision>
  <dcterms:created xsi:type="dcterms:W3CDTF">2017-12-27T08:02:10Z</dcterms:created>
  <dcterms:modified xsi:type="dcterms:W3CDTF">2018-01-16T18:08:20Z</dcterms:modified>
</cp:coreProperties>
</file>