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23"/>
  </p:notesMasterIdLst>
  <p:sldIdLst>
    <p:sldId id="407" r:id="rId2"/>
    <p:sldId id="436" r:id="rId3"/>
    <p:sldId id="437" r:id="rId4"/>
    <p:sldId id="449" r:id="rId5"/>
    <p:sldId id="440" r:id="rId6"/>
    <p:sldId id="441" r:id="rId7"/>
    <p:sldId id="442" r:id="rId8"/>
    <p:sldId id="446" r:id="rId9"/>
    <p:sldId id="447" r:id="rId10"/>
    <p:sldId id="450" r:id="rId11"/>
    <p:sldId id="451" r:id="rId12"/>
    <p:sldId id="461" r:id="rId13"/>
    <p:sldId id="452" r:id="rId14"/>
    <p:sldId id="453" r:id="rId15"/>
    <p:sldId id="454" r:id="rId16"/>
    <p:sldId id="455" r:id="rId17"/>
    <p:sldId id="456" r:id="rId18"/>
    <p:sldId id="457" r:id="rId19"/>
    <p:sldId id="458" r:id="rId20"/>
    <p:sldId id="459" r:id="rId21"/>
    <p:sldId id="46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3" autoAdjust="0"/>
    <p:restoredTop sz="94662" autoAdjust="0"/>
  </p:normalViewPr>
  <p:slideViewPr>
    <p:cSldViewPr snapToGrid="0">
      <p:cViewPr>
        <p:scale>
          <a:sx n="70" d="100"/>
          <a:sy n="70" d="100"/>
        </p:scale>
        <p:origin x="-666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3600" dirty="0" smtClean="0"/>
              <a:t>Tujuan strategik Universitas Gadjah Mada (2017-2022) :</a:t>
            </a:r>
          </a:p>
          <a:p>
            <a:pPr marL="742950" indent="-742950">
              <a:buFont typeface="+mj-lt"/>
              <a:buAutoNum type="arabicPeriod"/>
            </a:pPr>
            <a:r>
              <a:rPr lang="id-ID" sz="3600" dirty="0" smtClean="0"/>
              <a:t>Bidang pendidikan</a:t>
            </a:r>
          </a:p>
          <a:p>
            <a:pPr marL="742950" indent="-742950">
              <a:buFont typeface="+mj-lt"/>
              <a:buAutoNum type="arabicPeriod"/>
            </a:pPr>
            <a:r>
              <a:rPr lang="id-ID" sz="3600" dirty="0" smtClean="0"/>
              <a:t>Bidang penelitian</a:t>
            </a:r>
          </a:p>
          <a:p>
            <a:pPr marL="742950" indent="-742950">
              <a:buFont typeface="+mj-lt"/>
              <a:buAutoNum type="arabicPeriod"/>
            </a:pPr>
            <a:r>
              <a:rPr lang="id-ID" sz="3600" dirty="0" smtClean="0"/>
              <a:t>Bidang pengabdian masyarakat</a:t>
            </a:r>
          </a:p>
          <a:p>
            <a:pPr marL="742950" indent="-742950">
              <a:buFont typeface="+mj-lt"/>
              <a:buAutoNum type="arabicPeriod"/>
            </a:pPr>
            <a:r>
              <a:rPr lang="id-ID" sz="3600" dirty="0" smtClean="0"/>
              <a:t>Bidang </a:t>
            </a:r>
            <a:r>
              <a:rPr lang="id-ID" sz="3600" dirty="0" smtClean="0"/>
              <a:t>kerjasama</a:t>
            </a:r>
            <a:endParaRPr lang="id-ID" sz="3600" dirty="0" smtClean="0"/>
          </a:p>
          <a:p>
            <a:endParaRPr lang="id-ID" sz="3600" dirty="0" smtClean="0"/>
          </a:p>
          <a:p>
            <a:pPr marL="0" indent="0">
              <a:buNone/>
            </a:pPr>
            <a:endParaRPr lang="id-ID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54592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itchFamily="34" charset="0"/>
              </a:defRPr>
            </a:lvl5pPr>
            <a:lvl6pPr marL="609585" algn="ctr" rtl="0" fontAlgn="base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1"/>
                </a:solidFill>
                <a:latin typeface="Calibri" pitchFamily="34" charset="0"/>
              </a:defRPr>
            </a:lvl6pPr>
            <a:lvl7pPr marL="1219170" algn="ctr" rtl="0" fontAlgn="base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1"/>
                </a:solidFill>
                <a:latin typeface="Calibri" pitchFamily="34" charset="0"/>
              </a:defRPr>
            </a:lvl7pPr>
            <a:lvl8pPr marL="1828754" algn="ctr" rtl="0" fontAlgn="base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1"/>
                </a:solidFill>
                <a:latin typeface="Calibri" pitchFamily="34" charset="0"/>
              </a:defRPr>
            </a:lvl8pPr>
            <a:lvl9pPr marL="2438339" algn="ctr" rtl="0" fontAlgn="base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sz="3200" b="1" dirty="0" smtClean="0"/>
              <a:t>BAB 4.  SASARAN, PROGRAM, &amp; INDIKATOR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17117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678"/>
            <a:ext cx="10972800" cy="563562"/>
          </a:xfrm>
        </p:spPr>
        <p:txBody>
          <a:bodyPr/>
          <a:lstStyle/>
          <a:p>
            <a:r>
              <a:rPr lang="id-ID" sz="4400" b="1" dirty="0" smtClean="0"/>
              <a:t>BIDANG ORGANISASI &amp; TATAKELOLA</a:t>
            </a:r>
            <a:endParaRPr lang="id-ID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495808"/>
              </p:ext>
            </p:extLst>
          </p:nvPr>
        </p:nvGraphicFramePr>
        <p:xfrm>
          <a:off x="0" y="1163320"/>
          <a:ext cx="1217676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5728"/>
                <a:gridCol w="63110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SASARAN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PROGRAM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>
                          <a:latin typeface="Arial Narrow" pitchFamily="34" charset="0"/>
                        </a:rPr>
                        <a:t>Memperkuat budaya kinerja yang unggul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800" dirty="0" smtClean="0">
                          <a:latin typeface="Arial Narrow" pitchFamily="34" charset="0"/>
                        </a:rPr>
                        <a:t>Mengembangkan kerja sama tim sesuai potensi SDM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800" dirty="0" smtClean="0">
                          <a:latin typeface="Arial Narrow" pitchFamily="34" charset="0"/>
                        </a:rPr>
                        <a:t>Meningkatkan profesionalisme tendik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id-ID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sz="28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INDIKATOR</a:t>
                      </a:r>
                      <a:endParaRPr lang="id-ID" sz="2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 smtClean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514350" marR="0" indent="-5143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d-ID" sz="28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Terlaksananya kegiatan </a:t>
                      </a:r>
                      <a:r>
                        <a:rPr lang="id-ID" sz="28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capacity building</a:t>
                      </a:r>
                      <a:r>
                        <a:rPr lang="id-ID" sz="28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bagi staf pendidik dan tendik.</a:t>
                      </a:r>
                    </a:p>
                    <a:p>
                      <a:pPr marL="514350" marR="0" indent="-5143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d-ID" sz="28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Terlaksananya pelayanan bagi PPDS oleh tendik secara profesional.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90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678"/>
            <a:ext cx="10972800" cy="563562"/>
          </a:xfrm>
        </p:spPr>
        <p:txBody>
          <a:bodyPr/>
          <a:lstStyle/>
          <a:p>
            <a:r>
              <a:rPr lang="id-ID" sz="4400" b="1" dirty="0" smtClean="0"/>
              <a:t>BIDANG SISTEM INFORMASI</a:t>
            </a:r>
            <a:endParaRPr lang="id-ID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5203357"/>
              </p:ext>
            </p:extLst>
          </p:nvPr>
        </p:nvGraphicFramePr>
        <p:xfrm>
          <a:off x="0" y="1163320"/>
          <a:ext cx="1217676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9000"/>
                <a:gridCol w="7477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SASARAN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PROGRAM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>
                          <a:latin typeface="Arial Narrow" pitchFamily="34" charset="0"/>
                        </a:rPr>
                        <a:t>Mengintegrasikan sistem</a:t>
                      </a:r>
                      <a:r>
                        <a:rPr lang="id-ID" sz="2800" baseline="0" dirty="0" smtClean="0">
                          <a:latin typeface="Arial Narrow" pitchFamily="34" charset="0"/>
                        </a:rPr>
                        <a:t> informasi departemen dengan fakultas dan </a:t>
                      </a:r>
                      <a:r>
                        <a:rPr lang="id-ID" sz="2800" baseline="0" dirty="0" smtClean="0">
                          <a:latin typeface="Arial Narrow" pitchFamily="34" charset="0"/>
                        </a:rPr>
                        <a:t>universitas</a:t>
                      </a:r>
                      <a:endParaRPr lang="id-ID" sz="280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800" dirty="0" smtClean="0">
                          <a:latin typeface="Arial Narrow" pitchFamily="34" charset="0"/>
                        </a:rPr>
                        <a:t>Membangun dan memelihara sistem informasi departemen dengan</a:t>
                      </a:r>
                      <a:r>
                        <a:rPr lang="id-ID" sz="2800" baseline="0" dirty="0" smtClean="0">
                          <a:latin typeface="Arial Narrow" pitchFamily="34" charset="0"/>
                        </a:rPr>
                        <a:t> baik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800" baseline="0" dirty="0" smtClean="0">
                          <a:latin typeface="Arial Narrow" pitchFamily="34" charset="0"/>
                        </a:rPr>
                        <a:t>Optimalisasi arus informasi cepat dan  tepat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800" baseline="0" dirty="0" smtClean="0">
                          <a:latin typeface="Arial Narrow" pitchFamily="34" charset="0"/>
                        </a:rPr>
                        <a:t>Mendukung sistem administrasi </a:t>
                      </a:r>
                      <a:r>
                        <a:rPr lang="id-ID" sz="2800" i="1" baseline="0" dirty="0" smtClean="0">
                          <a:latin typeface="Arial Narrow" pitchFamily="34" charset="0"/>
                        </a:rPr>
                        <a:t>paperless/e-office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800" baseline="0" dirty="0" smtClean="0">
                          <a:latin typeface="Arial Narrow" pitchFamily="34" charset="0"/>
                        </a:rPr>
                        <a:t>Mendukung sistem informasi kenaikan pangkat pegawai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800" baseline="0" dirty="0" smtClean="0">
                          <a:latin typeface="Arial Narrow" pitchFamily="34" charset="0"/>
                        </a:rPr>
                        <a:t>Mengadakan tendik khusus IT</a:t>
                      </a:r>
                      <a:endParaRPr lang="id-ID" sz="2800" dirty="0" smtClean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id-ID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sz="28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INDIKATOR</a:t>
                      </a:r>
                      <a:endParaRPr lang="id-ID" sz="2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 smtClean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b="0" i="0" u="none" strike="noStrike" kern="1200" baseline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Terselenggara sistem informasi yang terintegrasi dengan fakultas &amp; universitas.</a:t>
                      </a:r>
                      <a:endParaRPr lang="id-ID" sz="28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64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678"/>
            <a:ext cx="10972800" cy="563562"/>
          </a:xfrm>
        </p:spPr>
        <p:txBody>
          <a:bodyPr/>
          <a:lstStyle/>
          <a:p>
            <a:r>
              <a:rPr lang="id-ID" sz="4400" b="1" dirty="0" smtClean="0"/>
              <a:t>BIDANG </a:t>
            </a:r>
            <a:r>
              <a:rPr lang="id-ID" sz="4400" b="1" dirty="0"/>
              <a:t>ASET/INFRASTRUKTUR FISIK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9588094"/>
              </p:ext>
            </p:extLst>
          </p:nvPr>
        </p:nvGraphicFramePr>
        <p:xfrm>
          <a:off x="0" y="1234440"/>
          <a:ext cx="1217676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6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INDIKATOR</a:t>
                      </a:r>
                      <a:endParaRPr lang="id-ID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3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Terselenggara pengadaan sarana &amp; alat di gedung </a:t>
                      </a:r>
                      <a:r>
                        <a:rPr lang="id-ID" sz="3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IRNA IV </a:t>
                      </a:r>
                      <a:r>
                        <a:rPr lang="id-ID" sz="3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sesuai perencanaan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3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Tersedia ruang belajar untuk peserta didik dengan akses internet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3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Tersedia perpustakaan dengan komputer dan akses internet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3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Tersedia sarana pendukung penelitian yang memadai.</a:t>
                      </a: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84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9461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Tujuan 1: Bidang Pendidikan</a:t>
            </a:r>
            <a:endParaRPr lang="id-ID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37916"/>
              </p:ext>
            </p:extLst>
          </p:nvPr>
        </p:nvGraphicFramePr>
        <p:xfrm>
          <a:off x="155798" y="845907"/>
          <a:ext cx="12036199" cy="525916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74005"/>
                <a:gridCol w="3193576"/>
                <a:gridCol w="614149"/>
                <a:gridCol w="559559"/>
                <a:gridCol w="627797"/>
                <a:gridCol w="559558"/>
                <a:gridCol w="518615"/>
                <a:gridCol w="3088940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Menghasilkan lulusan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SpKJ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berkompetensi global yang memiliki kemampuan akademik &amp; profesionalisme tinggi serta ketepatan waktu dalam kelulusan</a:t>
                      </a:r>
                      <a:endParaRPr lang="id-ID" sz="1400" dirty="0" smtClean="0">
                        <a:latin typeface="Arial Narrow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Kurikulum (modul &amp; buku rancangan pengajaran) sesuai standar kompetensi kolegium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PDSKJI</a:t>
                      </a:r>
                      <a:endParaRPr lang="id-ID" sz="14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Target kelulusan tepat waktu 50% dari tiap angkatan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Target kelulusan ujian nasional pertama 90% (</a:t>
                      </a:r>
                      <a:r>
                        <a:rPr lang="id-ID" sz="14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first taker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5. Proporsi lulusan dengan IPK lulusan ≥ 3.50 = 75%</a:t>
                      </a:r>
                      <a:endParaRPr lang="sv-SE" sz="14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YA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YA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id-ID" sz="1400" b="0" i="0" u="none" strike="noStrike" kern="1200" baseline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YA</a:t>
                      </a:r>
                      <a:endParaRPr lang="id-ID" sz="14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id-ID" sz="1400" b="0" i="0" u="none" strike="noStrike" kern="1200" baseline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YA</a:t>
                      </a:r>
                      <a:endParaRPr lang="id-ID" sz="14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YA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Penyempurnaan/pengembangan kurikulum pendidikan.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dirty="0" smtClean="0">
                          <a:latin typeface="Arial Narrow" pitchFamily="34" charset="0"/>
                        </a:rPr>
                        <a:t>Perencanaan jumlah peserta didik baru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dan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 pemetaan waktu kelulusan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latin typeface="Arial Narrow" pitchFamily="34" charset="0"/>
                        </a:rPr>
                        <a:t>Mengembangkan program unggulan departemen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Terlaksana program unggulan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psikiatri komunitas</a:t>
                      </a:r>
                      <a:endParaRPr lang="sv-SE" sz="14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24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id-ID" sz="1400" b="0" i="0" u="none" strike="noStrike" kern="1200" baseline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YA</a:t>
                      </a:r>
                      <a:endParaRPr lang="id-ID" sz="14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id-ID" sz="1400" b="0" i="0" u="none" strike="noStrike" kern="1200" baseline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YA</a:t>
                      </a:r>
                      <a:endParaRPr lang="id-ID" sz="14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YA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id-ID" sz="1400" b="0" i="0" u="none" strike="noStrike" kern="1200" baseline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YA</a:t>
                      </a:r>
                      <a:endParaRPr lang="id-ID" sz="14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YA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Menyusun strategi pengembangan program unggulan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psikiatri komunitas</a:t>
                      </a:r>
                      <a:endParaRPr lang="id-ID" sz="1400" dirty="0" smtClean="0">
                        <a:latin typeface="Arial Narrow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 program pendidikan berkelanjutan guna meningkatkan keilmuan sesuai perkembangan terbaru di bidang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psikiatri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baik untuk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SpKJ,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spesialis lain, dokter umum ,&amp; PPDS</a:t>
                      </a:r>
                      <a:endParaRPr lang="id-ID" sz="1400" dirty="0" smtClean="0">
                        <a:latin typeface="Arial Narrow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Terlaksana kegiatan ilmiah regional maupun nasional sebagai bagian dari program pendidikan berkelanjutan 1x per tahun 	</a:t>
                      </a:r>
                    </a:p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24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id-ID" sz="1400" b="0" i="0" u="none" strike="noStrike" kern="1200" baseline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YA</a:t>
                      </a:r>
                      <a:endParaRPr lang="id-ID" sz="14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id-ID" sz="1400" b="0" i="0" u="none" strike="noStrike" kern="1200" baseline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YA</a:t>
                      </a:r>
                      <a:endParaRPr lang="id-ID" sz="14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id-ID" sz="1400" b="0" i="0" u="none" strike="noStrike" kern="1200" baseline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YA</a:t>
                      </a:r>
                      <a:endParaRPr lang="id-ID" sz="14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YA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YA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baseline="0" dirty="0" smtClean="0">
                          <a:latin typeface="Arial Narrow" pitchFamily="34" charset="0"/>
                        </a:rPr>
                        <a:t>Penyelenggaraan </a:t>
                      </a:r>
                      <a:r>
                        <a:rPr lang="id-ID" sz="1400" i="1" baseline="0" dirty="0" smtClean="0">
                          <a:latin typeface="Arial Narrow" pitchFamily="34" charset="0"/>
                        </a:rPr>
                        <a:t>workshop 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sesuai 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program 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divisi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baseline="0" dirty="0" smtClean="0">
                          <a:latin typeface="Arial Narrow" pitchFamily="34" charset="0"/>
                        </a:rPr>
                        <a:t>Penyelenggaraan Pelatihan Dasar ECT dengan pre medikasi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baseline="0" dirty="0" smtClean="0">
                          <a:latin typeface="Arial Narrow" pitchFamily="34" charset="0"/>
                        </a:rPr>
                        <a:t>Menyelenggarakan berbagai event CME (continuing medical education) bekerja sama dengan IRO FK</a:t>
                      </a:r>
                      <a:endParaRPr lang="id-ID" sz="1400" baseline="0" dirty="0" smtClean="0">
                        <a:latin typeface="Arial Narrow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Tujuan 2: Bidang Penelitian</a:t>
            </a:r>
            <a:endParaRPr lang="id-ID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162629"/>
              </p:ext>
            </p:extLst>
          </p:nvPr>
        </p:nvGraphicFramePr>
        <p:xfrm>
          <a:off x="2" y="1118867"/>
          <a:ext cx="11873550" cy="53005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40692"/>
                <a:gridCol w="3368315"/>
                <a:gridCol w="596257"/>
                <a:gridCol w="655092"/>
                <a:gridCol w="668741"/>
                <a:gridCol w="620420"/>
                <a:gridCol w="528083"/>
                <a:gridCol w="3095950"/>
              </a:tblGrid>
              <a:tr h="3147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474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96383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Menghasilkan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produk penelitian yang berkualitas dan dapat dipublikasikan secara nasional dan internasional.</a:t>
                      </a:r>
                      <a:endParaRPr lang="id-ID" sz="1400" dirty="0" smtClean="0">
                        <a:latin typeface="Arial Narrow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u="none" strike="noStrike" dirty="0" smtClean="0">
                          <a:effectLst/>
                        </a:rPr>
                        <a:t> 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Terdapat agenda penelitian ilmiah staf pendidik ≥ 75% dari staf pendidik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Rasio publikasi internasional per dosen/tenaga pendidik per tahun : 0.5/dosen atau tenaga pendidik/tahun </a:t>
                      </a:r>
                    </a:p>
                    <a:p>
                      <a:pPr marL="457200" marR="0" indent="-45720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Rasio publikasi nasional per dosen/tenaga pendidik per tahun: 0.75/dosen atau tenaga pendidik/tahun </a:t>
                      </a:r>
                    </a:p>
                    <a:p>
                      <a:pPr marL="457200" marR="0" indent="-45720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d-ID" sz="14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Meningkatkan jumlah dan kualitas penelitian PPDS dan staf pendidik.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baseline="0" dirty="0" smtClean="0">
                          <a:latin typeface="Arial Narrow" pitchFamily="34" charset="0"/>
                        </a:rPr>
                        <a:t>Meningkatkan publikasi nasional dan internasional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.</a:t>
                      </a:r>
                      <a:endParaRPr lang="id-ID" sz="1400" baseline="0" dirty="0" smtClean="0">
                        <a:latin typeface="Arial Narrow" pitchFamily="34" charset="0"/>
                      </a:endParaRPr>
                    </a:p>
                  </a:txBody>
                  <a:tcPr marL="9525" marR="9525" marT="9525" marB="0"/>
                </a:tc>
              </a:tr>
              <a:tr h="27072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Membangun budaya riset multidisiplin berbasis kluster kesehatan.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</a:t>
                      </a:r>
                      <a:endParaRPr lang="id-ID" sz="1400" dirty="0" smtClean="0">
                        <a:latin typeface="Arial Narrow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marR="0" indent="-45720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Terciptanya produk 1 penelitian multidisiplin per tahun.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baseline="0" dirty="0" smtClean="0">
                          <a:latin typeface="Arial Narrow" pitchFamily="34" charset="0"/>
                        </a:rPr>
                        <a:t>Kolaborasi 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penelitian 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multidisiplin</a:t>
                      </a:r>
                      <a:endParaRPr lang="id-ID" sz="1400" baseline="0" dirty="0" smtClean="0">
                        <a:latin typeface="Arial Narrow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5941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Tujuan 3: Pengabdian Masyarakat</a:t>
            </a:r>
            <a:endParaRPr lang="id-ID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564469"/>
              </p:ext>
            </p:extLst>
          </p:nvPr>
        </p:nvGraphicFramePr>
        <p:xfrm>
          <a:off x="838198" y="1118867"/>
          <a:ext cx="10515604" cy="23730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Penyelenggaraan kegiatan pengabdian masyarakat secara berkelanjutan.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Terlaksana kegiatan pengabdian masyarakat: 1 kegiatan/dosen /tahun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Penyuluhan melalui media (TV, radio, surat kabar, dll)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dirty="0" smtClean="0">
                          <a:latin typeface="Arial Narrow" pitchFamily="34" charset="0"/>
                        </a:rPr>
                        <a:t>Penyuluhan langsung ke 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masyarakat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Membangun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sinergi kegiatan pengabdian masyarakat dengan jejaring alumni.</a:t>
                      </a:r>
                      <a:endParaRPr lang="id-ID" sz="1400" dirty="0" smtClean="0">
                        <a:latin typeface="Arial Narrow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Terlaksana kegiatan pengabdian masyarakat: yang melibatkan alumni </a:t>
                      </a:r>
                      <a:endParaRPr lang="id-ID" sz="14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1. Memperbanyak 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kerjasama untuk jejaring pendidikan</a:t>
                      </a:r>
                      <a:endParaRPr lang="id-ID" sz="1400" dirty="0" smtClean="0">
                        <a:latin typeface="Arial Narrow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Tujuan 4: Bidang Sumber Daya Manusia</a:t>
            </a:r>
            <a:endParaRPr lang="id-ID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988016"/>
              </p:ext>
            </p:extLst>
          </p:nvPr>
        </p:nvGraphicFramePr>
        <p:xfrm>
          <a:off x="838198" y="1118867"/>
          <a:ext cx="10515604" cy="429333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Pengembangan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SDM dosen hingga tercukupi kebutuhan tiap divisi</a:t>
                      </a:r>
                      <a:endParaRPr lang="id-ID" sz="1400" dirty="0" smtClean="0">
                        <a:latin typeface="Arial Narrow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Tiap sub bagian memiliki minimal  2 staf pendidik pada tahun 2020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Rasio spesialis konsultan dibandingkan jumlah seluruh staf pengajar 75% pada tahun 2020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Rasio staf pendidik dibanding peserta didik PPDS 1 =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1:4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pada tahun 2020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Penambahan staf pendidik baru &amp; pengembangan pendidikan sub spesialis 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psikiatri komunitas</a:t>
                      </a:r>
                      <a:endParaRPr lang="id-ID" sz="1400" dirty="0" smtClean="0">
                        <a:latin typeface="Arial Narrow" pitchFamily="34" charset="0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dirty="0" smtClean="0">
                          <a:latin typeface="Arial Narrow" pitchFamily="34" charset="0"/>
                        </a:rPr>
                        <a:t>Pengembangan pendidikan S3 bagi staf pendidik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Peningkatan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kompetensi klinik staf pendidik</a:t>
                      </a:r>
                      <a:endParaRPr lang="id-ID" sz="1400" dirty="0" smtClean="0">
                        <a:latin typeface="Arial Narrow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Partisipasi sebagai peserta kegiatan ilmiah seminar dan workshop regional/nasional/internasional :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4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kegiatan/dosen/tahun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Partisipasi sebagai pembicara/narasumber kegiatan ilmiah seminar dan workshop regional/nasional/internasional :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kegiatan/dosen/tahun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Ikut serta dalam kegiatan seminar &amp; workshop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dirty="0" smtClean="0">
                          <a:latin typeface="Arial Narrow" pitchFamily="34" charset="0"/>
                        </a:rPr>
                        <a:t>Berperan aktif sebagai pemicara/narasumber kegiatan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ilmiah regional, nasional, dan 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internasional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Tujuan 5: Bidang Aset/Infrastruktur Fisik</a:t>
            </a:r>
            <a:endParaRPr lang="id-ID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548324"/>
              </p:ext>
            </p:extLst>
          </p:nvPr>
        </p:nvGraphicFramePr>
        <p:xfrm>
          <a:off x="2" y="1118867"/>
          <a:ext cx="12191996" cy="279981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996464"/>
                <a:gridCol w="3599779"/>
                <a:gridCol w="527902"/>
                <a:gridCol w="527902"/>
                <a:gridCol w="527902"/>
                <a:gridCol w="527902"/>
                <a:gridCol w="527902"/>
                <a:gridCol w="2956243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Integrasi fasilitas bersama jejaring RS pendidikan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Terselenggara pengadaan sarana &amp; alat di gedung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IRNA IV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sesuai perencanaan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Tersedia ruang belajar untuk peserta didik dengan akses internet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Tersedia perpustakaan dengan komputer dan akses internet 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baseline="0" dirty="0" smtClean="0">
                          <a:latin typeface="Arial Narrow" pitchFamily="34" charset="0"/>
                        </a:rPr>
                        <a:t>Peningkatan 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sarana pendukung PPDS (ruang konfrensi, meja-kursi, perpustakaan)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baseline="0" dirty="0" smtClean="0">
                          <a:latin typeface="Arial Narrow" pitchFamily="34" charset="0"/>
                        </a:rPr>
                        <a:t>Perluasan fasilitas internet di semua area pendidikan dengan kualitas baik.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Meningkatkan sarana &amp; prasarana pengembangan kegiatan riset 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Tersedia sarana pendukung penelitian yang memadai.</a:t>
                      </a:r>
                      <a:r>
                        <a:rPr lang="id-ID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Pengusulan pengadaan 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fasilitas untuk penelitian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Tujuan 6: Bidang Kerjasama</a:t>
            </a:r>
            <a:endParaRPr lang="id-ID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715758"/>
              </p:ext>
            </p:extLst>
          </p:nvPr>
        </p:nvGraphicFramePr>
        <p:xfrm>
          <a:off x="838198" y="1118867"/>
          <a:ext cx="10515604" cy="429333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Mengarahkan kerja sama untuk mengakselerasi pengembangan dan inovasi ilmu 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kedokteran psikiatri komunitas</a:t>
                      </a:r>
                      <a:endParaRPr lang="id-ID" sz="1400" dirty="0" smtClean="0">
                        <a:latin typeface="Arial Narrow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fi-FI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Terlaksana kerjasama dengan 3 rumah sakit jejaring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Terlaksana kerjasama berkelanjutan dengan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Hardvard University, Universitas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Kobe Jepang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dan Taiwan Medical University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Memperluas jejaring kerjasama regional, lokal, dan internasional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dirty="0" smtClean="0">
                          <a:latin typeface="Arial Narrow" pitchFamily="34" charset="0"/>
                        </a:rPr>
                        <a:t>Penerimaan peserta didik dari daerah (tugas belajar/kemitraan)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dirty="0" smtClean="0">
                          <a:latin typeface="Arial Narrow" pitchFamily="34" charset="0"/>
                        </a:rPr>
                        <a:t>Kerjasama penelitian dengan 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Hardvard, Universitas 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Kobe 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Jepang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dan Taiwan Medical University</a:t>
                      </a:r>
                      <a:endParaRPr lang="id-ID" sz="1400" dirty="0" smtClean="0">
                        <a:latin typeface="Arial Narrow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Menggalang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partisipasi aktif organisasi kemasyarakatan.</a:t>
                      </a:r>
                      <a:endParaRPr lang="id-ID" sz="1400" dirty="0" smtClean="0">
                        <a:latin typeface="Arial Narrow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fi-FI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Terlaksana kerjasama dengan 3 rumah sakit jejaring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Terlaksana kerjasama berkelanjutan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dengan Hardvard University,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Universitas Kobe Jepang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dan Taiwan Medical University</a:t>
                      </a:r>
                      <a:endParaRPr lang="id-ID" sz="14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Bekerjasama 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dg panti dan yayasan untuk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memperkuat psikiatri komunitas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Tujuan 7: Bidang Keuangan</a:t>
            </a:r>
            <a:endParaRPr lang="id-ID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294950"/>
              </p:ext>
            </p:extLst>
          </p:nvPr>
        </p:nvGraphicFramePr>
        <p:xfrm>
          <a:off x="838198" y="1118867"/>
          <a:ext cx="10515604" cy="429333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Menyiapkan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sistem keuangan transparan &amp; akuntabel</a:t>
                      </a:r>
                      <a:endParaRPr lang="id-ID" sz="1400" dirty="0" smtClean="0">
                        <a:latin typeface="Arial Narrow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Presentase perolehan dana dari peserta didik dibandingkan total penerimaan dana ≤ 33%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Memperkuat sistem pengelolaan keuangan yang cepat, aman, transparan,&amp;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akuntabel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baseline="0" dirty="0" smtClean="0">
                          <a:latin typeface="Arial Narrow" pitchFamily="34" charset="0"/>
                        </a:rPr>
                        <a:t>Memperkuat audit internal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baseline="0" dirty="0" smtClean="0">
                          <a:latin typeface="Arial Narrow" pitchFamily="34" charset="0"/>
                        </a:rPr>
                        <a:t>Memperkuat kerjasama nasional &amp; internasional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Mengembangkan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pendanaan alternatif dengan melatih </a:t>
                      </a:r>
                      <a:r>
                        <a:rPr lang="id-ID" sz="1400" i="1" baseline="0" dirty="0" smtClean="0">
                          <a:latin typeface="Arial Narrow" pitchFamily="34" charset="0"/>
                        </a:rPr>
                        <a:t>socioenterprenuership</a:t>
                      </a:r>
                      <a:endParaRPr lang="id-ID" sz="1400" i="1" dirty="0" smtClean="0">
                        <a:latin typeface="Arial Narrow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Terealisasi pendanaan alternatif.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Meningkatkan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publikasi untuk menarik pemberi dana hibah guna pengembangan pendidikan,pelayanan, &amp; penelitian.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id-ID" sz="1400" baseline="0" dirty="0" smtClean="0">
                          <a:latin typeface="Arial Narrow" pitchFamily="34" charset="0"/>
                        </a:rPr>
                        <a:t>Membuka peluang dana bersumber </a:t>
                      </a:r>
                      <a:r>
                        <a:rPr lang="id-ID" sz="1400" i="1" baseline="0" dirty="0" smtClean="0">
                          <a:latin typeface="Arial Narrow" pitchFamily="34" charset="0"/>
                        </a:rPr>
                        <a:t>corporate social responsibility</a:t>
                      </a:r>
                      <a:r>
                        <a:rPr lang="id-ID" sz="1400" i="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perusahaan farmasi/alat kesehatan</a:t>
                      </a:r>
                      <a:endParaRPr lang="id-ID" sz="1400" dirty="0" smtClean="0">
                        <a:latin typeface="Arial Narrow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678"/>
            <a:ext cx="10972800" cy="563562"/>
          </a:xfrm>
        </p:spPr>
        <p:txBody>
          <a:bodyPr/>
          <a:lstStyle/>
          <a:p>
            <a:r>
              <a:rPr lang="id-ID" sz="4400" b="1" dirty="0" smtClean="0"/>
              <a:t>BIDANG PENDIDIKAN</a:t>
            </a:r>
            <a:endParaRPr lang="id-ID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490100"/>
              </p:ext>
            </p:extLst>
          </p:nvPr>
        </p:nvGraphicFramePr>
        <p:xfrm>
          <a:off x="0" y="960120"/>
          <a:ext cx="1217676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5728"/>
                <a:gridCol w="63110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SASARAN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PROGRAM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Menghasilkan lulusan </a:t>
                      </a: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SpKJ </a:t>
                      </a: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berkompetensi global yang memiliki kemampuan akademik &amp; profesionalisme tinggi serta ketepatan waktu dalam kelulusan</a:t>
                      </a:r>
                      <a:endParaRPr lang="id-ID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dirty="0" smtClean="0">
                          <a:latin typeface="Arial Narrow" pitchFamily="34" charset="0"/>
                        </a:rPr>
                        <a:t>Penyempurnaan/pengembangan kurikulum pendidikan.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dirty="0" smtClean="0">
                          <a:latin typeface="Arial Narrow" pitchFamily="34" charset="0"/>
                        </a:rPr>
                        <a:t>Perencanaan jumlah peserta didik baru</a:t>
                      </a:r>
                      <a:r>
                        <a:rPr lang="id-ID" baseline="0" dirty="0" smtClean="0">
                          <a:latin typeface="Arial Narrow" pitchFamily="34" charset="0"/>
                        </a:rPr>
                        <a:t> dan</a:t>
                      </a:r>
                      <a:r>
                        <a:rPr lang="id-ID" dirty="0" smtClean="0">
                          <a:latin typeface="Arial Narrow" pitchFamily="34" charset="0"/>
                        </a:rPr>
                        <a:t> pemetaan waktu kelulusan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rial Narrow" pitchFamily="34" charset="0"/>
                        </a:rPr>
                        <a:t>Mengembangkan program unggulan departemen</a:t>
                      </a:r>
                      <a:endParaRPr lang="id-ID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rial Narrow" pitchFamily="34" charset="0"/>
                        </a:rPr>
                        <a:t>Menyusun strategi pengembangan program unggulan</a:t>
                      </a:r>
                      <a:r>
                        <a:rPr lang="id-ID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id-ID" baseline="0" dirty="0" smtClean="0">
                          <a:latin typeface="Arial Narrow" pitchFamily="34" charset="0"/>
                        </a:rPr>
                        <a:t>Psikiatri Komunitas </a:t>
                      </a:r>
                      <a:endParaRPr lang="id-ID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INDIKATOR</a:t>
                      </a:r>
                      <a:endParaRPr lang="id-ID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 smtClean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1. Kurikulum (modul &amp; buku rancangan pengajaran) sesuai standar kompetensi kolegium </a:t>
                      </a: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PDSKJI</a:t>
                      </a: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2. Target kelulusan tepat waktu 50% dari tiap angkatan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3. Target kelulusan ujian nasional pertama 90% (</a:t>
                      </a:r>
                      <a:r>
                        <a:rPr lang="id-ID" sz="24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first taker</a:t>
                      </a: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)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4. Terlaksana program unggulan </a:t>
                      </a: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psikiatri komunitas</a:t>
                      </a:r>
                      <a:endParaRPr lang="sv-SE" sz="24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5. Proporsi lulusan dengan IPK lulusan ≥ 3.50 = 75%</a:t>
                      </a:r>
                      <a:endParaRPr lang="sv-SE" sz="24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99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Tujuan 8: Bidang Organisasi &amp; Tatakelola</a:t>
            </a:r>
            <a:endParaRPr lang="id-ID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146344"/>
              </p:ext>
            </p:extLst>
          </p:nvPr>
        </p:nvGraphicFramePr>
        <p:xfrm>
          <a:off x="838198" y="1118867"/>
          <a:ext cx="10515604" cy="172348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Memperkuat budaya kinerja yang unggul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14350" marR="0" indent="-5143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Terlaksananya kegiatan </a:t>
                      </a:r>
                      <a:r>
                        <a:rPr lang="id-ID" sz="14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capacity building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bagi staf pendidik dan tendik.</a:t>
                      </a:r>
                    </a:p>
                    <a:p>
                      <a:pPr marL="514350" marR="0" indent="-5143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Terlaksananya pelayanan bagi PPDS oleh tendik secara profesional.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Mengembangkan kerja sama tim sesuai potensi SDM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dirty="0" smtClean="0">
                          <a:latin typeface="Arial Narrow" pitchFamily="34" charset="0"/>
                        </a:rPr>
                        <a:t>Meningkatkan profesionalisme tendik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9: Bidang Sistem Informasi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856923"/>
              </p:ext>
            </p:extLst>
          </p:nvPr>
        </p:nvGraphicFramePr>
        <p:xfrm>
          <a:off x="838198" y="1118867"/>
          <a:ext cx="10515604" cy="279028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Mengintegrasikan sistem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informasi departemen dengan fakultas dan 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universitas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Terselenggara sistem informasi yang terintegrasi dengan fakultas &amp; universitas.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dirty="0" smtClean="0">
                          <a:latin typeface="Arial Narrow" pitchFamily="34" charset="0"/>
                        </a:rPr>
                        <a:t>Membangun dan memelihara sistem informasi departemen dengan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baik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baseline="0" dirty="0" smtClean="0">
                          <a:latin typeface="Arial Narrow" pitchFamily="34" charset="0"/>
                        </a:rPr>
                        <a:t>Optimalisasi arus informasi cepat dan  tepat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baseline="0" dirty="0" smtClean="0">
                          <a:latin typeface="Arial Narrow" pitchFamily="34" charset="0"/>
                        </a:rPr>
                        <a:t>Mendukung sistem administrasi </a:t>
                      </a:r>
                      <a:r>
                        <a:rPr lang="id-ID" sz="1400" i="1" baseline="0" dirty="0" smtClean="0">
                          <a:latin typeface="Arial Narrow" pitchFamily="34" charset="0"/>
                        </a:rPr>
                        <a:t>paperless/e-office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baseline="0" dirty="0" smtClean="0">
                          <a:latin typeface="Arial Narrow" pitchFamily="34" charset="0"/>
                        </a:rPr>
                        <a:t>Mendukung sistem informasi kenaikan pangkat pegawai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1400" baseline="0" dirty="0" smtClean="0">
                          <a:latin typeface="Arial Narrow" pitchFamily="34" charset="0"/>
                        </a:rPr>
                        <a:t>Mengadakan tendik khusus IT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678"/>
            <a:ext cx="10972800" cy="563562"/>
          </a:xfrm>
        </p:spPr>
        <p:txBody>
          <a:bodyPr/>
          <a:lstStyle/>
          <a:p>
            <a:r>
              <a:rPr lang="id-ID" sz="4400" b="1" dirty="0" smtClean="0"/>
              <a:t>BIDANG PENDIDIKAN</a:t>
            </a:r>
            <a:endParaRPr lang="id-ID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82900"/>
              </p:ext>
            </p:extLst>
          </p:nvPr>
        </p:nvGraphicFramePr>
        <p:xfrm>
          <a:off x="0" y="1234440"/>
          <a:ext cx="1217676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4480"/>
                <a:gridCol w="6812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SASARAN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PROGRAM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 program pendidikan berkelanjutan guna meningkatkan keilmuan sesuai perkembangan terbaru di bidang </a:t>
                      </a: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kedokteran jiwa</a:t>
                      </a:r>
                      <a:endParaRPr lang="id-ID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baseline="0" dirty="0" smtClean="0">
                          <a:latin typeface="Arial Narrow" pitchFamily="34" charset="0"/>
                        </a:rPr>
                        <a:t>Penyelenggaraan </a:t>
                      </a:r>
                      <a:r>
                        <a:rPr lang="id-ID" i="1" baseline="0" dirty="0" smtClean="0">
                          <a:latin typeface="Arial Narrow" pitchFamily="34" charset="0"/>
                        </a:rPr>
                        <a:t>workshop </a:t>
                      </a:r>
                      <a:r>
                        <a:rPr lang="id-ID" baseline="0" dirty="0" smtClean="0">
                          <a:latin typeface="Arial Narrow" pitchFamily="34" charset="0"/>
                        </a:rPr>
                        <a:t>sesuai program divisi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baseline="0" dirty="0" smtClean="0">
                          <a:latin typeface="Arial Narrow" pitchFamily="34" charset="0"/>
                        </a:rPr>
                        <a:t>Penyelenggaraan Pelatihan Dasar ECT pre medikasi</a:t>
                      </a:r>
                      <a:endParaRPr lang="id-ID" baseline="0" dirty="0" smtClean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INDIKATOR</a:t>
                      </a:r>
                      <a:endParaRPr lang="id-ID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 smtClean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Terlaksana kegiatan ilmiah regional maupun nasional sebagai bagian dari program pendidikan berkelanjutan 1x per tahun 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17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678"/>
            <a:ext cx="10972800" cy="563562"/>
          </a:xfrm>
        </p:spPr>
        <p:txBody>
          <a:bodyPr/>
          <a:lstStyle/>
          <a:p>
            <a:r>
              <a:rPr lang="id-ID" sz="4400" b="1" dirty="0" smtClean="0"/>
              <a:t>BIDANG PENELITIAN</a:t>
            </a:r>
            <a:endParaRPr lang="id-ID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314470"/>
              </p:ext>
            </p:extLst>
          </p:nvPr>
        </p:nvGraphicFramePr>
        <p:xfrm>
          <a:off x="0" y="1234440"/>
          <a:ext cx="1217676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4480"/>
                <a:gridCol w="6812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SASARAN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PROGRAM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>
                          <a:latin typeface="Arial Narrow" pitchFamily="34" charset="0"/>
                        </a:rPr>
                        <a:t>Menghasilkan</a:t>
                      </a:r>
                      <a:r>
                        <a:rPr lang="id-ID" sz="2000" baseline="0" dirty="0" smtClean="0">
                          <a:latin typeface="Arial Narrow" pitchFamily="34" charset="0"/>
                        </a:rPr>
                        <a:t> produk penelitian yang berkualitas dan dapat dipublikasikan secara nasional dan internasional.</a:t>
                      </a:r>
                      <a:endParaRPr lang="id-ID" sz="200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000" baseline="0" dirty="0" smtClean="0">
                          <a:latin typeface="Arial Narrow" pitchFamily="34" charset="0"/>
                        </a:rPr>
                        <a:t>Meningkatkan jumlah dan kualitas penelitian PPDS dan staf pendidik.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000" baseline="0" dirty="0" smtClean="0">
                          <a:latin typeface="Arial Narrow" pitchFamily="34" charset="0"/>
                        </a:rPr>
                        <a:t>Meningkatkan publikasi nasional dan internasional.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>
                          <a:latin typeface="Arial Narrow" pitchFamily="34" charset="0"/>
                        </a:rPr>
                        <a:t>Membangun budaya riset multidisiplin berbasis kluster kesehatan.</a:t>
                      </a:r>
                      <a:r>
                        <a:rPr lang="id-ID" sz="2000" baseline="0" dirty="0" smtClean="0">
                          <a:latin typeface="Arial Narrow" pitchFamily="34" charset="0"/>
                        </a:rPr>
                        <a:t> </a:t>
                      </a:r>
                      <a:endParaRPr lang="id-ID" sz="2000" dirty="0" smtClean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000" baseline="0" dirty="0" smtClean="0">
                          <a:latin typeface="Arial Narrow" pitchFamily="34" charset="0"/>
                        </a:rPr>
                        <a:t>Kolaborasi penelitian multidisiplin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000" baseline="0" dirty="0" smtClean="0">
                          <a:latin typeface="Arial Narrow" pitchFamily="34" charset="0"/>
                        </a:rPr>
                        <a:t>Mengupayakan ketersediaan alat dan fasilitas yang menunjang kegiatan penelitian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b="1" i="0" u="none" strike="noStrike" kern="1200" baseline="0" dirty="0" smtClean="0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INDIKATOR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Terdapat agenda penelitian ilmiah staf pendidik ≥ 75% dari staf pendidik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Rasio publikasi internasional per dosen/tenaga pendidik per tahun : 0.5/dosen atau tenaga pendidik/tahun 	</a:t>
                      </a:r>
                    </a:p>
                    <a:p>
                      <a:pPr marL="457200" marR="0" indent="-45720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Rasio publikasi nasional per dosen/tenaga pendidik per tahun: 0.75/dosen atau tenaga pendidik/tahun </a:t>
                      </a:r>
                    </a:p>
                    <a:p>
                      <a:pPr marL="457200" marR="0" indent="-45720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Terciptanya produk 1 penelitian multidisiplin per tahun</a:t>
                      </a: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.</a:t>
                      </a:r>
                      <a:endParaRPr lang="id-ID" sz="24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94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678"/>
            <a:ext cx="10972800" cy="563562"/>
          </a:xfrm>
        </p:spPr>
        <p:txBody>
          <a:bodyPr/>
          <a:lstStyle/>
          <a:p>
            <a:r>
              <a:rPr lang="id-ID" sz="4400" b="1" dirty="0" smtClean="0"/>
              <a:t>BIDANG PENGABDIAN MASYARAKAT</a:t>
            </a:r>
            <a:endParaRPr lang="id-ID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958500"/>
              </p:ext>
            </p:extLst>
          </p:nvPr>
        </p:nvGraphicFramePr>
        <p:xfrm>
          <a:off x="0" y="1163320"/>
          <a:ext cx="1217676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5728"/>
                <a:gridCol w="63110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SASARAN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PROGRAM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Penyelenggaraan kegiatan pengabdian masyarakat secara berkelanjutan</a:t>
                      </a:r>
                      <a:endParaRPr lang="id-ID" sz="280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800" dirty="0" smtClean="0">
                          <a:latin typeface="Arial Narrow" pitchFamily="34" charset="0"/>
                        </a:rPr>
                        <a:t>Penyuluhan melalui media (TV, radio, surat kabar, dll)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800" dirty="0" smtClean="0">
                          <a:latin typeface="Arial Narrow" pitchFamily="34" charset="0"/>
                        </a:rPr>
                        <a:t>Penyuluhan langsung ke masyarakat kerjasama</a:t>
                      </a:r>
                      <a:r>
                        <a:rPr lang="id-ID" sz="2800" baseline="0" dirty="0" smtClean="0">
                          <a:latin typeface="Arial Narrow" pitchFamily="34" charset="0"/>
                        </a:rPr>
                        <a:t> dengan </a:t>
                      </a:r>
                      <a:r>
                        <a:rPr lang="id-ID" sz="2800" baseline="0" dirty="0" smtClean="0">
                          <a:latin typeface="Arial Narrow" pitchFamily="34" charset="0"/>
                        </a:rPr>
                        <a:t>puskesmas, LSM, panti dan sekolah, </a:t>
                      </a:r>
                      <a:r>
                        <a:rPr lang="id-ID" sz="2800" baseline="0" dirty="0" smtClean="0">
                          <a:latin typeface="Arial Narrow" pitchFamily="34" charset="0"/>
                        </a:rPr>
                        <a:t>dll.</a:t>
                      </a:r>
                      <a:endParaRPr lang="id-ID" sz="2800" dirty="0" smtClean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2800" dirty="0" smtClean="0">
                          <a:latin typeface="Arial Narrow" pitchFamily="34" charset="0"/>
                        </a:rPr>
                        <a:t>Membangun</a:t>
                      </a:r>
                      <a:r>
                        <a:rPr lang="id-ID" sz="2800" baseline="0" dirty="0" smtClean="0">
                          <a:latin typeface="Arial Narrow" pitchFamily="34" charset="0"/>
                        </a:rPr>
                        <a:t> sinergi kegiatan pengabdian masyarakat dengan jejaring alumni.</a:t>
                      </a:r>
                      <a:endParaRPr lang="id-ID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>
                          <a:latin typeface="Arial Narrow" pitchFamily="34" charset="0"/>
                        </a:rPr>
                        <a:t>Perluasan jejaring pendidikan</a:t>
                      </a:r>
                      <a:endParaRPr lang="id-ID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sz="28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INDIKATOR</a:t>
                      </a:r>
                      <a:endParaRPr lang="id-ID" sz="2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 smtClean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Terlaksana kegiatan pengabdian masyarakat: 1 kegiatan/dosen /tahun</a:t>
                      </a:r>
                      <a:r>
                        <a:rPr lang="id-ID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28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0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678"/>
            <a:ext cx="10972800" cy="563562"/>
          </a:xfrm>
        </p:spPr>
        <p:txBody>
          <a:bodyPr/>
          <a:lstStyle/>
          <a:p>
            <a:r>
              <a:rPr lang="id-ID" sz="4400" b="1" dirty="0" smtClean="0"/>
              <a:t>BIDANG SUMBER DAYA MANUSIA</a:t>
            </a:r>
            <a:endParaRPr lang="id-ID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952918"/>
              </p:ext>
            </p:extLst>
          </p:nvPr>
        </p:nvGraphicFramePr>
        <p:xfrm>
          <a:off x="0" y="1315720"/>
          <a:ext cx="1217676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  <a:gridCol w="7731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SASARAN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PROGRAM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>
                          <a:latin typeface="Arial Narrow" pitchFamily="34" charset="0"/>
                        </a:rPr>
                        <a:t>Pengembangan</a:t>
                      </a:r>
                      <a:r>
                        <a:rPr lang="id-ID" sz="2800" baseline="0" dirty="0" smtClean="0">
                          <a:latin typeface="Arial Narrow" pitchFamily="34" charset="0"/>
                        </a:rPr>
                        <a:t> SDM dosen hingga tercukupi kebutuhan tiap sub divisi</a:t>
                      </a:r>
                      <a:endParaRPr lang="id-ID" sz="280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800" dirty="0" smtClean="0">
                          <a:latin typeface="Arial Narrow" pitchFamily="34" charset="0"/>
                        </a:rPr>
                        <a:t>Penambahan staf pendidik baru &amp; pengembangan pendidikan sub spesialis </a:t>
                      </a:r>
                      <a:r>
                        <a:rPr lang="id-ID" sz="2800" dirty="0" smtClean="0">
                          <a:latin typeface="Arial Narrow" pitchFamily="34" charset="0"/>
                        </a:rPr>
                        <a:t>psikiatri komunitas</a:t>
                      </a:r>
                      <a:endParaRPr lang="id-ID" sz="2800" dirty="0" smtClean="0">
                        <a:latin typeface="Arial Narrow" pitchFamily="34" charset="0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800" dirty="0" smtClean="0">
                          <a:latin typeface="Arial Narrow" pitchFamily="34" charset="0"/>
                        </a:rPr>
                        <a:t>Pengembangan pendidikan S3 bagi staf pendidik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>
                          <a:latin typeface="Arial Narrow" pitchFamily="34" charset="0"/>
                        </a:rPr>
                        <a:t>Peningkatan</a:t>
                      </a:r>
                      <a:r>
                        <a:rPr lang="id-ID" sz="2800" baseline="0" dirty="0" smtClean="0">
                          <a:latin typeface="Arial Narrow" pitchFamily="34" charset="0"/>
                        </a:rPr>
                        <a:t> kompetensi klinik staf pendidik</a:t>
                      </a:r>
                      <a:endParaRPr lang="id-ID" sz="280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800" dirty="0" smtClean="0">
                          <a:latin typeface="Arial Narrow" pitchFamily="34" charset="0"/>
                        </a:rPr>
                        <a:t>Ikut serta dalam kegiatan seminar &amp; workshop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800" dirty="0" smtClean="0">
                          <a:latin typeface="Arial Narrow" pitchFamily="34" charset="0"/>
                        </a:rPr>
                        <a:t>Berperan aktif sebagai pemicara/narasumber kegiatan</a:t>
                      </a:r>
                      <a:r>
                        <a:rPr lang="id-ID" sz="2800" baseline="0" dirty="0" smtClean="0">
                          <a:latin typeface="Arial Narrow" pitchFamily="34" charset="0"/>
                        </a:rPr>
                        <a:t> ilmiah regional, nasional, dan internasional</a:t>
                      </a:r>
                      <a:endParaRPr lang="id-ID" sz="2800" dirty="0" smtClean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75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678"/>
            <a:ext cx="10972800" cy="563562"/>
          </a:xfrm>
        </p:spPr>
        <p:txBody>
          <a:bodyPr/>
          <a:lstStyle/>
          <a:p>
            <a:r>
              <a:rPr lang="id-ID" sz="4400" b="1" dirty="0" smtClean="0"/>
              <a:t>BIDANG </a:t>
            </a:r>
            <a:r>
              <a:rPr lang="id-ID" sz="4400" b="1" dirty="0"/>
              <a:t>SUMBER DAYA MANUSIA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596308"/>
              </p:ext>
            </p:extLst>
          </p:nvPr>
        </p:nvGraphicFramePr>
        <p:xfrm>
          <a:off x="0" y="1234440"/>
          <a:ext cx="1217676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6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INDIKATOR</a:t>
                      </a:r>
                      <a:endParaRPr lang="id-ID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3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Tiap sub bagian memiliki minimal  2 staf pendidik pada tahun 2020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3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Rasio spesialis konsultan dibandingkan jumlah seluruh staf pengajar 75% pada tahun 2020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3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Rasio staf pendidik dibanding peserta didik PPDS 1 = </a:t>
                      </a:r>
                      <a:r>
                        <a:rPr lang="id-ID" sz="3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1:4 </a:t>
                      </a:r>
                      <a:r>
                        <a:rPr lang="id-ID" sz="3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pada tahun 2020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3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Partisipasi sebagai peserta kegiatan ilmiah seminar dan workshop regional/nasional/internasional : </a:t>
                      </a:r>
                      <a:r>
                        <a:rPr lang="id-ID" sz="3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4 </a:t>
                      </a:r>
                      <a:r>
                        <a:rPr lang="id-ID" sz="3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kegiatan/dosen/tahun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3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Partisipasi sebagai pembicara/narasumber kegiatan ilmiah seminar dan workshop regional/nasional/internasional : </a:t>
                      </a:r>
                      <a:r>
                        <a:rPr lang="id-ID" sz="3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 </a:t>
                      </a:r>
                      <a:r>
                        <a:rPr lang="id-ID" sz="3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kegiatan/dosen/tahun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8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678"/>
            <a:ext cx="10972800" cy="563562"/>
          </a:xfrm>
        </p:spPr>
        <p:txBody>
          <a:bodyPr/>
          <a:lstStyle/>
          <a:p>
            <a:r>
              <a:rPr lang="id-ID" sz="4400" b="1" dirty="0" smtClean="0"/>
              <a:t>BIDANG KERJASAMA</a:t>
            </a:r>
            <a:endParaRPr lang="id-ID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271311"/>
              </p:ext>
            </p:extLst>
          </p:nvPr>
        </p:nvGraphicFramePr>
        <p:xfrm>
          <a:off x="0" y="1163320"/>
          <a:ext cx="1217676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78333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SASARAN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PROGRAM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>
                          <a:latin typeface="Arial Narrow" pitchFamily="34" charset="0"/>
                        </a:rPr>
                        <a:t>Mengarahkan kerja sama untuk mengakselerasi pengembangan </a:t>
                      </a:r>
                      <a:r>
                        <a:rPr lang="id-ID" sz="2800" dirty="0" smtClean="0">
                          <a:latin typeface="Arial Narrow" pitchFamily="34" charset="0"/>
                        </a:rPr>
                        <a:t>subspesialis psikiatri komunitas</a:t>
                      </a:r>
                      <a:endParaRPr lang="id-ID" sz="280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800" dirty="0" smtClean="0">
                          <a:latin typeface="Arial Narrow" pitchFamily="34" charset="0"/>
                        </a:rPr>
                        <a:t>Memperluas jejaring kerjasama regional, lokal, dan internasional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800" dirty="0" smtClean="0">
                          <a:latin typeface="Arial Narrow" pitchFamily="34" charset="0"/>
                        </a:rPr>
                        <a:t>Penerimaan peserta didik dari daerah (tugas belajar/kemitraan)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800" dirty="0" smtClean="0">
                          <a:latin typeface="Arial Narrow" pitchFamily="34" charset="0"/>
                        </a:rPr>
                        <a:t>Kerjasama penelitian </a:t>
                      </a:r>
                      <a:r>
                        <a:rPr lang="id-ID" sz="2800" smtClean="0">
                          <a:latin typeface="Arial Narrow" pitchFamily="34" charset="0"/>
                        </a:rPr>
                        <a:t>dengan </a:t>
                      </a:r>
                      <a:r>
                        <a:rPr lang="id-ID" sz="2800" smtClean="0">
                          <a:latin typeface="Arial Narrow" pitchFamily="34" charset="0"/>
                        </a:rPr>
                        <a:t>Hardvard University, Universitas </a:t>
                      </a:r>
                      <a:r>
                        <a:rPr lang="id-ID" sz="2800" dirty="0" smtClean="0">
                          <a:latin typeface="Arial Narrow" pitchFamily="34" charset="0"/>
                        </a:rPr>
                        <a:t>Kobe </a:t>
                      </a:r>
                      <a:r>
                        <a:rPr lang="id-ID" sz="2800" dirty="0" smtClean="0">
                          <a:latin typeface="Arial Narrow" pitchFamily="34" charset="0"/>
                        </a:rPr>
                        <a:t>Jepang dan Taiwan Medical University.</a:t>
                      </a:r>
                      <a:endParaRPr lang="id-ID" sz="2800" dirty="0" smtClean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2800" dirty="0" smtClean="0">
                          <a:latin typeface="Arial Narrow" pitchFamily="34" charset="0"/>
                        </a:rPr>
                        <a:t>Menggalang</a:t>
                      </a:r>
                      <a:r>
                        <a:rPr lang="id-ID" sz="2800" baseline="0" dirty="0" smtClean="0">
                          <a:latin typeface="Arial Narrow" pitchFamily="34" charset="0"/>
                        </a:rPr>
                        <a:t> partisipasi aktif organisasi kemasyarakatan.</a:t>
                      </a:r>
                      <a:endParaRPr lang="id-ID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id-ID" sz="2800" dirty="0" smtClean="0">
                          <a:latin typeface="Arial Narrow" pitchFamily="34" charset="0"/>
                        </a:rPr>
                        <a:t>Menyelenggarakan </a:t>
                      </a:r>
                      <a:r>
                        <a:rPr lang="id-ID" sz="2800" i="1" dirty="0" smtClean="0">
                          <a:latin typeface="Arial Narrow" pitchFamily="34" charset="0"/>
                        </a:rPr>
                        <a:t>event </a:t>
                      </a:r>
                      <a:r>
                        <a:rPr lang="id-ID" sz="2800" dirty="0" smtClean="0">
                          <a:latin typeface="Arial Narrow" pitchFamily="34" charset="0"/>
                        </a:rPr>
                        <a:t>dalam rangka hari</a:t>
                      </a:r>
                      <a:r>
                        <a:rPr lang="id-ID" sz="2800" baseline="0" dirty="0" smtClean="0">
                          <a:latin typeface="Arial Narrow" pitchFamily="34" charset="0"/>
                        </a:rPr>
                        <a:t> kesehatan jiwa se-dunia</a:t>
                      </a:r>
                      <a:endParaRPr lang="id-ID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sz="28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INDIKATOR</a:t>
                      </a:r>
                      <a:endParaRPr lang="id-ID" sz="2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 smtClean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fi-FI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Terlaksana kerjasama dengan 3 rumah sakit jejaring </a:t>
                      </a:r>
                    </a:p>
                    <a:p>
                      <a:pPr marL="457200" marR="0" indent="-45720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Terlaksana kerjasama berkelanjutan dengan Universitas Kobe Jepang </a:t>
                      </a: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dan </a:t>
                      </a:r>
                      <a:r>
                        <a:rPr lang="id-ID" sz="2400" dirty="0" smtClean="0">
                          <a:latin typeface="Arial Narrow" pitchFamily="34" charset="0"/>
                        </a:rPr>
                        <a:t>Taiwan Medical University.</a:t>
                      </a:r>
                      <a:endParaRPr lang="id-ID" sz="24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Terlaksana kerjasama untuk pengabdian </a:t>
                      </a:r>
                      <a:r>
                        <a:rPr lang="id-ID" sz="24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masyarakat. </a:t>
                      </a:r>
                      <a:endParaRPr lang="id-ID" sz="240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0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678"/>
            <a:ext cx="10972800" cy="563562"/>
          </a:xfrm>
        </p:spPr>
        <p:txBody>
          <a:bodyPr/>
          <a:lstStyle/>
          <a:p>
            <a:r>
              <a:rPr lang="id-ID" sz="4400" b="1" dirty="0" smtClean="0"/>
              <a:t>BIDANG KEUANGAN</a:t>
            </a:r>
            <a:endParaRPr lang="id-ID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3560211"/>
              </p:ext>
            </p:extLst>
          </p:nvPr>
        </p:nvGraphicFramePr>
        <p:xfrm>
          <a:off x="0" y="1163320"/>
          <a:ext cx="1217676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/>
                <a:gridCol w="8874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SASARAN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PROGRAM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>
                          <a:latin typeface="Arial Narrow" pitchFamily="34" charset="0"/>
                        </a:rPr>
                        <a:t>Menyiapkan</a:t>
                      </a:r>
                      <a:r>
                        <a:rPr lang="id-ID" sz="2400" baseline="0" dirty="0" smtClean="0">
                          <a:latin typeface="Arial Narrow" pitchFamily="34" charset="0"/>
                        </a:rPr>
                        <a:t> sistem keuangan transparan &amp; akuntabel</a:t>
                      </a:r>
                      <a:endParaRPr lang="id-ID" sz="240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400" dirty="0" smtClean="0">
                          <a:latin typeface="Arial Narrow" pitchFamily="34" charset="0"/>
                        </a:rPr>
                        <a:t>Memperkuat sistem pengelolaan keuangan yang cepat, aman, transparan,&amp;</a:t>
                      </a:r>
                      <a:r>
                        <a:rPr lang="id-ID" sz="2400" baseline="0" dirty="0" smtClean="0">
                          <a:latin typeface="Arial Narrow" pitchFamily="34" charset="0"/>
                        </a:rPr>
                        <a:t> akuntabel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400" baseline="0" dirty="0" smtClean="0">
                          <a:latin typeface="Arial Narrow" pitchFamily="34" charset="0"/>
                        </a:rPr>
                        <a:t>Memperkuat audit internal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id-ID" sz="2400" baseline="0" dirty="0" smtClean="0">
                          <a:latin typeface="Arial Narrow" pitchFamily="34" charset="0"/>
                        </a:rPr>
                        <a:t>Memperkuat kerjasama nasional &amp; internasional</a:t>
                      </a:r>
                      <a:endParaRPr lang="id-ID" sz="2400" dirty="0" smtClean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Arial Narrow" pitchFamily="34" charset="0"/>
                        </a:rPr>
                        <a:t>Mengembangkan</a:t>
                      </a:r>
                      <a:r>
                        <a:rPr lang="id-ID" sz="2400" baseline="0" dirty="0" smtClean="0">
                          <a:latin typeface="Arial Narrow" pitchFamily="34" charset="0"/>
                        </a:rPr>
                        <a:t> pendanaan alternatif dengan melatih </a:t>
                      </a:r>
                      <a:r>
                        <a:rPr lang="id-ID" sz="2400" i="1" baseline="0" dirty="0" smtClean="0">
                          <a:latin typeface="Arial Narrow" pitchFamily="34" charset="0"/>
                        </a:rPr>
                        <a:t>socioenterprenuership</a:t>
                      </a:r>
                      <a:endParaRPr lang="id-ID" sz="2400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id-ID" sz="2400" dirty="0" smtClean="0">
                          <a:latin typeface="Arial Narrow" pitchFamily="34" charset="0"/>
                        </a:rPr>
                        <a:t>Meningkatkan</a:t>
                      </a:r>
                      <a:r>
                        <a:rPr lang="id-ID" sz="2400" baseline="0" dirty="0" smtClean="0">
                          <a:latin typeface="Arial Narrow" pitchFamily="34" charset="0"/>
                        </a:rPr>
                        <a:t> publikasi untuk menarik pemberi dana hibah guna pengembangan pendidikan,pelayanan, &amp; penelitian.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id-ID" sz="2400" baseline="0" dirty="0" smtClean="0">
                          <a:latin typeface="Arial Narrow" pitchFamily="34" charset="0"/>
                        </a:rPr>
                        <a:t>Membuka peluang dana bersumber </a:t>
                      </a:r>
                      <a:r>
                        <a:rPr lang="id-ID" sz="2400" i="1" baseline="0" dirty="0" smtClean="0">
                          <a:latin typeface="Arial Narrow" pitchFamily="34" charset="0"/>
                        </a:rPr>
                        <a:t>corporate social responsibility</a:t>
                      </a:r>
                      <a:r>
                        <a:rPr lang="id-ID" sz="2400" i="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id-ID" sz="2400" baseline="0" dirty="0" smtClean="0">
                          <a:latin typeface="Arial Narrow" pitchFamily="34" charset="0"/>
                        </a:rPr>
                        <a:t>perusahaan farmasi/alat kesehatan</a:t>
                      </a:r>
                      <a:endParaRPr lang="id-ID" sz="2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sz="28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INDIKATOR</a:t>
                      </a:r>
                      <a:endParaRPr lang="id-ID" sz="2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 smtClean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514350" marR="0" indent="-5143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d-ID" sz="28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Presentase perolehan dana dari peserta didik dibandingkan total penerimaan dana ≤ 33%</a:t>
                      </a:r>
                    </a:p>
                    <a:p>
                      <a:pPr marL="514350" marR="0" indent="-5143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d-ID" sz="28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Terealisasi pendanaan alternatif.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46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18803</TotalTime>
  <Words>1080</Words>
  <Application>Microsoft Office PowerPoint</Application>
  <PresentationFormat>Custom</PresentationFormat>
  <Paragraphs>378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2_Office Theme</vt:lpstr>
      <vt:lpstr>PowerPoint Presentation</vt:lpstr>
      <vt:lpstr>BIDANG PENDIDIKAN</vt:lpstr>
      <vt:lpstr>BIDANG PENDIDIKAN</vt:lpstr>
      <vt:lpstr>BIDANG PENELITIAN</vt:lpstr>
      <vt:lpstr>BIDANG PENGABDIAN MASYARAKAT</vt:lpstr>
      <vt:lpstr>BIDANG SUMBER DAYA MANUSIA</vt:lpstr>
      <vt:lpstr>BIDANG SUMBER DAYA MANUSIA</vt:lpstr>
      <vt:lpstr>BIDANG KERJASAMA</vt:lpstr>
      <vt:lpstr>BIDANG KEUANGAN</vt:lpstr>
      <vt:lpstr>BIDANG ORGANISASI &amp; TATAKELOLA</vt:lpstr>
      <vt:lpstr>BIDANG SISTEM INFORMASI</vt:lpstr>
      <vt:lpstr>BIDANG ASET/INFRASTRUKTUR FISIK</vt:lpstr>
      <vt:lpstr>Tujuan 1: Bidang Pendidikan</vt:lpstr>
      <vt:lpstr>Tujuan 2: Bidang Penelitian</vt:lpstr>
      <vt:lpstr>Tujuan 3: Pengabdian Masyarakat</vt:lpstr>
      <vt:lpstr>Tujuan 4: Bidang Sumber Daya Manusia</vt:lpstr>
      <vt:lpstr>Tujuan 5: Bidang Aset/Infrastruktur Fisik</vt:lpstr>
      <vt:lpstr>Tujuan 6: Bidang Kerjasama</vt:lpstr>
      <vt:lpstr>Tujuan 7: Bidang Keuangan</vt:lpstr>
      <vt:lpstr>Tujuan 8: Bidang Organisasi &amp; Tatakelola</vt:lpstr>
      <vt:lpstr>Tujuan 9: Bidang Sistem Informasi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HP</cp:lastModifiedBy>
  <cp:revision>257</cp:revision>
  <dcterms:created xsi:type="dcterms:W3CDTF">2016-10-06T12:46:54Z</dcterms:created>
  <dcterms:modified xsi:type="dcterms:W3CDTF">2018-01-22T02:22:41Z</dcterms:modified>
</cp:coreProperties>
</file>