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6" r:id="rId1"/>
  </p:sldMasterIdLst>
  <p:notesMasterIdLst>
    <p:notesMasterId r:id="rId23"/>
  </p:notesMasterIdLst>
  <p:sldIdLst>
    <p:sldId id="407" r:id="rId2"/>
    <p:sldId id="436" r:id="rId3"/>
    <p:sldId id="437" r:id="rId4"/>
    <p:sldId id="449" r:id="rId5"/>
    <p:sldId id="440" r:id="rId6"/>
    <p:sldId id="441" r:id="rId7"/>
    <p:sldId id="442" r:id="rId8"/>
    <p:sldId id="446" r:id="rId9"/>
    <p:sldId id="447" r:id="rId10"/>
    <p:sldId id="450" r:id="rId11"/>
    <p:sldId id="451" r:id="rId12"/>
    <p:sldId id="461" r:id="rId13"/>
    <p:sldId id="452" r:id="rId14"/>
    <p:sldId id="453" r:id="rId15"/>
    <p:sldId id="454" r:id="rId16"/>
    <p:sldId id="455" r:id="rId17"/>
    <p:sldId id="456" r:id="rId18"/>
    <p:sldId id="457" r:id="rId19"/>
    <p:sldId id="458" r:id="rId20"/>
    <p:sldId id="459" r:id="rId21"/>
    <p:sldId id="460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93" autoAdjust="0"/>
    <p:restoredTop sz="94662" autoAdjust="0"/>
  </p:normalViewPr>
  <p:slideViewPr>
    <p:cSldViewPr snapToGrid="0">
      <p:cViewPr>
        <p:scale>
          <a:sx n="70" d="100"/>
          <a:sy n="70" d="100"/>
        </p:scale>
        <p:origin x="-666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3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849543-1F72-412E-8355-3F406ADA689B}" type="datetimeFigureOut">
              <a:rPr lang="en-US" smtClean="0"/>
              <a:pPr/>
              <a:t>1/22/2018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96B5A-93A6-46D1-ADB4-EBAD3ED302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575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1B050-42D9-400F-9E1D-0DD0238CE288}" type="datetimeFigureOut">
              <a:rPr lang="en-US"/>
              <a:pPr>
                <a:defRPr/>
              </a:pPr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D852C38-36DA-4C2C-BD18-00F32CF8E0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2764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BA31E-FA85-4286-9475-64CA8451A6E5}" type="datetimeFigureOut">
              <a:rPr lang="en-US"/>
              <a:pPr>
                <a:defRPr/>
              </a:pPr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D1533CA2-28EA-40BE-866C-C658918DD1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6655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20640-05E5-4A79-B8FD-AC0FAAD37269}" type="datetimeFigureOut">
              <a:rPr lang="en-US"/>
              <a:pPr>
                <a:defRPr/>
              </a:pPr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65A36014-CB78-4B26-811C-71CC6B7436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8313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2DAE3-B61E-453D-83A8-B55B0960B32B}" type="datetimeFigureOut">
              <a:rPr lang="en-US"/>
              <a:pPr>
                <a:defRPr/>
              </a:pPr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F0D00CCA-1E0C-485F-BD39-FB68C41BE4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3094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EC270-2F35-40B4-9E2B-AE8B2E117FDC}" type="datetimeFigureOut">
              <a:rPr lang="en-US"/>
              <a:pPr>
                <a:defRPr/>
              </a:pPr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561B66DE-0E78-460B-B3CB-D6D2B6161F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542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A59CF-CA1E-40F3-8E61-0FC8AEDDC5CE}" type="datetimeFigureOut">
              <a:rPr lang="en-US"/>
              <a:pPr>
                <a:defRPr/>
              </a:pPr>
              <a:t>1/22/2018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3ACE14D-BF46-4CC3-82A0-DFF1A0F49C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624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A4058-D143-449A-8076-5321F5C7E4ED}" type="datetimeFigureOut">
              <a:rPr lang="en-US"/>
              <a:pPr>
                <a:defRPr/>
              </a:pPr>
              <a:t>1/22/2018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1F0FA9C5-E381-4E47-BB20-FF71259282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6229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132C3-C106-43A3-B3B5-B7B4CAECC859}" type="datetimeFigureOut">
              <a:rPr lang="en-US"/>
              <a:pPr>
                <a:defRPr/>
              </a:pPr>
              <a:t>1/22/2018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A4EC7D3E-205D-401B-9FA8-A1E35750B1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8883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A1CE2-5545-41E6-AB6C-72E5E476ABED}" type="datetimeFigureOut">
              <a:rPr lang="en-US"/>
              <a:pPr>
                <a:defRPr/>
              </a:pPr>
              <a:t>1/22/2018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CD70912F-3DA2-4E8C-91B1-E785C4DE7A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5457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4A3A9-71DC-423B-90FD-FE6CB31EADF9}" type="datetimeFigureOut">
              <a:rPr lang="en-US"/>
              <a:pPr>
                <a:defRPr/>
              </a:pPr>
              <a:t>1/22/2018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063C0AB2-085C-4ECE-93B0-E894B287C1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4882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F79B5-D172-4120-8323-DFF519184A7C}" type="datetimeFigureOut">
              <a:rPr lang="en-US"/>
              <a:pPr>
                <a:defRPr/>
              </a:pPr>
              <a:t>1/22/2018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B55C9F38-210F-48DA-9866-AF77E11044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8277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B30F5E-F813-4738-BB94-A479D09E0BF7}" type="datetimeFigureOut">
              <a:rPr lang="en-US"/>
              <a:pPr>
                <a:defRPr/>
              </a:pPr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67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EAE6E1-CBE2-4E39-8AAF-368F1FA169BD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2327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9pPr>
    </p:titleStyle>
    <p:bodyStyle>
      <a:lvl1pPr marL="455613" indent="-4556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sz="3600" dirty="0" smtClean="0"/>
              <a:t>Tujuan strategik Universitas Gadjah Mada (2017-2022) :</a:t>
            </a:r>
          </a:p>
          <a:p>
            <a:pPr marL="742950" indent="-742950">
              <a:buFont typeface="+mj-lt"/>
              <a:buAutoNum type="arabicPeriod"/>
            </a:pPr>
            <a:r>
              <a:rPr lang="id-ID" sz="3600" dirty="0" smtClean="0"/>
              <a:t>Bidang pendidikan</a:t>
            </a:r>
          </a:p>
          <a:p>
            <a:pPr marL="742950" indent="-742950">
              <a:buFont typeface="+mj-lt"/>
              <a:buAutoNum type="arabicPeriod"/>
            </a:pPr>
            <a:r>
              <a:rPr lang="id-ID" sz="3600" dirty="0" smtClean="0"/>
              <a:t>Bidang penelitian</a:t>
            </a:r>
          </a:p>
          <a:p>
            <a:pPr marL="742950" indent="-742950">
              <a:buFont typeface="+mj-lt"/>
              <a:buAutoNum type="arabicPeriod"/>
            </a:pPr>
            <a:r>
              <a:rPr lang="id-ID" sz="3600" dirty="0" smtClean="0"/>
              <a:t>Bidang pengabdian masyarakat</a:t>
            </a:r>
          </a:p>
          <a:p>
            <a:pPr marL="742950" indent="-742950">
              <a:buFont typeface="+mj-lt"/>
              <a:buAutoNum type="arabicPeriod"/>
            </a:pPr>
            <a:r>
              <a:rPr lang="id-ID" sz="3600" dirty="0" smtClean="0"/>
              <a:t>Bidang </a:t>
            </a:r>
            <a:r>
              <a:rPr lang="id-ID" sz="3600" dirty="0" smtClean="0"/>
              <a:t>kerjasama</a:t>
            </a:r>
            <a:endParaRPr lang="id-ID" sz="3600" dirty="0" smtClean="0"/>
          </a:p>
          <a:p>
            <a:endParaRPr lang="id-ID" sz="3600" dirty="0" smtClean="0"/>
          </a:p>
          <a:p>
            <a:pPr marL="0" indent="0">
              <a:buNone/>
            </a:pPr>
            <a:endParaRPr lang="id-ID" sz="3600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0" y="54592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5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itchFamily="34" charset="0"/>
              </a:defRPr>
            </a:lvl5pPr>
            <a:lvl6pPr marL="609585" algn="ctr" rtl="0" fontAlgn="base">
              <a:spcBef>
                <a:spcPct val="0"/>
              </a:spcBef>
              <a:spcAft>
                <a:spcPct val="0"/>
              </a:spcAft>
              <a:defRPr sz="5867">
                <a:solidFill>
                  <a:schemeClr val="tx1"/>
                </a:solidFill>
                <a:latin typeface="Calibri" pitchFamily="34" charset="0"/>
              </a:defRPr>
            </a:lvl6pPr>
            <a:lvl7pPr marL="1219170" algn="ctr" rtl="0" fontAlgn="base">
              <a:spcBef>
                <a:spcPct val="0"/>
              </a:spcBef>
              <a:spcAft>
                <a:spcPct val="0"/>
              </a:spcAft>
              <a:defRPr sz="5867">
                <a:solidFill>
                  <a:schemeClr val="tx1"/>
                </a:solidFill>
                <a:latin typeface="Calibri" pitchFamily="34" charset="0"/>
              </a:defRPr>
            </a:lvl7pPr>
            <a:lvl8pPr marL="1828754" algn="ctr" rtl="0" fontAlgn="base">
              <a:spcBef>
                <a:spcPct val="0"/>
              </a:spcBef>
              <a:spcAft>
                <a:spcPct val="0"/>
              </a:spcAft>
              <a:defRPr sz="5867">
                <a:solidFill>
                  <a:schemeClr val="tx1"/>
                </a:solidFill>
                <a:latin typeface="Calibri" pitchFamily="34" charset="0"/>
              </a:defRPr>
            </a:lvl8pPr>
            <a:lvl9pPr marL="2438339" algn="ctr" rtl="0" fontAlgn="base">
              <a:spcBef>
                <a:spcPct val="0"/>
              </a:spcBef>
              <a:spcAft>
                <a:spcPct val="0"/>
              </a:spcAft>
              <a:defRPr sz="5867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id-ID" sz="3200" b="1" dirty="0" smtClean="0"/>
              <a:t>BAB 4.  SASARAN, PROGRAM, &amp; INDIKATOR</a:t>
            </a:r>
            <a:endParaRPr lang="id-ID" sz="3200" b="1" dirty="0"/>
          </a:p>
        </p:txBody>
      </p:sp>
    </p:spTree>
    <p:extLst>
      <p:ext uri="{BB962C8B-B14F-4D97-AF65-F5344CB8AC3E}">
        <p14:creationId xmlns:p14="http://schemas.microsoft.com/office/powerpoint/2010/main" val="3171176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13678"/>
            <a:ext cx="10972800" cy="563562"/>
          </a:xfrm>
        </p:spPr>
        <p:txBody>
          <a:bodyPr/>
          <a:lstStyle/>
          <a:p>
            <a:r>
              <a:rPr lang="id-ID" sz="4400" b="1" dirty="0" smtClean="0"/>
              <a:t>BIDANG ORGANISASI &amp; TATAKELOLA</a:t>
            </a:r>
            <a:endParaRPr lang="id-ID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 dirty="0"/>
          </a:p>
        </p:txBody>
      </p:sp>
      <p:graphicFrame>
        <p:nvGraphicFramePr>
          <p:cNvPr id="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3495808"/>
              </p:ext>
            </p:extLst>
          </p:nvPr>
        </p:nvGraphicFramePr>
        <p:xfrm>
          <a:off x="0" y="1163320"/>
          <a:ext cx="12176760" cy="387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5728"/>
                <a:gridCol w="63110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2800" dirty="0" smtClean="0"/>
                        <a:t>SASARAN</a:t>
                      </a:r>
                      <a:endParaRPr lang="id-ID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800" dirty="0" smtClean="0"/>
                        <a:t>PROGRAM</a:t>
                      </a:r>
                      <a:endParaRPr lang="id-ID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2800" dirty="0" smtClean="0">
                          <a:latin typeface="Arial Narrow" pitchFamily="34" charset="0"/>
                        </a:rPr>
                        <a:t>Memperkuat budaya kinerja yang unggul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id-ID" sz="2800" dirty="0" smtClean="0">
                          <a:latin typeface="Arial Narrow" pitchFamily="34" charset="0"/>
                        </a:rPr>
                        <a:t>Mengembangkan kerja sama tim sesuai potensi SDM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id-ID" sz="2800" dirty="0" smtClean="0">
                          <a:latin typeface="Arial Narrow" pitchFamily="34" charset="0"/>
                        </a:rPr>
                        <a:t>Meningkatkan profesionalisme tendik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id-ID" sz="28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28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id-ID" sz="2800" b="1" dirty="0" smtClean="0">
                          <a:solidFill>
                            <a:schemeClr val="bg1"/>
                          </a:solidFill>
                          <a:latin typeface="Arial Narrow" pitchFamily="34" charset="0"/>
                        </a:rPr>
                        <a:t>INDIKATOR</a:t>
                      </a:r>
                      <a:endParaRPr lang="id-ID" sz="2800" b="1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 dirty="0" smtClean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marL="514350" marR="0" indent="-5143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id-ID" sz="28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Terlaksananya kegiatan </a:t>
                      </a:r>
                      <a:r>
                        <a:rPr lang="id-ID" sz="2800" b="0" i="1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capacity building</a:t>
                      </a:r>
                      <a:r>
                        <a:rPr lang="id-ID" sz="28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bagi staf pendidik dan tendik.</a:t>
                      </a:r>
                    </a:p>
                    <a:p>
                      <a:pPr marL="514350" marR="0" indent="-5143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id-ID" sz="28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Terlaksananya pelayanan bagi PPDS oleh tendik secara profesional.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8904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13678"/>
            <a:ext cx="10972800" cy="563562"/>
          </a:xfrm>
        </p:spPr>
        <p:txBody>
          <a:bodyPr/>
          <a:lstStyle/>
          <a:p>
            <a:r>
              <a:rPr lang="id-ID" sz="4400" b="1" dirty="0" smtClean="0"/>
              <a:t>BIDANG SISTEM INFORMASI</a:t>
            </a:r>
            <a:endParaRPr lang="id-ID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 dirty="0"/>
          </a:p>
        </p:txBody>
      </p:sp>
      <p:graphicFrame>
        <p:nvGraphicFramePr>
          <p:cNvPr id="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5203357"/>
              </p:ext>
            </p:extLst>
          </p:nvPr>
        </p:nvGraphicFramePr>
        <p:xfrm>
          <a:off x="0" y="1163320"/>
          <a:ext cx="12176760" cy="515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99000"/>
                <a:gridCol w="747776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2800" dirty="0" smtClean="0"/>
                        <a:t>SASARAN</a:t>
                      </a:r>
                      <a:endParaRPr lang="id-ID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800" dirty="0" smtClean="0"/>
                        <a:t>PROGRAM</a:t>
                      </a:r>
                      <a:endParaRPr lang="id-ID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2800" dirty="0" smtClean="0">
                          <a:latin typeface="Arial Narrow" pitchFamily="34" charset="0"/>
                        </a:rPr>
                        <a:t>Mengintegrasikan sistem</a:t>
                      </a:r>
                      <a:r>
                        <a:rPr lang="id-ID" sz="2800" baseline="0" dirty="0" smtClean="0">
                          <a:latin typeface="Arial Narrow" pitchFamily="34" charset="0"/>
                        </a:rPr>
                        <a:t> informasi departemen dengan fakultas dan </a:t>
                      </a:r>
                      <a:r>
                        <a:rPr lang="id-ID" sz="2800" baseline="0" dirty="0" smtClean="0">
                          <a:latin typeface="Arial Narrow" pitchFamily="34" charset="0"/>
                        </a:rPr>
                        <a:t>universitas</a:t>
                      </a:r>
                      <a:endParaRPr lang="id-ID" sz="2800" dirty="0" smtClean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id-ID" sz="2800" dirty="0" smtClean="0">
                          <a:latin typeface="Arial Narrow" pitchFamily="34" charset="0"/>
                        </a:rPr>
                        <a:t>Membangun dan memelihara sistem informasi departemen dengan</a:t>
                      </a:r>
                      <a:r>
                        <a:rPr lang="id-ID" sz="2800" baseline="0" dirty="0" smtClean="0">
                          <a:latin typeface="Arial Narrow" pitchFamily="34" charset="0"/>
                        </a:rPr>
                        <a:t> baik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id-ID" sz="2800" baseline="0" dirty="0" smtClean="0">
                          <a:latin typeface="Arial Narrow" pitchFamily="34" charset="0"/>
                        </a:rPr>
                        <a:t>Optimalisasi arus informasi cepat dan  tepat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id-ID" sz="2800" baseline="0" dirty="0" smtClean="0">
                          <a:latin typeface="Arial Narrow" pitchFamily="34" charset="0"/>
                        </a:rPr>
                        <a:t>Mendukung sistem administrasi </a:t>
                      </a:r>
                      <a:r>
                        <a:rPr lang="id-ID" sz="2800" i="1" baseline="0" dirty="0" smtClean="0">
                          <a:latin typeface="Arial Narrow" pitchFamily="34" charset="0"/>
                        </a:rPr>
                        <a:t>paperless/e-office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id-ID" sz="2800" baseline="0" dirty="0" smtClean="0">
                          <a:latin typeface="Arial Narrow" pitchFamily="34" charset="0"/>
                        </a:rPr>
                        <a:t>Mendukung sistem informasi kenaikan pangkat pegawai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id-ID" sz="2800" baseline="0" dirty="0" smtClean="0">
                          <a:latin typeface="Arial Narrow" pitchFamily="34" charset="0"/>
                        </a:rPr>
                        <a:t>Mengadakan tendik khusus IT</a:t>
                      </a:r>
                      <a:endParaRPr lang="id-ID" sz="2800" dirty="0" smtClean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id-ID" sz="28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28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id-ID" sz="2800" b="1" dirty="0" smtClean="0">
                          <a:solidFill>
                            <a:schemeClr val="bg1"/>
                          </a:solidFill>
                          <a:latin typeface="Arial Narrow" pitchFamily="34" charset="0"/>
                        </a:rPr>
                        <a:t>INDIKATOR</a:t>
                      </a:r>
                      <a:endParaRPr lang="id-ID" sz="2800" b="1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 dirty="0" smtClean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2800" b="0" i="0" u="none" strike="noStrike" kern="1200" baseline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Terselenggara sistem informasi yang terintegrasi dengan fakultas &amp; universitas.</a:t>
                      </a:r>
                      <a:endParaRPr lang="id-ID" sz="2800" b="0" i="0" u="none" strike="noStrike" kern="1200" baseline="0" dirty="0" smtClean="0">
                        <a:solidFill>
                          <a:schemeClr val="dk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164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13678"/>
            <a:ext cx="10972800" cy="563562"/>
          </a:xfrm>
        </p:spPr>
        <p:txBody>
          <a:bodyPr/>
          <a:lstStyle/>
          <a:p>
            <a:r>
              <a:rPr lang="id-ID" sz="4400" b="1" dirty="0" smtClean="0"/>
              <a:t>BIDANG </a:t>
            </a:r>
            <a:r>
              <a:rPr lang="id-ID" sz="4400" b="1" dirty="0"/>
              <a:t>ASET/INFRASTRUKTUR FISIK</a:t>
            </a:r>
          </a:p>
        </p:txBody>
      </p:sp>
      <p:graphicFrame>
        <p:nvGraphicFramePr>
          <p:cNvPr id="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9588094"/>
              </p:ext>
            </p:extLst>
          </p:nvPr>
        </p:nvGraphicFramePr>
        <p:xfrm>
          <a:off x="0" y="1234440"/>
          <a:ext cx="12176760" cy="298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7676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b="1" dirty="0" smtClean="0">
                          <a:solidFill>
                            <a:schemeClr val="bg1"/>
                          </a:solidFill>
                          <a:latin typeface="Arial Narrow" pitchFamily="34" charset="0"/>
                        </a:rPr>
                        <a:t>INDIKATOR</a:t>
                      </a:r>
                      <a:endParaRPr lang="id-ID" b="1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id-ID" sz="32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Terselenggara pengadaan sarana &amp; alat di gedung </a:t>
                      </a:r>
                      <a:r>
                        <a:rPr lang="id-ID" sz="32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IRNA IV </a:t>
                      </a:r>
                      <a:r>
                        <a:rPr lang="id-ID" sz="32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sesuai perencanaan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id-ID" sz="32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Tersedia ruang belajar untuk peserta didik dengan akses internet 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id-ID" sz="32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Tersedia perpustakaan dengan komputer dan akses internet 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id-ID" sz="32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Tersedia sarana pendukung penelitian yang memadai.</a:t>
                      </a:r>
                      <a:r>
                        <a:rPr lang="id-ID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5846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9461"/>
            <a:ext cx="10515600" cy="647749"/>
          </a:xfrm>
        </p:spPr>
        <p:txBody>
          <a:bodyPr>
            <a:normAutofit/>
          </a:bodyPr>
          <a:lstStyle/>
          <a:p>
            <a:r>
              <a:rPr lang="id-ID" sz="3600" b="1" dirty="0" smtClean="0"/>
              <a:t>Tujuan 1: Bidang Pendidikan</a:t>
            </a:r>
            <a:endParaRPr lang="id-ID" sz="36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937916"/>
              </p:ext>
            </p:extLst>
          </p:nvPr>
        </p:nvGraphicFramePr>
        <p:xfrm>
          <a:off x="155798" y="845907"/>
          <a:ext cx="12036199" cy="525916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874005"/>
                <a:gridCol w="3193576"/>
                <a:gridCol w="614149"/>
                <a:gridCol w="559559"/>
                <a:gridCol w="627797"/>
                <a:gridCol w="559558"/>
                <a:gridCol w="518615"/>
                <a:gridCol w="3088940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3582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Menghasilkan lulusan </a:t>
                      </a:r>
                      <a:r>
                        <a:rPr lang="id-ID" sz="14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SpKJ </a:t>
                      </a:r>
                      <a:r>
                        <a:rPr lang="id-ID" sz="14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berkompetensi global yang memiliki kemampuan akademik &amp; profesionalisme tinggi serta ketepatan waktu dalam kelulusan</a:t>
                      </a:r>
                      <a:endParaRPr lang="id-ID" sz="1400" dirty="0" smtClean="0">
                        <a:latin typeface="Arial Narrow" pitchFamily="34" charset="0"/>
                      </a:endParaRP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id-ID" sz="14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Kurikulum (modul &amp; buku rancangan pengajaran) sesuai standar kompetensi kolegium </a:t>
                      </a:r>
                      <a:r>
                        <a:rPr lang="id-ID" sz="14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PDSKJI</a:t>
                      </a:r>
                      <a:endParaRPr lang="id-ID" sz="1400" b="0" i="0" u="none" strike="noStrike" kern="1200" baseline="0" dirty="0" smtClean="0">
                        <a:solidFill>
                          <a:schemeClr val="dk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AutoNum type="arabicPeriod"/>
                      </a:pPr>
                      <a:r>
                        <a:rPr lang="id-ID" sz="14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Target kelulusan tepat waktu 50% dari tiap angkatan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id-ID" sz="14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Target kelulusan ujian nasional pertama 90% (</a:t>
                      </a:r>
                      <a:r>
                        <a:rPr lang="id-ID" sz="1400" b="0" i="1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first taker</a:t>
                      </a:r>
                      <a:r>
                        <a:rPr lang="id-ID" sz="14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) 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id-ID" sz="14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5. Proporsi lulusan dengan IPK lulusan ≥ 3.50 = 75%</a:t>
                      </a:r>
                      <a:endParaRPr lang="sv-SE" sz="1400" b="0" i="0" u="none" strike="noStrike" kern="1200" baseline="0" dirty="0" smtClean="0">
                        <a:solidFill>
                          <a:schemeClr val="dk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lang="id-ID" sz="14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YA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lang="id-ID" sz="14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YA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lang="id-ID" sz="1400" b="0" i="0" u="none" strike="noStrike" kern="1200" baseline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YA</a:t>
                      </a:r>
                      <a:endParaRPr lang="id-ID" sz="1400" b="0" i="0" u="none" strike="noStrike" kern="1200" baseline="0" dirty="0" smtClean="0">
                        <a:solidFill>
                          <a:schemeClr val="dk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lang="id-ID" sz="1400" b="0" i="0" u="none" strike="noStrike" kern="1200" baseline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YA</a:t>
                      </a:r>
                      <a:endParaRPr lang="id-ID" sz="1400" b="0" i="0" u="none" strike="noStrike" kern="1200" baseline="0" dirty="0" smtClean="0">
                        <a:solidFill>
                          <a:schemeClr val="dk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lang="id-ID" sz="14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YA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dirty="0" smtClean="0">
                          <a:latin typeface="Arial Narrow" pitchFamily="34" charset="0"/>
                        </a:rPr>
                        <a:t>Penyempurnaan/pengembangan kurikulum pendidikan.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id-ID" sz="1400" dirty="0" smtClean="0">
                          <a:latin typeface="Arial Narrow" pitchFamily="34" charset="0"/>
                        </a:rPr>
                        <a:t>Perencanaan jumlah peserta didik baru</a:t>
                      </a:r>
                      <a:r>
                        <a:rPr lang="id-ID" sz="1400" baseline="0" dirty="0" smtClean="0">
                          <a:latin typeface="Arial Narrow" pitchFamily="34" charset="0"/>
                        </a:rPr>
                        <a:t> dan</a:t>
                      </a:r>
                      <a:r>
                        <a:rPr lang="id-ID" sz="1400" dirty="0" smtClean="0">
                          <a:latin typeface="Arial Narrow" pitchFamily="34" charset="0"/>
                        </a:rPr>
                        <a:t> pemetaan waktu kelulusan</a:t>
                      </a: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  <a:tr h="323582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dirty="0" smtClean="0">
                          <a:latin typeface="Arial Narrow" pitchFamily="34" charset="0"/>
                        </a:rPr>
                        <a:t>Mengembangkan program unggulan departemen</a:t>
                      </a: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Terlaksana program unggulan </a:t>
                      </a:r>
                      <a:r>
                        <a:rPr lang="id-ID" sz="14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psikiatri komunitas</a:t>
                      </a:r>
                      <a:endParaRPr lang="sv-SE" sz="1400" b="0" i="0" u="none" strike="noStrike" kern="1200" baseline="0" dirty="0" smtClean="0">
                        <a:solidFill>
                          <a:schemeClr val="dk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d-ID" sz="2400" b="0" i="0" u="none" strike="noStrike" kern="1200" baseline="0" dirty="0" smtClean="0">
                        <a:solidFill>
                          <a:schemeClr val="dk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lang="id-ID" sz="1400" b="0" i="0" u="none" strike="noStrike" kern="1200" baseline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YA</a:t>
                      </a:r>
                      <a:endParaRPr lang="id-ID" sz="1400" b="0" i="0" u="none" strike="noStrike" kern="1200" baseline="0" dirty="0" smtClean="0">
                        <a:solidFill>
                          <a:schemeClr val="dk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lang="id-ID" sz="1400" b="0" i="0" u="none" strike="noStrike" kern="1200" baseline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YA</a:t>
                      </a:r>
                      <a:endParaRPr lang="id-ID" sz="1400" b="0" i="0" u="none" strike="noStrike" kern="1200" baseline="0" dirty="0" smtClean="0">
                        <a:solidFill>
                          <a:schemeClr val="dk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lang="id-ID" sz="14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YA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lang="id-ID" sz="1400" b="0" i="0" u="none" strike="noStrike" kern="1200" baseline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YA</a:t>
                      </a:r>
                      <a:endParaRPr lang="id-ID" sz="1400" b="0" i="0" u="none" strike="noStrike" kern="1200" baseline="0" dirty="0" smtClean="0">
                        <a:solidFill>
                          <a:schemeClr val="dk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lang="id-ID" sz="14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YA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dirty="0" smtClean="0">
                          <a:latin typeface="Arial Narrow" pitchFamily="34" charset="0"/>
                        </a:rPr>
                        <a:t>Menyusun strategi pengembangan program unggulan</a:t>
                      </a:r>
                      <a:r>
                        <a:rPr lang="id-ID" sz="1400" baseline="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id-ID" sz="1400" baseline="0" dirty="0" smtClean="0">
                          <a:latin typeface="Arial Narrow" pitchFamily="34" charset="0"/>
                        </a:rPr>
                        <a:t>psikiatri komunitas</a:t>
                      </a:r>
                      <a:endParaRPr lang="id-ID" sz="1400" dirty="0" smtClean="0">
                        <a:latin typeface="Arial Narrow" pitchFamily="34" charset="0"/>
                      </a:endParaRP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  <a:tr h="323582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Mengembangkan program pendidikan berkelanjutan guna meningkatkan keilmuan sesuai perkembangan terbaru di bidang </a:t>
                      </a:r>
                      <a:r>
                        <a:rPr lang="id-ID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psikiatri </a:t>
                      </a:r>
                      <a:r>
                        <a:rPr lang="id-ID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baik untuk </a:t>
                      </a:r>
                      <a:r>
                        <a:rPr lang="id-ID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SpKJ, </a:t>
                      </a:r>
                      <a:r>
                        <a:rPr lang="id-ID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spesialis lain, dokter umum ,&amp; PPDS</a:t>
                      </a:r>
                      <a:endParaRPr lang="id-ID" sz="1400" dirty="0" smtClean="0">
                        <a:latin typeface="Arial Narrow" pitchFamily="34" charset="0"/>
                      </a:endParaRP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Terlaksana kegiatan ilmiah regional maupun nasional sebagai bagian dari program pendidikan berkelanjutan 1x per tahun 	</a:t>
                      </a:r>
                    </a:p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d-ID" sz="2400" b="0" i="0" u="none" strike="noStrike" kern="1200" baseline="0" dirty="0" smtClean="0">
                        <a:solidFill>
                          <a:schemeClr val="dk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lang="id-ID" sz="1400" b="0" i="0" u="none" strike="noStrike" kern="1200" baseline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YA</a:t>
                      </a:r>
                      <a:endParaRPr lang="id-ID" sz="1400" b="0" i="0" u="none" strike="noStrike" kern="1200" baseline="0" dirty="0" smtClean="0">
                        <a:solidFill>
                          <a:schemeClr val="dk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lang="id-ID" sz="1400" b="0" i="0" u="none" strike="noStrike" kern="1200" baseline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YA</a:t>
                      </a:r>
                      <a:endParaRPr lang="id-ID" sz="1400" b="0" i="0" u="none" strike="noStrike" kern="1200" baseline="0" dirty="0" smtClean="0">
                        <a:solidFill>
                          <a:schemeClr val="dk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lang="id-ID" sz="1400" b="0" i="0" u="none" strike="noStrike" kern="1200" baseline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YA</a:t>
                      </a:r>
                      <a:endParaRPr lang="id-ID" sz="1400" b="0" i="0" u="none" strike="noStrike" kern="1200" baseline="0" dirty="0" smtClean="0">
                        <a:solidFill>
                          <a:schemeClr val="dk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lang="id-ID" sz="14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YA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lang="id-ID" sz="14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YA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id-ID" sz="1400" baseline="0" dirty="0" smtClean="0">
                          <a:latin typeface="Arial Narrow" pitchFamily="34" charset="0"/>
                        </a:rPr>
                        <a:t>Penyelenggaraan </a:t>
                      </a:r>
                      <a:r>
                        <a:rPr lang="id-ID" sz="1400" i="1" baseline="0" dirty="0" smtClean="0">
                          <a:latin typeface="Arial Narrow" pitchFamily="34" charset="0"/>
                        </a:rPr>
                        <a:t>workshop </a:t>
                      </a:r>
                      <a:r>
                        <a:rPr lang="id-ID" sz="1400" baseline="0" dirty="0" smtClean="0">
                          <a:latin typeface="Arial Narrow" pitchFamily="34" charset="0"/>
                        </a:rPr>
                        <a:t>sesuai </a:t>
                      </a:r>
                      <a:r>
                        <a:rPr lang="id-ID" sz="1400" baseline="0" dirty="0" smtClean="0">
                          <a:latin typeface="Arial Narrow" pitchFamily="34" charset="0"/>
                        </a:rPr>
                        <a:t>program </a:t>
                      </a:r>
                      <a:r>
                        <a:rPr lang="id-ID" sz="1400" baseline="0" dirty="0" smtClean="0">
                          <a:latin typeface="Arial Narrow" pitchFamily="34" charset="0"/>
                        </a:rPr>
                        <a:t>divisi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id-ID" sz="1400" baseline="0" dirty="0" smtClean="0">
                          <a:latin typeface="Arial Narrow" pitchFamily="34" charset="0"/>
                        </a:rPr>
                        <a:t>Penyelenggaraan Pelatihan Dasar ECT dengan pre medikasi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id-ID" sz="1400" baseline="0" dirty="0" smtClean="0">
                          <a:latin typeface="Arial Narrow" pitchFamily="34" charset="0"/>
                        </a:rPr>
                        <a:t>Menyelenggarakan berbagai event CME (continuing medical education) bekerja sama dengan IRO FK</a:t>
                      </a:r>
                      <a:endParaRPr lang="id-ID" sz="1400" baseline="0" dirty="0" smtClean="0">
                        <a:latin typeface="Arial Narrow" pitchFamily="34" charset="0"/>
                      </a:endParaRP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9884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7749"/>
          </a:xfrm>
        </p:spPr>
        <p:txBody>
          <a:bodyPr>
            <a:normAutofit/>
          </a:bodyPr>
          <a:lstStyle/>
          <a:p>
            <a:r>
              <a:rPr lang="id-ID" sz="3600" b="1" dirty="0" smtClean="0"/>
              <a:t>Tujuan 2: Bidang Penelitian</a:t>
            </a:r>
            <a:endParaRPr lang="id-ID" sz="36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3162629"/>
              </p:ext>
            </p:extLst>
          </p:nvPr>
        </p:nvGraphicFramePr>
        <p:xfrm>
          <a:off x="2" y="1118867"/>
          <a:ext cx="11873550" cy="530052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340692"/>
                <a:gridCol w="3368315"/>
                <a:gridCol w="596257"/>
                <a:gridCol w="655092"/>
                <a:gridCol w="668741"/>
                <a:gridCol w="620420"/>
                <a:gridCol w="528083"/>
                <a:gridCol w="3095950"/>
              </a:tblGrid>
              <a:tr h="31474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14746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1963832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dirty="0" smtClean="0">
                          <a:latin typeface="Arial Narrow" pitchFamily="34" charset="0"/>
                        </a:rPr>
                        <a:t>Menghasilkan</a:t>
                      </a:r>
                      <a:r>
                        <a:rPr lang="id-ID" sz="1400" baseline="0" dirty="0" smtClean="0">
                          <a:latin typeface="Arial Narrow" pitchFamily="34" charset="0"/>
                        </a:rPr>
                        <a:t> produk penelitian yang berkualitas dan dapat dipublikasikan secara nasional dan internasional.</a:t>
                      </a:r>
                      <a:endParaRPr lang="id-ID" sz="1400" dirty="0" smtClean="0">
                        <a:latin typeface="Arial Narrow" pitchFamily="34" charset="0"/>
                      </a:endParaRP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id-ID" sz="1400" u="none" strike="noStrike" dirty="0" smtClean="0">
                          <a:effectLst/>
                        </a:rPr>
                        <a:t> </a:t>
                      </a:r>
                      <a:r>
                        <a:rPr lang="id-ID" sz="14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Terdapat agenda penelitian ilmiah staf pendidik ≥ 75% dari staf pendidik 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id-ID" sz="14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Rasio publikasi internasional per dosen/tenaga pendidik per tahun : 0.5/dosen atau tenaga pendidik/tahun </a:t>
                      </a:r>
                    </a:p>
                    <a:p>
                      <a:pPr marL="457200" marR="0" indent="-45720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id-ID" sz="14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Rasio publikasi nasional per dosen/tenaga pendidik per tahun: 0.75/dosen atau tenaga pendidik/tahun </a:t>
                      </a:r>
                    </a:p>
                    <a:p>
                      <a:pPr marL="457200" marR="0" indent="-45720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id-ID" sz="1400" b="0" i="0" u="none" strike="noStrike" kern="1200" baseline="0" dirty="0" smtClean="0">
                        <a:solidFill>
                          <a:schemeClr val="dk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YA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 smtClean="0">
                          <a:effectLst/>
                        </a:rPr>
                        <a:t>YA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 smtClean="0">
                          <a:effectLst/>
                        </a:rPr>
                        <a:t>YA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 smtClean="0">
                          <a:effectLst/>
                        </a:rPr>
                        <a:t>YA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baseline="0" dirty="0" smtClean="0">
                          <a:latin typeface="Arial Narrow" pitchFamily="34" charset="0"/>
                        </a:rPr>
                        <a:t>Meningkatkan jumlah dan kualitas penelitian PPDS dan staf pendidik.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id-ID" sz="1400" baseline="0" dirty="0" smtClean="0">
                          <a:latin typeface="Arial Narrow" pitchFamily="34" charset="0"/>
                        </a:rPr>
                        <a:t>Meningkatkan publikasi nasional dan internasional</a:t>
                      </a:r>
                      <a:r>
                        <a:rPr lang="id-ID" sz="1400" baseline="0" dirty="0" smtClean="0">
                          <a:latin typeface="Arial Narrow" pitchFamily="34" charset="0"/>
                        </a:rPr>
                        <a:t>.</a:t>
                      </a:r>
                      <a:endParaRPr lang="id-ID" sz="1400" baseline="0" dirty="0" smtClean="0">
                        <a:latin typeface="Arial Narrow" pitchFamily="34" charset="0"/>
                      </a:endParaRPr>
                    </a:p>
                  </a:txBody>
                  <a:tcPr marL="9525" marR="9525" marT="9525" marB="0"/>
                </a:tc>
              </a:tr>
              <a:tr h="2707201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dirty="0" smtClean="0">
                          <a:latin typeface="Arial Narrow" pitchFamily="34" charset="0"/>
                        </a:rPr>
                        <a:t>Membangun budaya riset multidisiplin berbasis kluster kesehatan.</a:t>
                      </a:r>
                      <a:r>
                        <a:rPr lang="id-ID" sz="1400" baseline="0" dirty="0" smtClean="0">
                          <a:latin typeface="Arial Narrow" pitchFamily="34" charset="0"/>
                        </a:rPr>
                        <a:t> </a:t>
                      </a:r>
                      <a:endParaRPr lang="id-ID" sz="1400" dirty="0" smtClean="0">
                        <a:latin typeface="Arial Narrow" pitchFamily="34" charset="0"/>
                      </a:endParaRP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457200" marR="0" indent="-45720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id-ID" sz="14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Terciptanya produk 1 penelitian multidisiplin per tahun.</a:t>
                      </a: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smtClean="0">
                          <a:effectLst/>
                        </a:rPr>
                        <a:t>YA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smtClean="0">
                          <a:effectLst/>
                        </a:rPr>
                        <a:t>YA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smtClean="0">
                          <a:effectLst/>
                        </a:rPr>
                        <a:t>YA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 smtClean="0">
                          <a:effectLst/>
                        </a:rPr>
                        <a:t>YA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id-ID" sz="1400" baseline="0" dirty="0" smtClean="0">
                          <a:latin typeface="Arial Narrow" pitchFamily="34" charset="0"/>
                        </a:rPr>
                        <a:t>Kolaborasi </a:t>
                      </a:r>
                      <a:r>
                        <a:rPr lang="id-ID" sz="1400" baseline="0" dirty="0" smtClean="0">
                          <a:latin typeface="Arial Narrow" pitchFamily="34" charset="0"/>
                        </a:rPr>
                        <a:t>penelitian </a:t>
                      </a:r>
                      <a:r>
                        <a:rPr lang="id-ID" sz="1400" baseline="0" dirty="0" smtClean="0">
                          <a:latin typeface="Arial Narrow" pitchFamily="34" charset="0"/>
                        </a:rPr>
                        <a:t>multidisiplin</a:t>
                      </a:r>
                      <a:endParaRPr lang="id-ID" sz="1400" baseline="0" dirty="0" smtClean="0">
                        <a:latin typeface="Arial Narrow" pitchFamily="34" charset="0"/>
                      </a:endParaRP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9259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5941"/>
            <a:ext cx="10515600" cy="647749"/>
          </a:xfrm>
        </p:spPr>
        <p:txBody>
          <a:bodyPr>
            <a:normAutofit/>
          </a:bodyPr>
          <a:lstStyle/>
          <a:p>
            <a:r>
              <a:rPr lang="id-ID" sz="3600" b="1" dirty="0" smtClean="0"/>
              <a:t>Tujuan 3: Pengabdian Masyarakat</a:t>
            </a:r>
            <a:endParaRPr lang="id-ID" sz="36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0564469"/>
              </p:ext>
            </p:extLst>
          </p:nvPr>
        </p:nvGraphicFramePr>
        <p:xfrm>
          <a:off x="838198" y="1118867"/>
          <a:ext cx="10515604" cy="2373094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84452"/>
                <a:gridCol w="3104811"/>
                <a:gridCol w="455316"/>
                <a:gridCol w="455316"/>
                <a:gridCol w="455316"/>
                <a:gridCol w="455316"/>
                <a:gridCol w="455316"/>
                <a:gridCol w="2549761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3582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Penyelenggaraan kegiatan pengabdian masyarakat secara berkelanjutan.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Terlaksana kegiatan pengabdian masyarakat: 1 kegiatan/dosen /tahun</a:t>
                      </a:r>
                      <a:r>
                        <a:rPr lang="id-ID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d-ID" sz="14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YA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smtClean="0">
                          <a:effectLst/>
                        </a:rPr>
                        <a:t>YA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smtClean="0">
                          <a:effectLst/>
                        </a:rPr>
                        <a:t>YA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smtClean="0">
                          <a:effectLst/>
                        </a:rPr>
                        <a:t>YA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 smtClean="0">
                          <a:effectLst/>
                        </a:rPr>
                        <a:t>YA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dirty="0" smtClean="0">
                          <a:latin typeface="Arial Narrow" pitchFamily="34" charset="0"/>
                        </a:rPr>
                        <a:t>Penyuluhan melalui media (TV, radio, surat kabar, dll)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id-ID" sz="1400" dirty="0" smtClean="0">
                          <a:latin typeface="Arial Narrow" pitchFamily="34" charset="0"/>
                        </a:rPr>
                        <a:t>Penyuluhan langsung ke </a:t>
                      </a:r>
                      <a:r>
                        <a:rPr lang="id-ID" sz="1400" dirty="0" smtClean="0">
                          <a:latin typeface="Arial Narrow" pitchFamily="34" charset="0"/>
                        </a:rPr>
                        <a:t>masyarakat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  <a:tr h="323582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dirty="0" smtClean="0">
                          <a:latin typeface="Arial Narrow" pitchFamily="34" charset="0"/>
                        </a:rPr>
                        <a:t>Membangun</a:t>
                      </a:r>
                      <a:r>
                        <a:rPr lang="id-ID" sz="1400" baseline="0" dirty="0" smtClean="0">
                          <a:latin typeface="Arial Narrow" pitchFamily="34" charset="0"/>
                        </a:rPr>
                        <a:t> sinergi kegiatan pengabdian masyarakat dengan jejaring alumni.</a:t>
                      </a:r>
                      <a:endParaRPr lang="id-ID" sz="1400" dirty="0" smtClean="0">
                        <a:latin typeface="Arial Narrow" pitchFamily="34" charset="0"/>
                      </a:endParaRP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Terlaksana kegiatan pengabdian masyarakat: yang melibatkan alumni </a:t>
                      </a:r>
                      <a:endParaRPr lang="id-ID" sz="1400" b="0" i="0" u="none" strike="noStrike" kern="1200" baseline="0" dirty="0" smtClean="0">
                        <a:solidFill>
                          <a:schemeClr val="dk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  <a:p>
                      <a:pPr algn="ctr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smtClean="0">
                          <a:effectLst/>
                        </a:rPr>
                        <a:t>YA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smtClean="0">
                          <a:effectLst/>
                        </a:rPr>
                        <a:t>YA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smtClean="0">
                          <a:effectLst/>
                        </a:rPr>
                        <a:t>YA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smtClean="0">
                          <a:effectLst/>
                        </a:rPr>
                        <a:t>YA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 smtClean="0">
                          <a:effectLst/>
                        </a:rPr>
                        <a:t>YA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1. Memperbanyak </a:t>
                      </a:r>
                      <a:r>
                        <a:rPr lang="id-ID" sz="1400" dirty="0" smtClean="0">
                          <a:latin typeface="Arial Narrow" pitchFamily="34" charset="0"/>
                        </a:rPr>
                        <a:t>kerjasama untuk jejaring pendidikan</a:t>
                      </a:r>
                      <a:endParaRPr lang="id-ID" sz="1400" dirty="0" smtClean="0">
                        <a:latin typeface="Arial Narrow" pitchFamily="34" charset="0"/>
                      </a:endParaRP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277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7749"/>
          </a:xfrm>
        </p:spPr>
        <p:txBody>
          <a:bodyPr>
            <a:normAutofit/>
          </a:bodyPr>
          <a:lstStyle/>
          <a:p>
            <a:r>
              <a:rPr lang="id-ID" sz="3600" b="1" dirty="0" smtClean="0"/>
              <a:t>Tujuan 4: Bidang Sumber Daya Manusia</a:t>
            </a:r>
            <a:endParaRPr lang="id-ID" sz="36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9988016"/>
              </p:ext>
            </p:extLst>
          </p:nvPr>
        </p:nvGraphicFramePr>
        <p:xfrm>
          <a:off x="838198" y="1118867"/>
          <a:ext cx="10515604" cy="4293334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84452"/>
                <a:gridCol w="3104811"/>
                <a:gridCol w="455316"/>
                <a:gridCol w="455316"/>
                <a:gridCol w="455316"/>
                <a:gridCol w="455316"/>
                <a:gridCol w="455316"/>
                <a:gridCol w="2549761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3582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dirty="0" smtClean="0">
                          <a:latin typeface="Arial Narrow" pitchFamily="34" charset="0"/>
                        </a:rPr>
                        <a:t>Pengembangan</a:t>
                      </a:r>
                      <a:r>
                        <a:rPr lang="id-ID" sz="1400" baseline="0" dirty="0" smtClean="0">
                          <a:latin typeface="Arial Narrow" pitchFamily="34" charset="0"/>
                        </a:rPr>
                        <a:t> SDM dosen hingga tercukupi kebutuhan tiap divisi</a:t>
                      </a:r>
                      <a:endParaRPr lang="id-ID" sz="1400" dirty="0" smtClean="0">
                        <a:latin typeface="Arial Narrow" pitchFamily="34" charset="0"/>
                      </a:endParaRP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Tiap sub bagian memiliki minimal  2 staf pendidik pada tahun 2020 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id-ID" sz="14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Rasio spesialis konsultan dibandingkan jumlah seluruh staf pengajar 75% pada tahun 2020 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id-ID" sz="14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Rasio staf pendidik dibanding peserta didik PPDS 1 = </a:t>
                      </a:r>
                      <a:r>
                        <a:rPr lang="id-ID" sz="14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1:4 </a:t>
                      </a:r>
                      <a:r>
                        <a:rPr lang="id-ID" sz="14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pada tahun 2020</a:t>
                      </a: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YA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smtClean="0">
                          <a:effectLst/>
                        </a:rPr>
                        <a:t>YA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 smtClean="0">
                          <a:effectLst/>
                        </a:rPr>
                        <a:t>YA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dirty="0" smtClean="0">
                          <a:latin typeface="Arial Narrow" pitchFamily="34" charset="0"/>
                        </a:rPr>
                        <a:t>Penambahan staf pendidik baru &amp; pengembangan pendidikan sub spesialis </a:t>
                      </a:r>
                      <a:r>
                        <a:rPr lang="id-ID" sz="1400" dirty="0" smtClean="0">
                          <a:latin typeface="Arial Narrow" pitchFamily="34" charset="0"/>
                        </a:rPr>
                        <a:t>psikiatri komunitas</a:t>
                      </a:r>
                      <a:endParaRPr lang="id-ID" sz="1400" dirty="0" smtClean="0">
                        <a:latin typeface="Arial Narrow" pitchFamily="34" charset="0"/>
                      </a:endParaRP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id-ID" sz="1400" dirty="0" smtClean="0">
                          <a:latin typeface="Arial Narrow" pitchFamily="34" charset="0"/>
                        </a:rPr>
                        <a:t>Pengembangan pendidikan S3 bagi staf pendidik</a:t>
                      </a: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  <a:tr h="323582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dirty="0" smtClean="0">
                          <a:latin typeface="Arial Narrow" pitchFamily="34" charset="0"/>
                        </a:rPr>
                        <a:t>Peningkatan</a:t>
                      </a:r>
                      <a:r>
                        <a:rPr lang="id-ID" sz="1400" baseline="0" dirty="0" smtClean="0">
                          <a:latin typeface="Arial Narrow" pitchFamily="34" charset="0"/>
                        </a:rPr>
                        <a:t> kompetensi klinik staf pendidik</a:t>
                      </a:r>
                      <a:endParaRPr lang="id-ID" sz="1400" dirty="0" smtClean="0">
                        <a:latin typeface="Arial Narrow" pitchFamily="34" charset="0"/>
                      </a:endParaRP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Partisipasi sebagai peserta kegiatan ilmiah seminar dan workshop regional/nasional/internasional : </a:t>
                      </a:r>
                      <a:r>
                        <a:rPr lang="id-ID" sz="14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4 </a:t>
                      </a:r>
                      <a:r>
                        <a:rPr lang="id-ID" sz="14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kegiatan/dosen/tahun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id-ID" sz="14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Partisipasi sebagai pembicara/narasumber kegiatan ilmiah seminar dan workshop regional/nasional/internasional : </a:t>
                      </a:r>
                      <a:r>
                        <a:rPr lang="id-ID" sz="14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1 </a:t>
                      </a:r>
                      <a:r>
                        <a:rPr lang="id-ID" sz="14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kegiatan/dosen/tahun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 smtClean="0">
                          <a:effectLst/>
                        </a:rPr>
                        <a:t>YA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smtClean="0">
                          <a:effectLst/>
                        </a:rPr>
                        <a:t>YA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smtClean="0">
                          <a:effectLst/>
                        </a:rPr>
                        <a:t>YA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smtClean="0">
                          <a:effectLst/>
                        </a:rPr>
                        <a:t>YA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 smtClean="0">
                          <a:effectLst/>
                        </a:rPr>
                        <a:t>YA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dirty="0" smtClean="0">
                          <a:latin typeface="Arial Narrow" pitchFamily="34" charset="0"/>
                        </a:rPr>
                        <a:t>Ikut serta dalam kegiatan seminar &amp; workshop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id-ID" sz="1400" dirty="0" smtClean="0">
                          <a:latin typeface="Arial Narrow" pitchFamily="34" charset="0"/>
                        </a:rPr>
                        <a:t>Berperan aktif sebagai pemicara/narasumber kegiatan</a:t>
                      </a:r>
                      <a:r>
                        <a:rPr lang="id-ID" sz="1400" baseline="0" dirty="0" smtClean="0">
                          <a:latin typeface="Arial Narrow" pitchFamily="34" charset="0"/>
                        </a:rPr>
                        <a:t> ilmiah regional, nasional, dan </a:t>
                      </a:r>
                      <a:r>
                        <a:rPr lang="id-ID" sz="1400" baseline="0" dirty="0" smtClean="0">
                          <a:latin typeface="Arial Narrow" pitchFamily="34" charset="0"/>
                        </a:rPr>
                        <a:t>internasional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214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7749"/>
          </a:xfrm>
        </p:spPr>
        <p:txBody>
          <a:bodyPr>
            <a:normAutofit/>
          </a:bodyPr>
          <a:lstStyle/>
          <a:p>
            <a:r>
              <a:rPr lang="id-ID" sz="3600" b="1" dirty="0" smtClean="0"/>
              <a:t>Tujuan 5: Bidang Aset/Infrastruktur Fisik</a:t>
            </a:r>
            <a:endParaRPr lang="id-ID" sz="36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5548324"/>
              </p:ext>
            </p:extLst>
          </p:nvPr>
        </p:nvGraphicFramePr>
        <p:xfrm>
          <a:off x="2" y="1118867"/>
          <a:ext cx="12191996" cy="2799814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996464"/>
                <a:gridCol w="3599779"/>
                <a:gridCol w="527902"/>
                <a:gridCol w="527902"/>
                <a:gridCol w="527902"/>
                <a:gridCol w="527902"/>
                <a:gridCol w="527902"/>
                <a:gridCol w="2956243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3582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dirty="0" smtClean="0">
                          <a:latin typeface="Arial Narrow" pitchFamily="34" charset="0"/>
                        </a:rPr>
                        <a:t>Integrasi fasilitas bersama jejaring RS pendidikan</a:t>
                      </a: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Terselenggara pengadaan sarana &amp; alat di gedung </a:t>
                      </a:r>
                      <a:r>
                        <a:rPr lang="id-ID" sz="14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IRNA IV </a:t>
                      </a:r>
                      <a:r>
                        <a:rPr lang="id-ID" sz="14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sesuai perencanaan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id-ID" sz="14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Tersedia ruang belajar untuk peserta didik dengan akses internet 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id-ID" sz="14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Tersedia perpustakaan dengan komputer dan akses internet </a:t>
                      </a: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smtClean="0">
                          <a:effectLst/>
                        </a:rPr>
                        <a:t>YA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smtClean="0">
                          <a:effectLst/>
                        </a:rPr>
                        <a:t>YA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smtClean="0">
                          <a:effectLst/>
                        </a:rPr>
                        <a:t>YA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 smtClean="0">
                          <a:effectLst/>
                        </a:rPr>
                        <a:t>YA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id-ID" sz="1400" baseline="0" dirty="0" smtClean="0">
                          <a:latin typeface="Arial Narrow" pitchFamily="34" charset="0"/>
                        </a:rPr>
                        <a:t>Peningkatan </a:t>
                      </a:r>
                      <a:r>
                        <a:rPr lang="id-ID" sz="1400" baseline="0" dirty="0" smtClean="0">
                          <a:latin typeface="Arial Narrow" pitchFamily="34" charset="0"/>
                        </a:rPr>
                        <a:t>sarana pendukung PPDS (ruang konfrensi, meja-kursi, perpustakaan)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id-ID" sz="1400" baseline="0" dirty="0" smtClean="0">
                          <a:latin typeface="Arial Narrow" pitchFamily="34" charset="0"/>
                        </a:rPr>
                        <a:t>Perluasan fasilitas internet di semua area pendidikan dengan kualitas baik.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  <a:tr h="323582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dirty="0" smtClean="0">
                          <a:latin typeface="Arial Narrow" pitchFamily="34" charset="0"/>
                        </a:rPr>
                        <a:t>Meningkatkan sarana &amp; prasarana pengembangan kegiatan riset </a:t>
                      </a: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Tersedia sarana pendukung penelitian yang memadai.</a:t>
                      </a:r>
                      <a:r>
                        <a:rPr lang="id-ID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 smtClean="0">
                          <a:effectLst/>
                        </a:rPr>
                        <a:t>YA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smtClean="0">
                          <a:effectLst/>
                        </a:rPr>
                        <a:t>YA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smtClean="0">
                          <a:effectLst/>
                        </a:rPr>
                        <a:t>YA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smtClean="0">
                          <a:effectLst/>
                        </a:rPr>
                        <a:t>YA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 smtClean="0">
                          <a:effectLst/>
                        </a:rPr>
                        <a:t>YA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514350" indent="-514350">
                        <a:buAutoNum type="arabicPeriod"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dirty="0" smtClean="0">
                          <a:latin typeface="Arial Narrow" pitchFamily="34" charset="0"/>
                        </a:rPr>
                        <a:t>Pengusulan pengadaan </a:t>
                      </a:r>
                      <a:r>
                        <a:rPr lang="id-ID" sz="1400" dirty="0" smtClean="0">
                          <a:latin typeface="Arial Narrow" pitchFamily="34" charset="0"/>
                        </a:rPr>
                        <a:t>fasilitas untuk penelitian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214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7749"/>
          </a:xfrm>
        </p:spPr>
        <p:txBody>
          <a:bodyPr>
            <a:normAutofit/>
          </a:bodyPr>
          <a:lstStyle/>
          <a:p>
            <a:r>
              <a:rPr lang="id-ID" sz="3600" b="1" dirty="0" smtClean="0"/>
              <a:t>Tujuan 6: Bidang Kerjasama</a:t>
            </a:r>
            <a:endParaRPr lang="id-ID" sz="36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3715758"/>
              </p:ext>
            </p:extLst>
          </p:nvPr>
        </p:nvGraphicFramePr>
        <p:xfrm>
          <a:off x="838198" y="1118867"/>
          <a:ext cx="10515604" cy="4293334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84452"/>
                <a:gridCol w="3104811"/>
                <a:gridCol w="455316"/>
                <a:gridCol w="455316"/>
                <a:gridCol w="455316"/>
                <a:gridCol w="455316"/>
                <a:gridCol w="455316"/>
                <a:gridCol w="2549761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3582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dirty="0" smtClean="0">
                          <a:latin typeface="Arial Narrow" pitchFamily="34" charset="0"/>
                        </a:rPr>
                        <a:t>Mengarahkan kerja sama untuk mengakselerasi pengembangan dan inovasi ilmu </a:t>
                      </a:r>
                      <a:r>
                        <a:rPr lang="id-ID" sz="1400" dirty="0" smtClean="0">
                          <a:latin typeface="Arial Narrow" pitchFamily="34" charset="0"/>
                        </a:rPr>
                        <a:t>kedokteran psikiatri komunitas</a:t>
                      </a:r>
                      <a:endParaRPr lang="id-ID" sz="1400" dirty="0" smtClean="0">
                        <a:latin typeface="Arial Narrow" pitchFamily="34" charset="0"/>
                      </a:endParaRP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fi-FI" sz="14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Terlaksana kerjasama dengan 3 rumah sakit jejaring 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id-ID" sz="14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Terlaksana kerjasama berkelanjutan dengan </a:t>
                      </a:r>
                      <a:r>
                        <a:rPr lang="id-ID" sz="14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Hardvard University, Universitas </a:t>
                      </a:r>
                      <a:r>
                        <a:rPr lang="id-ID" sz="14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Kobe Jepang </a:t>
                      </a:r>
                      <a:r>
                        <a:rPr lang="id-ID" sz="14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dan Taiwan Medical University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smtClean="0">
                          <a:effectLst/>
                        </a:rPr>
                        <a:t>YA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smtClean="0">
                          <a:effectLst/>
                        </a:rPr>
                        <a:t>YA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smtClean="0">
                          <a:effectLst/>
                        </a:rPr>
                        <a:t>YA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smtClean="0">
                          <a:effectLst/>
                        </a:rPr>
                        <a:t>YA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smtClean="0">
                          <a:effectLst/>
                        </a:rPr>
                        <a:t>YA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dirty="0" smtClean="0">
                          <a:latin typeface="Arial Narrow" pitchFamily="34" charset="0"/>
                        </a:rPr>
                        <a:t>Memperluas jejaring kerjasama regional, lokal, dan internasional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id-ID" sz="1400" dirty="0" smtClean="0">
                          <a:latin typeface="Arial Narrow" pitchFamily="34" charset="0"/>
                        </a:rPr>
                        <a:t>Penerimaan peserta didik dari daerah (tugas belajar/kemitraan)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id-ID" sz="1400" dirty="0" smtClean="0">
                          <a:latin typeface="Arial Narrow" pitchFamily="34" charset="0"/>
                        </a:rPr>
                        <a:t>Kerjasama penelitian dengan </a:t>
                      </a:r>
                      <a:r>
                        <a:rPr lang="id-ID" sz="1400" dirty="0" smtClean="0">
                          <a:latin typeface="Arial Narrow" pitchFamily="34" charset="0"/>
                        </a:rPr>
                        <a:t>Hardvard, Universitas </a:t>
                      </a:r>
                      <a:r>
                        <a:rPr lang="id-ID" sz="1400" dirty="0" smtClean="0">
                          <a:latin typeface="Arial Narrow" pitchFamily="34" charset="0"/>
                        </a:rPr>
                        <a:t>Kobe </a:t>
                      </a:r>
                      <a:r>
                        <a:rPr lang="id-ID" sz="1400" dirty="0" smtClean="0">
                          <a:latin typeface="Arial Narrow" pitchFamily="34" charset="0"/>
                        </a:rPr>
                        <a:t>Jepang</a:t>
                      </a:r>
                      <a:r>
                        <a:rPr lang="id-ID" sz="1400" baseline="0" dirty="0" smtClean="0">
                          <a:latin typeface="Arial Narrow" pitchFamily="34" charset="0"/>
                        </a:rPr>
                        <a:t> dan Taiwan Medical University</a:t>
                      </a:r>
                      <a:endParaRPr lang="id-ID" sz="1400" dirty="0" smtClean="0">
                        <a:latin typeface="Arial Narrow" pitchFamily="34" charset="0"/>
                      </a:endParaRPr>
                    </a:p>
                  </a:txBody>
                  <a:tcPr marL="9525" marR="9525" marT="9525" marB="0"/>
                </a:tc>
              </a:tr>
              <a:tr h="323582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dirty="0" smtClean="0">
                          <a:latin typeface="Arial Narrow" pitchFamily="34" charset="0"/>
                        </a:rPr>
                        <a:t>Menggalang</a:t>
                      </a:r>
                      <a:r>
                        <a:rPr lang="id-ID" sz="1400" baseline="0" dirty="0" smtClean="0">
                          <a:latin typeface="Arial Narrow" pitchFamily="34" charset="0"/>
                        </a:rPr>
                        <a:t> partisipasi aktif organisasi kemasyarakatan.</a:t>
                      </a:r>
                      <a:endParaRPr lang="id-ID" sz="1400" dirty="0" smtClean="0">
                        <a:latin typeface="Arial Narrow" pitchFamily="34" charset="0"/>
                      </a:endParaRP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fi-FI" sz="14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Terlaksana kerjasama dengan 3 rumah sakit jejaring 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id-ID" sz="14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Terlaksana kerjasama berkelanjutan </a:t>
                      </a:r>
                      <a:r>
                        <a:rPr lang="id-ID" sz="14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dengan Hardvard University, </a:t>
                      </a:r>
                      <a:r>
                        <a:rPr lang="id-ID" sz="14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Universitas Kobe Jepang </a:t>
                      </a:r>
                      <a:r>
                        <a:rPr lang="id-ID" sz="14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dan Taiwan Medical University</a:t>
                      </a:r>
                      <a:endParaRPr lang="id-ID" sz="1400" b="0" i="0" u="none" strike="noStrike" kern="1200" baseline="0" dirty="0" smtClean="0">
                        <a:solidFill>
                          <a:schemeClr val="dk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smtClean="0">
                          <a:effectLst/>
                        </a:rPr>
                        <a:t>YA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smtClean="0">
                          <a:effectLst/>
                        </a:rPr>
                        <a:t>YA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smtClean="0">
                          <a:effectLst/>
                        </a:rPr>
                        <a:t>YA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smtClean="0">
                          <a:effectLst/>
                        </a:rPr>
                        <a:t>YA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 smtClean="0">
                          <a:effectLst/>
                        </a:rPr>
                        <a:t>YA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514350" indent="-514350">
                        <a:buFont typeface="+mj-lt"/>
                        <a:buAutoNum type="arabicPeriod"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dirty="0" smtClean="0">
                          <a:latin typeface="Arial Narrow" pitchFamily="34" charset="0"/>
                        </a:rPr>
                        <a:t>Bekerjasama </a:t>
                      </a:r>
                      <a:r>
                        <a:rPr lang="id-ID" sz="1400" dirty="0" smtClean="0">
                          <a:latin typeface="Arial Narrow" pitchFamily="34" charset="0"/>
                        </a:rPr>
                        <a:t>dg panti dan yayasan untuk</a:t>
                      </a:r>
                      <a:r>
                        <a:rPr lang="id-ID" sz="1400" baseline="0" dirty="0" smtClean="0">
                          <a:latin typeface="Arial Narrow" pitchFamily="34" charset="0"/>
                        </a:rPr>
                        <a:t> memperkuat psikiatri komunitas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214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7749"/>
          </a:xfrm>
        </p:spPr>
        <p:txBody>
          <a:bodyPr>
            <a:normAutofit/>
          </a:bodyPr>
          <a:lstStyle/>
          <a:p>
            <a:r>
              <a:rPr lang="id-ID" sz="3600" b="1" dirty="0" smtClean="0"/>
              <a:t>Tujuan 7: Bidang Keuangan</a:t>
            </a:r>
            <a:endParaRPr lang="id-ID" sz="36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2294950"/>
              </p:ext>
            </p:extLst>
          </p:nvPr>
        </p:nvGraphicFramePr>
        <p:xfrm>
          <a:off x="838198" y="1118867"/>
          <a:ext cx="10515604" cy="4293334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84452"/>
                <a:gridCol w="3104811"/>
                <a:gridCol w="455316"/>
                <a:gridCol w="455316"/>
                <a:gridCol w="455316"/>
                <a:gridCol w="455316"/>
                <a:gridCol w="455316"/>
                <a:gridCol w="2549761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3582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dirty="0" smtClean="0">
                          <a:latin typeface="Arial Narrow" pitchFamily="34" charset="0"/>
                        </a:rPr>
                        <a:t>Menyiapkan</a:t>
                      </a:r>
                      <a:r>
                        <a:rPr lang="id-ID" sz="1400" baseline="0" dirty="0" smtClean="0">
                          <a:latin typeface="Arial Narrow" pitchFamily="34" charset="0"/>
                        </a:rPr>
                        <a:t> sistem keuangan transparan &amp; akuntabel</a:t>
                      </a:r>
                      <a:endParaRPr lang="id-ID" sz="1400" dirty="0" smtClean="0">
                        <a:latin typeface="Arial Narrow" pitchFamily="34" charset="0"/>
                      </a:endParaRP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Presentase perolehan dana dari peserta didik dibandingkan total penerimaan dana ≤ 33%</a:t>
                      </a: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smtClean="0">
                          <a:effectLst/>
                        </a:rPr>
                        <a:t>YA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smtClean="0">
                          <a:effectLst/>
                        </a:rPr>
                        <a:t>YA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smtClean="0">
                          <a:effectLst/>
                        </a:rPr>
                        <a:t>YA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smtClean="0">
                          <a:effectLst/>
                        </a:rPr>
                        <a:t>YA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smtClean="0">
                          <a:effectLst/>
                        </a:rPr>
                        <a:t>YA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dirty="0" smtClean="0">
                          <a:latin typeface="Arial Narrow" pitchFamily="34" charset="0"/>
                        </a:rPr>
                        <a:t>Memperkuat sistem pengelolaan keuangan yang cepat, aman, transparan,&amp;</a:t>
                      </a:r>
                      <a:r>
                        <a:rPr lang="id-ID" sz="1400" baseline="0" dirty="0" smtClean="0">
                          <a:latin typeface="Arial Narrow" pitchFamily="34" charset="0"/>
                        </a:rPr>
                        <a:t> akuntabel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id-ID" sz="1400" baseline="0" dirty="0" smtClean="0">
                          <a:latin typeface="Arial Narrow" pitchFamily="34" charset="0"/>
                        </a:rPr>
                        <a:t>Memperkuat audit internal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id-ID" sz="1400" baseline="0" dirty="0" smtClean="0">
                          <a:latin typeface="Arial Narrow" pitchFamily="34" charset="0"/>
                        </a:rPr>
                        <a:t>Memperkuat kerjasama nasional &amp; internasional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  <a:tr h="323582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dirty="0" smtClean="0">
                          <a:latin typeface="Arial Narrow" pitchFamily="34" charset="0"/>
                        </a:rPr>
                        <a:t>Mengembangkan</a:t>
                      </a:r>
                      <a:r>
                        <a:rPr lang="id-ID" sz="1400" baseline="0" dirty="0" smtClean="0">
                          <a:latin typeface="Arial Narrow" pitchFamily="34" charset="0"/>
                        </a:rPr>
                        <a:t> pendanaan alternatif dengan melatih </a:t>
                      </a:r>
                      <a:r>
                        <a:rPr lang="id-ID" sz="1400" i="1" baseline="0" dirty="0" smtClean="0">
                          <a:latin typeface="Arial Narrow" pitchFamily="34" charset="0"/>
                        </a:rPr>
                        <a:t>socioenterprenuership</a:t>
                      </a:r>
                      <a:endParaRPr lang="id-ID" sz="1400" i="1" dirty="0" smtClean="0">
                        <a:latin typeface="Arial Narrow" pitchFamily="34" charset="0"/>
                      </a:endParaRP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Terealisasi pendanaan alternatif.</a:t>
                      </a: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smtClean="0">
                          <a:effectLst/>
                        </a:rPr>
                        <a:t>YA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smtClean="0">
                          <a:effectLst/>
                        </a:rPr>
                        <a:t>YA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 smtClean="0">
                          <a:effectLst/>
                        </a:rPr>
                        <a:t>YA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514350" indent="-514350">
                        <a:buFont typeface="+mj-lt"/>
                        <a:buAutoNum type="arabicPeriod"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dirty="0" smtClean="0">
                          <a:latin typeface="Arial Narrow" pitchFamily="34" charset="0"/>
                        </a:rPr>
                        <a:t>Meningkatkan</a:t>
                      </a:r>
                      <a:r>
                        <a:rPr lang="id-ID" sz="1400" baseline="0" dirty="0" smtClean="0">
                          <a:latin typeface="Arial Narrow" pitchFamily="34" charset="0"/>
                        </a:rPr>
                        <a:t> publikasi untuk menarik pemberi dana hibah guna pengembangan pendidikan,pelayanan, &amp; penelitian.</a:t>
                      </a:r>
                    </a:p>
                    <a:p>
                      <a:pPr marL="514350" indent="-514350">
                        <a:buFont typeface="+mj-lt"/>
                        <a:buAutoNum type="arabicPeriod"/>
                      </a:pPr>
                      <a:r>
                        <a:rPr lang="id-ID" sz="1400" baseline="0" dirty="0" smtClean="0">
                          <a:latin typeface="Arial Narrow" pitchFamily="34" charset="0"/>
                        </a:rPr>
                        <a:t>Membuka peluang dana bersumber </a:t>
                      </a:r>
                      <a:r>
                        <a:rPr lang="id-ID" sz="1400" i="1" baseline="0" dirty="0" smtClean="0">
                          <a:latin typeface="Arial Narrow" pitchFamily="34" charset="0"/>
                        </a:rPr>
                        <a:t>corporate social responsibility</a:t>
                      </a:r>
                      <a:r>
                        <a:rPr lang="id-ID" sz="1400" i="0" baseline="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id-ID" sz="1400" baseline="0" dirty="0" smtClean="0">
                          <a:latin typeface="Arial Narrow" pitchFamily="34" charset="0"/>
                        </a:rPr>
                        <a:t>perusahaan farmasi/alat kesehatan</a:t>
                      </a:r>
                      <a:endParaRPr lang="id-ID" sz="1400" dirty="0" smtClean="0">
                        <a:latin typeface="Arial Narrow" pitchFamily="34" charset="0"/>
                      </a:endParaRP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214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13678"/>
            <a:ext cx="10972800" cy="563562"/>
          </a:xfrm>
        </p:spPr>
        <p:txBody>
          <a:bodyPr/>
          <a:lstStyle/>
          <a:p>
            <a:r>
              <a:rPr lang="id-ID" sz="4400" b="1" dirty="0" smtClean="0"/>
              <a:t>BIDANG PENDIDIKAN</a:t>
            </a:r>
            <a:endParaRPr lang="id-ID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 dirty="0"/>
          </a:p>
        </p:txBody>
      </p:sp>
      <p:graphicFrame>
        <p:nvGraphicFramePr>
          <p:cNvPr id="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1490100"/>
              </p:ext>
            </p:extLst>
          </p:nvPr>
        </p:nvGraphicFramePr>
        <p:xfrm>
          <a:off x="0" y="960120"/>
          <a:ext cx="12176760" cy="557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5728"/>
                <a:gridCol w="63110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SASARAN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PROGRAM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24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Menghasilkan lulusan </a:t>
                      </a:r>
                      <a:r>
                        <a:rPr lang="id-ID" sz="24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SpKJ </a:t>
                      </a:r>
                      <a:r>
                        <a:rPr lang="id-ID" sz="24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berkompetensi global yang memiliki kemampuan akademik &amp; profesionalisme tinggi serta ketepatan waktu dalam kelulusan</a:t>
                      </a:r>
                      <a:endParaRPr lang="id-ID" dirty="0" smtClean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id-ID" dirty="0" smtClean="0">
                          <a:latin typeface="Arial Narrow" pitchFamily="34" charset="0"/>
                        </a:rPr>
                        <a:t>Penyempurnaan/pengembangan kurikulum pendidikan.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id-ID" dirty="0" smtClean="0">
                          <a:latin typeface="Arial Narrow" pitchFamily="34" charset="0"/>
                        </a:rPr>
                        <a:t>Perencanaan jumlah peserta didik baru</a:t>
                      </a:r>
                      <a:r>
                        <a:rPr lang="id-ID" baseline="0" dirty="0" smtClean="0">
                          <a:latin typeface="Arial Narrow" pitchFamily="34" charset="0"/>
                        </a:rPr>
                        <a:t> dan</a:t>
                      </a:r>
                      <a:r>
                        <a:rPr lang="id-ID" dirty="0" smtClean="0">
                          <a:latin typeface="Arial Narrow" pitchFamily="34" charset="0"/>
                        </a:rPr>
                        <a:t> pemetaan waktu kelulusan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id-ID" dirty="0" smtClean="0">
                          <a:latin typeface="Arial Narrow" pitchFamily="34" charset="0"/>
                        </a:rPr>
                        <a:t>Mengembangkan program unggulan departemen</a:t>
                      </a:r>
                      <a:endParaRPr lang="id-ID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>
                          <a:latin typeface="Arial Narrow" pitchFamily="34" charset="0"/>
                        </a:rPr>
                        <a:t>Menyusun strategi pengembangan program unggulan</a:t>
                      </a:r>
                      <a:r>
                        <a:rPr lang="id-ID" baseline="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id-ID" baseline="0" dirty="0" smtClean="0">
                          <a:latin typeface="Arial Narrow" pitchFamily="34" charset="0"/>
                        </a:rPr>
                        <a:t>Psikiatri Komunitas </a:t>
                      </a:r>
                      <a:endParaRPr lang="id-ID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id-ID" b="1" dirty="0" smtClean="0">
                          <a:solidFill>
                            <a:schemeClr val="bg1"/>
                          </a:solidFill>
                          <a:latin typeface="Arial Narrow" pitchFamily="34" charset="0"/>
                        </a:rPr>
                        <a:t>INDIKATOR</a:t>
                      </a:r>
                      <a:endParaRPr lang="id-ID" b="1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 dirty="0" smtClean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id-ID" sz="24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1. Kurikulum (modul &amp; buku rancangan pengajaran) sesuai standar kompetensi kolegium </a:t>
                      </a:r>
                      <a:r>
                        <a:rPr lang="id-ID" sz="24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PDSKJI</a:t>
                      </a:r>
                      <a:r>
                        <a:rPr lang="id-ID" sz="24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 smtClean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24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2. Target kelulusan tepat waktu 50% dari tiap angkatan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 smtClean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24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3. Target kelulusan ujian nasional pertama 90% (</a:t>
                      </a:r>
                      <a:r>
                        <a:rPr lang="id-ID" sz="2400" b="0" i="1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first taker</a:t>
                      </a:r>
                      <a:r>
                        <a:rPr lang="id-ID" sz="24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)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 smtClean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4. Terlaksana program unggulan </a:t>
                      </a:r>
                      <a:r>
                        <a:rPr lang="id-ID" sz="24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psikiatri komunitas</a:t>
                      </a:r>
                      <a:endParaRPr lang="sv-SE" sz="2400" b="0" i="0" u="none" strike="noStrike" kern="1200" baseline="0" dirty="0" smtClean="0">
                        <a:solidFill>
                          <a:schemeClr val="dk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 smtClean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24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5. Proporsi lulusan dengan IPK lulusan ≥ 3.50 = 75%</a:t>
                      </a:r>
                      <a:endParaRPr lang="sv-SE" sz="2400" b="0" i="0" u="none" strike="noStrike" kern="1200" baseline="0" dirty="0" smtClean="0">
                        <a:solidFill>
                          <a:schemeClr val="dk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9999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7749"/>
          </a:xfrm>
        </p:spPr>
        <p:txBody>
          <a:bodyPr>
            <a:normAutofit/>
          </a:bodyPr>
          <a:lstStyle/>
          <a:p>
            <a:r>
              <a:rPr lang="id-ID" sz="3600" b="1" dirty="0" smtClean="0"/>
              <a:t>Tujuan 8: Bidang Organisasi &amp; Tatakelola</a:t>
            </a:r>
            <a:endParaRPr lang="id-ID" sz="36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6146344"/>
              </p:ext>
            </p:extLst>
          </p:nvPr>
        </p:nvGraphicFramePr>
        <p:xfrm>
          <a:off x="838198" y="1118867"/>
          <a:ext cx="10515604" cy="172348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84452"/>
                <a:gridCol w="3104811"/>
                <a:gridCol w="455316"/>
                <a:gridCol w="455316"/>
                <a:gridCol w="455316"/>
                <a:gridCol w="455316"/>
                <a:gridCol w="455316"/>
                <a:gridCol w="2549761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3582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dirty="0" smtClean="0">
                          <a:latin typeface="Arial Narrow" pitchFamily="34" charset="0"/>
                        </a:rPr>
                        <a:t>Memperkuat budaya kinerja yang unggul</a:t>
                      </a: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514350" marR="0" indent="-5143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Terlaksananya kegiatan </a:t>
                      </a:r>
                      <a:r>
                        <a:rPr lang="id-ID" sz="1400" b="0" i="1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capacity building</a:t>
                      </a:r>
                      <a:r>
                        <a:rPr lang="id-ID" sz="14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bagi staf pendidik dan tendik.</a:t>
                      </a:r>
                    </a:p>
                    <a:p>
                      <a:pPr marL="514350" marR="0" indent="-5143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id-ID" sz="14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Terlaksananya pelayanan bagi PPDS oleh tendik secara profesional.</a:t>
                      </a: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smtClean="0">
                          <a:effectLst/>
                        </a:rPr>
                        <a:t>YA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smtClean="0">
                          <a:effectLst/>
                        </a:rPr>
                        <a:t>YA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smtClean="0">
                          <a:effectLst/>
                        </a:rPr>
                        <a:t>YA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smtClean="0">
                          <a:effectLst/>
                        </a:rPr>
                        <a:t>YA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 smtClean="0">
                          <a:effectLst/>
                        </a:rPr>
                        <a:t>YA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dirty="0" smtClean="0">
                          <a:latin typeface="Arial Narrow" pitchFamily="34" charset="0"/>
                        </a:rPr>
                        <a:t>Mengembangkan kerja sama tim sesuai potensi SDM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id-ID" sz="1400" dirty="0" smtClean="0">
                          <a:latin typeface="Arial Narrow" pitchFamily="34" charset="0"/>
                        </a:rPr>
                        <a:t>Meningkatkan profesionalisme tendik</a:t>
                      </a: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214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7749"/>
          </a:xfrm>
        </p:spPr>
        <p:txBody>
          <a:bodyPr>
            <a:normAutofit/>
          </a:bodyPr>
          <a:lstStyle/>
          <a:p>
            <a:r>
              <a:rPr lang="id-ID" sz="3600" dirty="0" smtClean="0"/>
              <a:t>Tujuan 9: Bidang Sistem Informasi</a:t>
            </a:r>
            <a:endParaRPr lang="id-ID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7856923"/>
              </p:ext>
            </p:extLst>
          </p:nvPr>
        </p:nvGraphicFramePr>
        <p:xfrm>
          <a:off x="838198" y="1118867"/>
          <a:ext cx="10515604" cy="279028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84452"/>
                <a:gridCol w="3104811"/>
                <a:gridCol w="455316"/>
                <a:gridCol w="455316"/>
                <a:gridCol w="455316"/>
                <a:gridCol w="455316"/>
                <a:gridCol w="455316"/>
                <a:gridCol w="2549761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3582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dirty="0" smtClean="0">
                          <a:latin typeface="Arial Narrow" pitchFamily="34" charset="0"/>
                        </a:rPr>
                        <a:t>Mengintegrasikan sistem</a:t>
                      </a:r>
                      <a:r>
                        <a:rPr lang="id-ID" sz="1400" baseline="0" dirty="0" smtClean="0">
                          <a:latin typeface="Arial Narrow" pitchFamily="34" charset="0"/>
                        </a:rPr>
                        <a:t> informasi departemen dengan fakultas dan </a:t>
                      </a:r>
                      <a:r>
                        <a:rPr lang="id-ID" sz="1400" baseline="0" dirty="0" smtClean="0">
                          <a:latin typeface="Arial Narrow" pitchFamily="34" charset="0"/>
                        </a:rPr>
                        <a:t>universitas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Terselenggara sistem informasi yang terintegrasi dengan fakultas &amp; universitas.</a:t>
                      </a: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smtClean="0">
                          <a:effectLst/>
                        </a:rPr>
                        <a:t>YA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smtClean="0">
                          <a:effectLst/>
                        </a:rPr>
                        <a:t>YA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smtClean="0">
                          <a:effectLst/>
                        </a:rPr>
                        <a:t>YA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smtClean="0">
                          <a:effectLst/>
                        </a:rPr>
                        <a:t>YA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 smtClean="0">
                          <a:effectLst/>
                        </a:rPr>
                        <a:t>YA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dirty="0" smtClean="0">
                          <a:latin typeface="Arial Narrow" pitchFamily="34" charset="0"/>
                        </a:rPr>
                        <a:t>Membangun dan memelihara sistem informasi departemen dengan</a:t>
                      </a:r>
                      <a:r>
                        <a:rPr lang="id-ID" sz="1400" baseline="0" dirty="0" smtClean="0">
                          <a:latin typeface="Arial Narrow" pitchFamily="34" charset="0"/>
                        </a:rPr>
                        <a:t> baik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id-ID" sz="1400" baseline="0" dirty="0" smtClean="0">
                          <a:latin typeface="Arial Narrow" pitchFamily="34" charset="0"/>
                        </a:rPr>
                        <a:t>Optimalisasi arus informasi cepat dan  tepat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id-ID" sz="1400" baseline="0" dirty="0" smtClean="0">
                          <a:latin typeface="Arial Narrow" pitchFamily="34" charset="0"/>
                        </a:rPr>
                        <a:t>Mendukung sistem administrasi </a:t>
                      </a:r>
                      <a:r>
                        <a:rPr lang="id-ID" sz="1400" i="1" baseline="0" dirty="0" smtClean="0">
                          <a:latin typeface="Arial Narrow" pitchFamily="34" charset="0"/>
                        </a:rPr>
                        <a:t>paperless/e-office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id-ID" sz="1400" baseline="0" dirty="0" smtClean="0">
                          <a:latin typeface="Arial Narrow" pitchFamily="34" charset="0"/>
                        </a:rPr>
                        <a:t>Mendukung sistem informasi kenaikan pangkat pegawai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id-ID" sz="1400" baseline="0" dirty="0" smtClean="0">
                          <a:latin typeface="Arial Narrow" pitchFamily="34" charset="0"/>
                        </a:rPr>
                        <a:t>Mengadakan tendik khusus IT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214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13678"/>
            <a:ext cx="10972800" cy="563562"/>
          </a:xfrm>
        </p:spPr>
        <p:txBody>
          <a:bodyPr/>
          <a:lstStyle/>
          <a:p>
            <a:r>
              <a:rPr lang="id-ID" sz="4400" b="1" dirty="0" smtClean="0"/>
              <a:t>BIDANG PENDIDIKAN</a:t>
            </a:r>
            <a:endParaRPr lang="id-ID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 dirty="0"/>
          </a:p>
        </p:txBody>
      </p:sp>
      <p:graphicFrame>
        <p:nvGraphicFramePr>
          <p:cNvPr id="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282900"/>
              </p:ext>
            </p:extLst>
          </p:nvPr>
        </p:nvGraphicFramePr>
        <p:xfrm>
          <a:off x="0" y="1234440"/>
          <a:ext cx="12176760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64480"/>
                <a:gridCol w="681228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SASARAN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PROGRAM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Mengembangkan program pendidikan berkelanjutan guna meningkatkan keilmuan sesuai perkembangan terbaru di bidang </a:t>
                      </a:r>
                      <a:r>
                        <a:rPr lang="id-ID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kedokteran jiwa</a:t>
                      </a:r>
                      <a:endParaRPr lang="id-ID" dirty="0" smtClean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marR="0" indent="-45720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id-ID" baseline="0" dirty="0" smtClean="0">
                          <a:latin typeface="Arial Narrow" pitchFamily="34" charset="0"/>
                        </a:rPr>
                        <a:t>Penyelenggaraan </a:t>
                      </a:r>
                      <a:r>
                        <a:rPr lang="id-ID" i="1" baseline="0" dirty="0" smtClean="0">
                          <a:latin typeface="Arial Narrow" pitchFamily="34" charset="0"/>
                        </a:rPr>
                        <a:t>workshop </a:t>
                      </a:r>
                      <a:r>
                        <a:rPr lang="id-ID" baseline="0" dirty="0" smtClean="0">
                          <a:latin typeface="Arial Narrow" pitchFamily="34" charset="0"/>
                        </a:rPr>
                        <a:t>sesuai program divisi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id-ID" baseline="0" dirty="0" smtClean="0">
                          <a:latin typeface="Arial Narrow" pitchFamily="34" charset="0"/>
                        </a:rPr>
                        <a:t>Penyelenggaraan Pelatihan Dasar ECT pre medikasi</a:t>
                      </a:r>
                      <a:endParaRPr lang="id-ID" baseline="0" dirty="0" smtClean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id-ID" b="1" dirty="0" smtClean="0">
                          <a:solidFill>
                            <a:schemeClr val="bg1"/>
                          </a:solidFill>
                          <a:latin typeface="Arial Narrow" pitchFamily="34" charset="0"/>
                        </a:rPr>
                        <a:t>INDIKATOR</a:t>
                      </a:r>
                      <a:endParaRPr lang="id-ID" b="1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 dirty="0" smtClean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Terlaksana kegiatan ilmiah regional maupun nasional sebagai bagian dari program pendidikan berkelanjutan 1x per tahun 	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6176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13678"/>
            <a:ext cx="10972800" cy="563562"/>
          </a:xfrm>
        </p:spPr>
        <p:txBody>
          <a:bodyPr/>
          <a:lstStyle/>
          <a:p>
            <a:r>
              <a:rPr lang="id-ID" sz="4400" b="1" dirty="0" smtClean="0"/>
              <a:t>BIDANG PENELITIAN</a:t>
            </a:r>
            <a:endParaRPr lang="id-ID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 dirty="0"/>
          </a:p>
        </p:txBody>
      </p:sp>
      <p:graphicFrame>
        <p:nvGraphicFramePr>
          <p:cNvPr id="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8314470"/>
              </p:ext>
            </p:extLst>
          </p:nvPr>
        </p:nvGraphicFramePr>
        <p:xfrm>
          <a:off x="0" y="1234440"/>
          <a:ext cx="12176760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64480"/>
                <a:gridCol w="681228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SASARAN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PROGRAM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2000" dirty="0" smtClean="0">
                          <a:latin typeface="Arial Narrow" pitchFamily="34" charset="0"/>
                        </a:rPr>
                        <a:t>Menghasilkan</a:t>
                      </a:r>
                      <a:r>
                        <a:rPr lang="id-ID" sz="2000" baseline="0" dirty="0" smtClean="0">
                          <a:latin typeface="Arial Narrow" pitchFamily="34" charset="0"/>
                        </a:rPr>
                        <a:t> produk penelitian yang berkualitas dan dapat dipublikasikan secara nasional dan internasional.</a:t>
                      </a:r>
                      <a:endParaRPr lang="id-ID" sz="2000" dirty="0" smtClean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id-ID" sz="2000" baseline="0" dirty="0" smtClean="0">
                          <a:latin typeface="Arial Narrow" pitchFamily="34" charset="0"/>
                        </a:rPr>
                        <a:t>Meningkatkan jumlah dan kualitas penelitian PPDS dan staf pendidik.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id-ID" sz="2000" baseline="0" dirty="0" smtClean="0">
                          <a:latin typeface="Arial Narrow" pitchFamily="34" charset="0"/>
                        </a:rPr>
                        <a:t>Meningkatkan publikasi nasional dan internasional.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2000" dirty="0" smtClean="0">
                          <a:latin typeface="Arial Narrow" pitchFamily="34" charset="0"/>
                        </a:rPr>
                        <a:t>Membangun budaya riset multidisiplin berbasis kluster kesehatan.</a:t>
                      </a:r>
                      <a:r>
                        <a:rPr lang="id-ID" sz="2000" baseline="0" dirty="0" smtClean="0">
                          <a:latin typeface="Arial Narrow" pitchFamily="34" charset="0"/>
                        </a:rPr>
                        <a:t> </a:t>
                      </a:r>
                      <a:endParaRPr lang="id-ID" sz="2000" dirty="0" smtClean="0">
                        <a:latin typeface="Arial Narrow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id-ID" sz="2000" baseline="0" dirty="0" smtClean="0">
                          <a:latin typeface="Arial Narrow" pitchFamily="34" charset="0"/>
                        </a:rPr>
                        <a:t>Kolaborasi penelitian multidisiplin 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id-ID" sz="2000" baseline="0" dirty="0" smtClean="0">
                          <a:latin typeface="Arial Narrow" pitchFamily="34" charset="0"/>
                        </a:rPr>
                        <a:t>Mengupayakan ketersediaan alat dan fasilitas yang menunjang kegiatan penelitian</a:t>
                      </a: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2400" b="1" i="0" u="none" strike="noStrike" kern="1200" baseline="0" dirty="0" smtClean="0">
                          <a:solidFill>
                            <a:schemeClr val="bg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INDIKATOR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id-ID" sz="24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Terdapat agenda penelitian ilmiah staf pendidik ≥ 75% dari staf pendidik 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id-ID" sz="24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Rasio publikasi internasional per dosen/tenaga pendidik per tahun : 0.5/dosen atau tenaga pendidik/tahun 	</a:t>
                      </a:r>
                    </a:p>
                    <a:p>
                      <a:pPr marL="457200" marR="0" indent="-45720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id-ID" sz="24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Rasio publikasi nasional per dosen/tenaga pendidik per tahun: 0.75/dosen atau tenaga pendidik/tahun </a:t>
                      </a:r>
                    </a:p>
                    <a:p>
                      <a:pPr marL="457200" marR="0" indent="-45720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id-ID" sz="24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Terciptanya produk 1 penelitian multidisiplin per tahun</a:t>
                      </a:r>
                      <a:r>
                        <a:rPr lang="id-ID" sz="24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.</a:t>
                      </a:r>
                      <a:endParaRPr lang="id-ID" sz="2400" b="0" i="0" u="none" strike="noStrike" kern="1200" baseline="0" dirty="0" smtClean="0">
                        <a:solidFill>
                          <a:schemeClr val="dk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294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13678"/>
            <a:ext cx="10972800" cy="563562"/>
          </a:xfrm>
        </p:spPr>
        <p:txBody>
          <a:bodyPr/>
          <a:lstStyle/>
          <a:p>
            <a:r>
              <a:rPr lang="id-ID" sz="4400" b="1" dirty="0" smtClean="0"/>
              <a:t>BIDANG PENGABDIAN MASYARAKAT</a:t>
            </a:r>
            <a:endParaRPr lang="id-ID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 dirty="0"/>
          </a:p>
        </p:txBody>
      </p:sp>
      <p:graphicFrame>
        <p:nvGraphicFramePr>
          <p:cNvPr id="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0958500"/>
              </p:ext>
            </p:extLst>
          </p:nvPr>
        </p:nvGraphicFramePr>
        <p:xfrm>
          <a:off x="0" y="1163320"/>
          <a:ext cx="12176760" cy="472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5728"/>
                <a:gridCol w="63110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2800" dirty="0" smtClean="0"/>
                        <a:t>SASARAN</a:t>
                      </a:r>
                      <a:endParaRPr lang="id-ID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800" dirty="0" smtClean="0"/>
                        <a:t>PROGRAM</a:t>
                      </a:r>
                      <a:endParaRPr lang="id-ID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28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Penyelenggaraan kegiatan pengabdian masyarakat secara berkelanjutan</a:t>
                      </a:r>
                      <a:endParaRPr lang="id-ID" sz="2800" dirty="0" smtClean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id-ID" sz="2800" dirty="0" smtClean="0">
                          <a:latin typeface="Arial Narrow" pitchFamily="34" charset="0"/>
                        </a:rPr>
                        <a:t>Penyuluhan melalui media (TV, radio, surat kabar, dll)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id-ID" sz="2800" dirty="0" smtClean="0">
                          <a:latin typeface="Arial Narrow" pitchFamily="34" charset="0"/>
                        </a:rPr>
                        <a:t>Penyuluhan langsung ke masyarakat kerjasama</a:t>
                      </a:r>
                      <a:r>
                        <a:rPr lang="id-ID" sz="2800" baseline="0" dirty="0" smtClean="0">
                          <a:latin typeface="Arial Narrow" pitchFamily="34" charset="0"/>
                        </a:rPr>
                        <a:t> dengan </a:t>
                      </a:r>
                      <a:r>
                        <a:rPr lang="id-ID" sz="2800" baseline="0" dirty="0" smtClean="0">
                          <a:latin typeface="Arial Narrow" pitchFamily="34" charset="0"/>
                        </a:rPr>
                        <a:t>puskesmas, LSM, panti dan sekolah, </a:t>
                      </a:r>
                      <a:r>
                        <a:rPr lang="id-ID" sz="2800" baseline="0" dirty="0" smtClean="0">
                          <a:latin typeface="Arial Narrow" pitchFamily="34" charset="0"/>
                        </a:rPr>
                        <a:t>dll.</a:t>
                      </a:r>
                      <a:endParaRPr lang="id-ID" sz="2800" dirty="0" smtClean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id-ID" sz="2800" dirty="0" smtClean="0">
                          <a:latin typeface="Arial Narrow" pitchFamily="34" charset="0"/>
                        </a:rPr>
                        <a:t>Membangun</a:t>
                      </a:r>
                      <a:r>
                        <a:rPr lang="id-ID" sz="2800" baseline="0" dirty="0" smtClean="0">
                          <a:latin typeface="Arial Narrow" pitchFamily="34" charset="0"/>
                        </a:rPr>
                        <a:t> sinergi kegiatan pengabdian masyarakat dengan jejaring alumni.</a:t>
                      </a:r>
                      <a:endParaRPr lang="id-ID" sz="28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800" dirty="0" smtClean="0">
                          <a:latin typeface="Arial Narrow" pitchFamily="34" charset="0"/>
                        </a:rPr>
                        <a:t>Perluasan jejaring pendidikan</a:t>
                      </a:r>
                      <a:endParaRPr lang="id-ID" sz="28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id-ID" sz="2800" b="1" dirty="0" smtClean="0">
                          <a:solidFill>
                            <a:schemeClr val="bg1"/>
                          </a:solidFill>
                          <a:latin typeface="Arial Narrow" pitchFamily="34" charset="0"/>
                        </a:rPr>
                        <a:t>INDIKATOR</a:t>
                      </a:r>
                      <a:endParaRPr lang="id-ID" sz="2800" b="1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 dirty="0" smtClean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28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Terlaksana kegiatan pengabdian masyarakat: 1 kegiatan/dosen /tahun</a:t>
                      </a:r>
                      <a:r>
                        <a:rPr lang="id-ID" sz="2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d-ID" sz="28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5077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13678"/>
            <a:ext cx="10972800" cy="563562"/>
          </a:xfrm>
        </p:spPr>
        <p:txBody>
          <a:bodyPr/>
          <a:lstStyle/>
          <a:p>
            <a:r>
              <a:rPr lang="id-ID" sz="4400" b="1" dirty="0" smtClean="0"/>
              <a:t>BIDANG SUMBER DAYA MANUSIA</a:t>
            </a:r>
            <a:endParaRPr lang="id-ID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 dirty="0"/>
          </a:p>
        </p:txBody>
      </p:sp>
      <p:graphicFrame>
        <p:nvGraphicFramePr>
          <p:cNvPr id="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1952918"/>
              </p:ext>
            </p:extLst>
          </p:nvPr>
        </p:nvGraphicFramePr>
        <p:xfrm>
          <a:off x="0" y="1315720"/>
          <a:ext cx="12176760" cy="3261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5000"/>
                <a:gridCol w="773176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2800" dirty="0" smtClean="0"/>
                        <a:t>SASARAN</a:t>
                      </a:r>
                      <a:endParaRPr lang="id-ID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800" dirty="0" smtClean="0"/>
                        <a:t>PROGRAM</a:t>
                      </a:r>
                      <a:endParaRPr lang="id-ID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2800" dirty="0" smtClean="0">
                          <a:latin typeface="Arial Narrow" pitchFamily="34" charset="0"/>
                        </a:rPr>
                        <a:t>Pengembangan</a:t>
                      </a:r>
                      <a:r>
                        <a:rPr lang="id-ID" sz="2800" baseline="0" dirty="0" smtClean="0">
                          <a:latin typeface="Arial Narrow" pitchFamily="34" charset="0"/>
                        </a:rPr>
                        <a:t> SDM dosen hingga tercukupi kebutuhan tiap sub divisi</a:t>
                      </a:r>
                      <a:endParaRPr lang="id-ID" sz="2800" dirty="0" smtClean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id-ID" sz="2800" dirty="0" smtClean="0">
                          <a:latin typeface="Arial Narrow" pitchFamily="34" charset="0"/>
                        </a:rPr>
                        <a:t>Penambahan staf pendidik baru &amp; pengembangan pendidikan sub spesialis </a:t>
                      </a:r>
                      <a:r>
                        <a:rPr lang="id-ID" sz="2800" dirty="0" smtClean="0">
                          <a:latin typeface="Arial Narrow" pitchFamily="34" charset="0"/>
                        </a:rPr>
                        <a:t>psikiatri komunitas</a:t>
                      </a:r>
                      <a:endParaRPr lang="id-ID" sz="2800" dirty="0" smtClean="0">
                        <a:latin typeface="Arial Narrow" pitchFamily="34" charset="0"/>
                      </a:endParaRP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id-ID" sz="2800" dirty="0" smtClean="0">
                          <a:latin typeface="Arial Narrow" pitchFamily="34" charset="0"/>
                        </a:rPr>
                        <a:t>Pengembangan pendidikan S3 bagi staf pendidik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2800" dirty="0" smtClean="0">
                          <a:latin typeface="Arial Narrow" pitchFamily="34" charset="0"/>
                        </a:rPr>
                        <a:t>Peningkatan</a:t>
                      </a:r>
                      <a:r>
                        <a:rPr lang="id-ID" sz="2800" baseline="0" dirty="0" smtClean="0">
                          <a:latin typeface="Arial Narrow" pitchFamily="34" charset="0"/>
                        </a:rPr>
                        <a:t> kompetensi klinik staf pendidik</a:t>
                      </a:r>
                      <a:endParaRPr lang="id-ID" sz="2800" dirty="0" smtClean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id-ID" sz="2800" dirty="0" smtClean="0">
                          <a:latin typeface="Arial Narrow" pitchFamily="34" charset="0"/>
                        </a:rPr>
                        <a:t>Ikut serta dalam kegiatan seminar &amp; workshop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id-ID" sz="2800" dirty="0" smtClean="0">
                          <a:latin typeface="Arial Narrow" pitchFamily="34" charset="0"/>
                        </a:rPr>
                        <a:t>Berperan aktif sebagai pemicara/narasumber kegiatan</a:t>
                      </a:r>
                      <a:r>
                        <a:rPr lang="id-ID" sz="2800" baseline="0" dirty="0" smtClean="0">
                          <a:latin typeface="Arial Narrow" pitchFamily="34" charset="0"/>
                        </a:rPr>
                        <a:t> ilmiah regional, nasional, dan internasional</a:t>
                      </a:r>
                      <a:endParaRPr lang="id-ID" sz="2800" dirty="0" smtClean="0">
                        <a:latin typeface="Arial Narrow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5755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13678"/>
            <a:ext cx="10972800" cy="563562"/>
          </a:xfrm>
        </p:spPr>
        <p:txBody>
          <a:bodyPr/>
          <a:lstStyle/>
          <a:p>
            <a:r>
              <a:rPr lang="id-ID" sz="4400" b="1" dirty="0" smtClean="0"/>
              <a:t>BIDANG </a:t>
            </a:r>
            <a:r>
              <a:rPr lang="id-ID" sz="4400" b="1" dirty="0"/>
              <a:t>SUMBER DAYA MANUSIA</a:t>
            </a:r>
          </a:p>
        </p:txBody>
      </p:sp>
      <p:graphicFrame>
        <p:nvGraphicFramePr>
          <p:cNvPr id="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5596308"/>
              </p:ext>
            </p:extLst>
          </p:nvPr>
        </p:nvGraphicFramePr>
        <p:xfrm>
          <a:off x="0" y="1234440"/>
          <a:ext cx="1217676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7676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b="1" dirty="0" smtClean="0">
                          <a:solidFill>
                            <a:schemeClr val="bg1"/>
                          </a:solidFill>
                          <a:latin typeface="Arial Narrow" pitchFamily="34" charset="0"/>
                        </a:rPr>
                        <a:t>INDIKATOR</a:t>
                      </a:r>
                      <a:endParaRPr lang="id-ID" b="1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id-ID" sz="32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Tiap sub bagian memiliki minimal  2 staf pendidik pada tahun 2020 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id-ID" sz="32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Rasio spesialis konsultan dibandingkan jumlah seluruh staf pengajar 75% pada tahun 2020 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id-ID" sz="32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Rasio staf pendidik dibanding peserta didik PPDS 1 = </a:t>
                      </a:r>
                      <a:r>
                        <a:rPr lang="id-ID" sz="32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1:4 </a:t>
                      </a:r>
                      <a:r>
                        <a:rPr lang="id-ID" sz="32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pada tahun 2020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id-ID" sz="32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Partisipasi sebagai peserta kegiatan ilmiah seminar dan workshop regional/nasional/internasional : </a:t>
                      </a:r>
                      <a:r>
                        <a:rPr lang="id-ID" sz="32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4 </a:t>
                      </a:r>
                      <a:r>
                        <a:rPr lang="id-ID" sz="32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kegiatan/dosen/tahun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id-ID" sz="32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Partisipasi sebagai pembicara/narasumber kegiatan ilmiah seminar dan workshop regional/nasional/internasional : </a:t>
                      </a:r>
                      <a:r>
                        <a:rPr lang="id-ID" sz="32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1 </a:t>
                      </a:r>
                      <a:r>
                        <a:rPr lang="id-ID" sz="32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kegiatan/dosen/tahun 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281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13678"/>
            <a:ext cx="10972800" cy="563562"/>
          </a:xfrm>
        </p:spPr>
        <p:txBody>
          <a:bodyPr/>
          <a:lstStyle/>
          <a:p>
            <a:r>
              <a:rPr lang="id-ID" sz="4400" b="1" dirty="0" smtClean="0"/>
              <a:t>BIDANG KERJASAMA</a:t>
            </a:r>
            <a:endParaRPr lang="id-ID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 dirty="0"/>
          </a:p>
        </p:txBody>
      </p:sp>
      <p:graphicFrame>
        <p:nvGraphicFramePr>
          <p:cNvPr id="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1271311"/>
              </p:ext>
            </p:extLst>
          </p:nvPr>
        </p:nvGraphicFramePr>
        <p:xfrm>
          <a:off x="0" y="1163320"/>
          <a:ext cx="12176760" cy="624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/>
                <a:gridCol w="783336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2800" dirty="0" smtClean="0"/>
                        <a:t>SASARAN</a:t>
                      </a:r>
                      <a:endParaRPr lang="id-ID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800" dirty="0" smtClean="0"/>
                        <a:t>PROGRAM</a:t>
                      </a:r>
                      <a:endParaRPr lang="id-ID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2800" dirty="0" smtClean="0">
                          <a:latin typeface="Arial Narrow" pitchFamily="34" charset="0"/>
                        </a:rPr>
                        <a:t>Mengarahkan kerja sama untuk mengakselerasi pengembangan </a:t>
                      </a:r>
                      <a:r>
                        <a:rPr lang="id-ID" sz="2800" dirty="0" smtClean="0">
                          <a:latin typeface="Arial Narrow" pitchFamily="34" charset="0"/>
                        </a:rPr>
                        <a:t>subspesialis psikiatri komunitas</a:t>
                      </a:r>
                      <a:endParaRPr lang="id-ID" sz="2800" dirty="0" smtClean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id-ID" sz="2800" dirty="0" smtClean="0">
                          <a:latin typeface="Arial Narrow" pitchFamily="34" charset="0"/>
                        </a:rPr>
                        <a:t>Memperluas jejaring kerjasama regional, lokal, dan internasional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id-ID" sz="2800" dirty="0" smtClean="0">
                          <a:latin typeface="Arial Narrow" pitchFamily="34" charset="0"/>
                        </a:rPr>
                        <a:t>Penerimaan peserta didik dari daerah (tugas belajar/kemitraan)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id-ID" sz="2800" dirty="0" smtClean="0">
                          <a:latin typeface="Arial Narrow" pitchFamily="34" charset="0"/>
                        </a:rPr>
                        <a:t>Kerjasama penelitian </a:t>
                      </a:r>
                      <a:r>
                        <a:rPr lang="id-ID" sz="2800" smtClean="0">
                          <a:latin typeface="Arial Narrow" pitchFamily="34" charset="0"/>
                        </a:rPr>
                        <a:t>dengan </a:t>
                      </a:r>
                      <a:r>
                        <a:rPr lang="id-ID" sz="2800" smtClean="0">
                          <a:latin typeface="Arial Narrow" pitchFamily="34" charset="0"/>
                        </a:rPr>
                        <a:t>Hardvard University, Universitas </a:t>
                      </a:r>
                      <a:r>
                        <a:rPr lang="id-ID" sz="2800" dirty="0" smtClean="0">
                          <a:latin typeface="Arial Narrow" pitchFamily="34" charset="0"/>
                        </a:rPr>
                        <a:t>Kobe </a:t>
                      </a:r>
                      <a:r>
                        <a:rPr lang="id-ID" sz="2800" dirty="0" smtClean="0">
                          <a:latin typeface="Arial Narrow" pitchFamily="34" charset="0"/>
                        </a:rPr>
                        <a:t>Jepang dan Taiwan Medical University.</a:t>
                      </a:r>
                      <a:endParaRPr lang="id-ID" sz="2800" dirty="0" smtClean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id-ID" sz="2800" dirty="0" smtClean="0">
                          <a:latin typeface="Arial Narrow" pitchFamily="34" charset="0"/>
                        </a:rPr>
                        <a:t>Menggalang</a:t>
                      </a:r>
                      <a:r>
                        <a:rPr lang="id-ID" sz="2800" baseline="0" dirty="0" smtClean="0">
                          <a:latin typeface="Arial Narrow" pitchFamily="34" charset="0"/>
                        </a:rPr>
                        <a:t> partisipasi aktif organisasi kemasyarakatan.</a:t>
                      </a:r>
                      <a:endParaRPr lang="id-ID" sz="28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14350" indent="-514350">
                        <a:buFont typeface="+mj-lt"/>
                        <a:buAutoNum type="arabicPeriod"/>
                      </a:pPr>
                      <a:r>
                        <a:rPr lang="id-ID" sz="2800" dirty="0" smtClean="0">
                          <a:latin typeface="Arial Narrow" pitchFamily="34" charset="0"/>
                        </a:rPr>
                        <a:t>Menyelenggarakan </a:t>
                      </a:r>
                      <a:r>
                        <a:rPr lang="id-ID" sz="2800" i="1" dirty="0" smtClean="0">
                          <a:latin typeface="Arial Narrow" pitchFamily="34" charset="0"/>
                        </a:rPr>
                        <a:t>event </a:t>
                      </a:r>
                      <a:r>
                        <a:rPr lang="id-ID" sz="2800" dirty="0" smtClean="0">
                          <a:latin typeface="Arial Narrow" pitchFamily="34" charset="0"/>
                        </a:rPr>
                        <a:t>dalam rangka hari</a:t>
                      </a:r>
                      <a:r>
                        <a:rPr lang="id-ID" sz="2800" baseline="0" dirty="0" smtClean="0">
                          <a:latin typeface="Arial Narrow" pitchFamily="34" charset="0"/>
                        </a:rPr>
                        <a:t> kesehatan jiwa se-dunia</a:t>
                      </a:r>
                      <a:endParaRPr lang="id-ID" sz="28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id-ID" sz="2800" b="1" dirty="0" smtClean="0">
                          <a:solidFill>
                            <a:schemeClr val="bg1"/>
                          </a:solidFill>
                          <a:latin typeface="Arial Narrow" pitchFamily="34" charset="0"/>
                        </a:rPr>
                        <a:t>INDIKATOR</a:t>
                      </a:r>
                      <a:endParaRPr lang="id-ID" sz="2800" b="1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 dirty="0" smtClean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fi-FI" sz="24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Terlaksana kerjasama dengan 3 rumah sakit jejaring </a:t>
                      </a:r>
                    </a:p>
                    <a:p>
                      <a:pPr marL="457200" marR="0" indent="-45720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id-ID" sz="24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Terlaksana kerjasama berkelanjutan dengan Universitas Kobe Jepang </a:t>
                      </a:r>
                      <a:r>
                        <a:rPr lang="id-ID" sz="24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dan </a:t>
                      </a:r>
                      <a:r>
                        <a:rPr lang="id-ID" sz="2400" dirty="0" smtClean="0">
                          <a:latin typeface="Arial Narrow" pitchFamily="34" charset="0"/>
                        </a:rPr>
                        <a:t>Taiwan Medical University.</a:t>
                      </a:r>
                      <a:endParaRPr lang="id-ID" sz="2400" b="0" i="0" u="none" strike="noStrike" kern="1200" baseline="0" dirty="0" smtClean="0">
                        <a:solidFill>
                          <a:schemeClr val="dk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id-ID" sz="24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Terlaksana kerjasama untuk pengabdian </a:t>
                      </a:r>
                      <a:r>
                        <a:rPr lang="id-ID" sz="24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masyarakat. </a:t>
                      </a:r>
                      <a:endParaRPr lang="id-ID" sz="2400" b="0" i="0" u="none" strike="noStrike" kern="1200" baseline="0" dirty="0" smtClean="0">
                        <a:solidFill>
                          <a:schemeClr val="dk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2044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13678"/>
            <a:ext cx="10972800" cy="563562"/>
          </a:xfrm>
        </p:spPr>
        <p:txBody>
          <a:bodyPr/>
          <a:lstStyle/>
          <a:p>
            <a:r>
              <a:rPr lang="id-ID" sz="4400" b="1" dirty="0" smtClean="0"/>
              <a:t>BIDANG KEUANGAN</a:t>
            </a:r>
            <a:endParaRPr lang="id-ID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 dirty="0"/>
          </a:p>
        </p:txBody>
      </p:sp>
      <p:graphicFrame>
        <p:nvGraphicFramePr>
          <p:cNvPr id="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3560211"/>
              </p:ext>
            </p:extLst>
          </p:nvPr>
        </p:nvGraphicFramePr>
        <p:xfrm>
          <a:off x="0" y="1163320"/>
          <a:ext cx="12176760" cy="551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02000"/>
                <a:gridCol w="887476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2800" dirty="0" smtClean="0"/>
                        <a:t>SASARAN</a:t>
                      </a:r>
                      <a:endParaRPr lang="id-ID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800" dirty="0" smtClean="0"/>
                        <a:t>PROGRAM</a:t>
                      </a:r>
                      <a:endParaRPr lang="id-ID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2400" dirty="0" smtClean="0">
                          <a:latin typeface="Arial Narrow" pitchFamily="34" charset="0"/>
                        </a:rPr>
                        <a:t>Menyiapkan</a:t>
                      </a:r>
                      <a:r>
                        <a:rPr lang="id-ID" sz="2400" baseline="0" dirty="0" smtClean="0">
                          <a:latin typeface="Arial Narrow" pitchFamily="34" charset="0"/>
                        </a:rPr>
                        <a:t> sistem keuangan transparan &amp; akuntabel</a:t>
                      </a:r>
                      <a:endParaRPr lang="id-ID" sz="2400" dirty="0" smtClean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id-ID" sz="2400" dirty="0" smtClean="0">
                          <a:latin typeface="Arial Narrow" pitchFamily="34" charset="0"/>
                        </a:rPr>
                        <a:t>Memperkuat sistem pengelolaan keuangan yang cepat, aman, transparan,&amp;</a:t>
                      </a:r>
                      <a:r>
                        <a:rPr lang="id-ID" sz="2400" baseline="0" dirty="0" smtClean="0">
                          <a:latin typeface="Arial Narrow" pitchFamily="34" charset="0"/>
                        </a:rPr>
                        <a:t> akuntabel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id-ID" sz="2400" baseline="0" dirty="0" smtClean="0">
                          <a:latin typeface="Arial Narrow" pitchFamily="34" charset="0"/>
                        </a:rPr>
                        <a:t>Memperkuat audit internal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id-ID" sz="2400" baseline="0" dirty="0" smtClean="0">
                          <a:latin typeface="Arial Narrow" pitchFamily="34" charset="0"/>
                        </a:rPr>
                        <a:t>Memperkuat kerjasama nasional &amp; internasional</a:t>
                      </a:r>
                      <a:endParaRPr lang="id-ID" sz="2400" dirty="0" smtClean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id-ID" sz="2400" dirty="0" smtClean="0">
                          <a:latin typeface="Arial Narrow" pitchFamily="34" charset="0"/>
                        </a:rPr>
                        <a:t>Mengembangkan</a:t>
                      </a:r>
                      <a:r>
                        <a:rPr lang="id-ID" sz="2400" baseline="0" dirty="0" smtClean="0">
                          <a:latin typeface="Arial Narrow" pitchFamily="34" charset="0"/>
                        </a:rPr>
                        <a:t> pendanaan alternatif dengan melatih </a:t>
                      </a:r>
                      <a:r>
                        <a:rPr lang="id-ID" sz="2400" i="1" baseline="0" dirty="0" smtClean="0">
                          <a:latin typeface="Arial Narrow" pitchFamily="34" charset="0"/>
                        </a:rPr>
                        <a:t>socioenterprenuership</a:t>
                      </a:r>
                      <a:endParaRPr lang="id-ID" sz="2400" i="1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14350" indent="-514350">
                        <a:buFont typeface="+mj-lt"/>
                        <a:buAutoNum type="arabicPeriod"/>
                      </a:pPr>
                      <a:r>
                        <a:rPr lang="id-ID" sz="2400" dirty="0" smtClean="0">
                          <a:latin typeface="Arial Narrow" pitchFamily="34" charset="0"/>
                        </a:rPr>
                        <a:t>Meningkatkan</a:t>
                      </a:r>
                      <a:r>
                        <a:rPr lang="id-ID" sz="2400" baseline="0" dirty="0" smtClean="0">
                          <a:latin typeface="Arial Narrow" pitchFamily="34" charset="0"/>
                        </a:rPr>
                        <a:t> publikasi untuk menarik pemberi dana hibah guna pengembangan pendidikan,pelayanan, &amp; penelitian.</a:t>
                      </a:r>
                    </a:p>
                    <a:p>
                      <a:pPr marL="514350" indent="-514350">
                        <a:buFont typeface="+mj-lt"/>
                        <a:buAutoNum type="arabicPeriod"/>
                      </a:pPr>
                      <a:r>
                        <a:rPr lang="id-ID" sz="2400" baseline="0" dirty="0" smtClean="0">
                          <a:latin typeface="Arial Narrow" pitchFamily="34" charset="0"/>
                        </a:rPr>
                        <a:t>Membuka peluang dana bersumber </a:t>
                      </a:r>
                      <a:r>
                        <a:rPr lang="id-ID" sz="2400" i="1" baseline="0" dirty="0" smtClean="0">
                          <a:latin typeface="Arial Narrow" pitchFamily="34" charset="0"/>
                        </a:rPr>
                        <a:t>corporate social responsibility</a:t>
                      </a:r>
                      <a:r>
                        <a:rPr lang="id-ID" sz="2400" i="0" baseline="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id-ID" sz="2400" baseline="0" dirty="0" smtClean="0">
                          <a:latin typeface="Arial Narrow" pitchFamily="34" charset="0"/>
                        </a:rPr>
                        <a:t>perusahaan farmasi/alat kesehatan</a:t>
                      </a:r>
                      <a:endParaRPr lang="id-ID" sz="24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id-ID" sz="2800" b="1" dirty="0" smtClean="0">
                          <a:solidFill>
                            <a:schemeClr val="bg1"/>
                          </a:solidFill>
                          <a:latin typeface="Arial Narrow" pitchFamily="34" charset="0"/>
                        </a:rPr>
                        <a:t>INDIKATOR</a:t>
                      </a:r>
                      <a:endParaRPr lang="id-ID" sz="2800" b="1" dirty="0">
                        <a:solidFill>
                          <a:schemeClr val="bg1"/>
                        </a:solidFill>
                        <a:latin typeface="Arial Narrow" pitchFamily="34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 dirty="0" smtClean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marL="514350" marR="0" indent="-5143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id-ID" sz="28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Presentase perolehan dana dari peserta didik dibandingkan total penerimaan dana ≤ 33%</a:t>
                      </a:r>
                    </a:p>
                    <a:p>
                      <a:pPr marL="514350" marR="0" indent="-5143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id-ID" sz="28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Terealisasi pendanaan alternatif.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546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18803</TotalTime>
  <Words>1080</Words>
  <Application>Microsoft Office PowerPoint</Application>
  <PresentationFormat>Custom</PresentationFormat>
  <Paragraphs>378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2_Office Theme</vt:lpstr>
      <vt:lpstr>PowerPoint Presentation</vt:lpstr>
      <vt:lpstr>BIDANG PENDIDIKAN</vt:lpstr>
      <vt:lpstr>BIDANG PENDIDIKAN</vt:lpstr>
      <vt:lpstr>BIDANG PENELITIAN</vt:lpstr>
      <vt:lpstr>BIDANG PENGABDIAN MASYARAKAT</vt:lpstr>
      <vt:lpstr>BIDANG SUMBER DAYA MANUSIA</vt:lpstr>
      <vt:lpstr>BIDANG SUMBER DAYA MANUSIA</vt:lpstr>
      <vt:lpstr>BIDANG KERJASAMA</vt:lpstr>
      <vt:lpstr>BIDANG KEUANGAN</vt:lpstr>
      <vt:lpstr>BIDANG ORGANISASI &amp; TATAKELOLA</vt:lpstr>
      <vt:lpstr>BIDANG SISTEM INFORMASI</vt:lpstr>
      <vt:lpstr>BIDANG ASET/INFRASTRUKTUR FISIK</vt:lpstr>
      <vt:lpstr>Tujuan 1: Bidang Pendidikan</vt:lpstr>
      <vt:lpstr>Tujuan 2: Bidang Penelitian</vt:lpstr>
      <vt:lpstr>Tujuan 3: Pengabdian Masyarakat</vt:lpstr>
      <vt:lpstr>Tujuan 4: Bidang Sumber Daya Manusia</vt:lpstr>
      <vt:lpstr>Tujuan 5: Bidang Aset/Infrastruktur Fisik</vt:lpstr>
      <vt:lpstr>Tujuan 6: Bidang Kerjasama</vt:lpstr>
      <vt:lpstr>Tujuan 7: Bidang Keuangan</vt:lpstr>
      <vt:lpstr>Tujuan 8: Bidang Organisasi &amp; Tatakelola</vt:lpstr>
      <vt:lpstr>Tujuan 9: Bidang Sistem Informasi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Yodi Mahendradhata</dc:creator>
  <cp:lastModifiedBy>HP</cp:lastModifiedBy>
  <cp:revision>257</cp:revision>
  <dcterms:created xsi:type="dcterms:W3CDTF">2016-10-06T12:46:54Z</dcterms:created>
  <dcterms:modified xsi:type="dcterms:W3CDTF">2018-01-22T02:22:41Z</dcterms:modified>
</cp:coreProperties>
</file>