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7"/>
  </p:notesMasterIdLst>
  <p:sldIdLst>
    <p:sldId id="257" r:id="rId3"/>
    <p:sldId id="405" r:id="rId4"/>
    <p:sldId id="399" r:id="rId5"/>
    <p:sldId id="400" r:id="rId6"/>
    <p:sldId id="401" r:id="rId7"/>
    <p:sldId id="402" r:id="rId8"/>
    <p:sldId id="403" r:id="rId9"/>
    <p:sldId id="404" r:id="rId10"/>
    <p:sldId id="406" r:id="rId11"/>
    <p:sldId id="408" r:id="rId12"/>
    <p:sldId id="407" r:id="rId13"/>
    <p:sldId id="409" r:id="rId14"/>
    <p:sldId id="410" r:id="rId15"/>
    <p:sldId id="41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-123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1566206"/>
            <a:ext cx="88993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 smtClean="0"/>
              <a:t>Departemen</a:t>
            </a:r>
            <a:r>
              <a:rPr lang="en-US" sz="5400" b="1" dirty="0" smtClean="0"/>
              <a:t> </a:t>
            </a:r>
            <a:r>
              <a:rPr lang="en-US" sz="5400" b="1" dirty="0" err="1"/>
              <a:t>H</a:t>
            </a:r>
            <a:r>
              <a:rPr lang="en-US" sz="5400" b="1" dirty="0" err="1" smtClean="0"/>
              <a:t>istologi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dan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Biologi</a:t>
            </a:r>
            <a:r>
              <a:rPr lang="en-US" sz="5400" b="1" dirty="0" smtClean="0"/>
              <a:t> </a:t>
            </a:r>
            <a:r>
              <a:rPr lang="en-US" sz="5400" b="1" dirty="0" err="1" smtClean="0"/>
              <a:t>Sel</a:t>
            </a:r>
            <a:endParaRPr lang="en-US" sz="5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Umum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(3)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428662"/>
              </p:ext>
            </p:extLst>
          </p:nvPr>
        </p:nvGraphicFramePr>
        <p:xfrm>
          <a:off x="609600" y="1004360"/>
          <a:ext cx="10972800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PENDIDIKAN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metode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pengajaran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 video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dirty="0" smtClean="0"/>
                        <a:t>1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video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elektroforesis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protein-western blot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video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tumor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video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video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video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="1" dirty="0" smtClean="0"/>
                        <a:t>PENELITIAN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publikasi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staf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Internasional</a:t>
                      </a:r>
                      <a:r>
                        <a:rPr lang="en-US" sz="1600" dirty="0" smtClean="0"/>
                        <a:t>: 2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Internasional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7</a:t>
                      </a:r>
                    </a:p>
                    <a:p>
                      <a:r>
                        <a:rPr lang="en-US" sz="1600" baseline="0" dirty="0" err="1" smtClean="0"/>
                        <a:t>Nasional</a:t>
                      </a:r>
                      <a:r>
                        <a:rPr lang="en-US" sz="1600" baseline="0" dirty="0" smtClean="0"/>
                        <a:t>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Internasional</a:t>
                      </a:r>
                      <a:r>
                        <a:rPr lang="en-US" sz="1600" dirty="0" smtClean="0"/>
                        <a:t>: 7</a:t>
                      </a:r>
                    </a:p>
                    <a:p>
                      <a:r>
                        <a:rPr lang="en-US" sz="1600" dirty="0" err="1" smtClean="0"/>
                        <a:t>Nasional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just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365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(4)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2872916"/>
              </p:ext>
            </p:extLst>
          </p:nvPr>
        </p:nvGraphicFramePr>
        <p:xfrm>
          <a:off x="609600" y="1004360"/>
          <a:ext cx="10972800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PENELITIAN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 startAt="3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prosentase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penelitian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kompetitif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dibanding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dirty="0" smtClean="0"/>
                        <a:t>10%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40%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150%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kerjasama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riset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internal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antardisplin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 fontAlgn="b">
                        <a:buFont typeface="+mj-lt"/>
                        <a:buNone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PELAYANAN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just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Pelayanan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riset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website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diluncurkan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kelengkapan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dokumen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sesuai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GCLP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meningkat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nilai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tinggi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visitasi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GCLP UGM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double immunofluorescence,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sitogenetika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stereologi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dasar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isolasi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DNA- PCR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pemeriksaan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protein : ELISA, SDS PAGE, western blot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pemeriksaan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protein : ELISA, SDS PAGE, western blot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SOP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aplikasi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sitogenetika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36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(5)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1682863"/>
              </p:ext>
            </p:extLst>
          </p:nvPr>
        </p:nvGraphicFramePr>
        <p:xfrm>
          <a:off x="609600" y="1233845"/>
          <a:ext cx="10972800" cy="4338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PELAYANAN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diagnosis/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pengabdian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masyarakat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pelatihan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SOP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sitogenetika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1,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pemeriksaan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aplikasi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sitogenetika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pelatihan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SOP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sitogenetika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aplikasi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sitogenetika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 startAt="3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pelayanan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infrastruktur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laboratorium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layout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peruntukkan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sarana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laboratorium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molekuler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dasar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analit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DNA); SOP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isolasi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DNA,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penggunaan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pemeliharaan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alat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PCR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visualisasi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hasilnya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perencanaan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penyusunan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kelengkapan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laboratorium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bidang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molekuler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analit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protein)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kelengkapan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laboratorium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mikroteknik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tahap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kelengkapan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laboratorium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mikroteknik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tahap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838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(5)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9211743"/>
              </p:ext>
            </p:extLst>
          </p:nvPr>
        </p:nvGraphicFramePr>
        <p:xfrm>
          <a:off x="609600" y="1004360"/>
          <a:ext cx="10972800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7070"/>
                <a:gridCol w="165053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PELAYANAN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 startAt="4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: a.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kualitas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yang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diselenggarakan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b.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keikutsertaan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staf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lingkungan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UGM;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sebaran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peserta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pembakuan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sistem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diselenggarakan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departemen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lintas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departemen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seminar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tumor ;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 kali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-set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-set 2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kursus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-set 3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seminar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tumor/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imunologi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molekuler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996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(5)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102517"/>
              </p:ext>
            </p:extLst>
          </p:nvPr>
        </p:nvGraphicFramePr>
        <p:xfrm>
          <a:off x="609600" y="1004360"/>
          <a:ext cx="10972800" cy="2923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7070"/>
                <a:gridCol w="165053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PELAYANAN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 startAt="5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: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penyusunan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penerbitan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II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terbit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workshop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draft1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imunologi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workshop &amp; draft1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tumor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tumor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worshop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&amp; draf1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molekuler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buku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ajar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molekuler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terbit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just" fontAlgn="b">
                        <a:buFont typeface="+mj-lt"/>
                        <a:buNone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SDM &amp;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Manajemen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Staf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kenaikan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jabatan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lektor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kepala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dosen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tendik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lektor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kepala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tendik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dosen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guru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besar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12700" marR="12700" marT="1270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273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5152" y="274638"/>
            <a:ext cx="6257247" cy="643332"/>
          </a:xfrm>
        </p:spPr>
        <p:txBody>
          <a:bodyPr/>
          <a:lstStyle/>
          <a:p>
            <a:r>
              <a:rPr lang="en-US" sz="3600" b="1" dirty="0" err="1" smtClean="0"/>
              <a:t>Pendahuluan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Histologi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preklinik</a:t>
            </a:r>
            <a:r>
              <a:rPr lang="en-US" sz="2400" dirty="0"/>
              <a:t> di </a:t>
            </a:r>
            <a:r>
              <a:rPr lang="en-US" sz="2400" dirty="0" err="1"/>
              <a:t>Fakultas</a:t>
            </a:r>
            <a:r>
              <a:rPr lang="en-US" sz="2400" dirty="0"/>
              <a:t> </a:t>
            </a:r>
            <a:r>
              <a:rPr lang="en-US" sz="2400" dirty="0" err="1"/>
              <a:t>Kedokteran</a:t>
            </a:r>
            <a:r>
              <a:rPr lang="en-US" sz="2400" dirty="0"/>
              <a:t> UGM.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Histologi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bercita-cita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 </a:t>
            </a:r>
            <a:r>
              <a:rPr lang="en-US" sz="2400" dirty="0" err="1"/>
              <a:t>institusi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di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/>
              <a:t>histologi</a:t>
            </a:r>
            <a:r>
              <a:rPr lang="en-US" sz="2400" dirty="0"/>
              <a:t>,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, </a:t>
            </a:r>
            <a:r>
              <a:rPr lang="en-US" sz="2400" dirty="0" err="1"/>
              <a:t>imunologi</a:t>
            </a:r>
            <a:r>
              <a:rPr lang="en-US" sz="2400" dirty="0"/>
              <a:t>, </a:t>
            </a:r>
            <a:r>
              <a:rPr lang="en-US" sz="2400" dirty="0" err="1"/>
              <a:t>biologi</a:t>
            </a:r>
            <a:r>
              <a:rPr lang="en-US" sz="2400" dirty="0"/>
              <a:t> tumor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regenerasi</a:t>
            </a:r>
            <a:r>
              <a:rPr lang="en-US" sz="2400" dirty="0"/>
              <a:t>,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, </a:t>
            </a:r>
            <a:r>
              <a:rPr lang="en-US" sz="2400" dirty="0" err="1"/>
              <a:t>perencaan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bertahap</a:t>
            </a:r>
            <a:r>
              <a:rPr lang="en-US" sz="2400" dirty="0"/>
              <a:t>, agar </a:t>
            </a:r>
            <a:r>
              <a:rPr lang="en-US" sz="2400" dirty="0" err="1"/>
              <a:t>keahlian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fasilitas</a:t>
            </a:r>
            <a:r>
              <a:rPr lang="en-US" sz="2400" dirty="0"/>
              <a:t> yang </a:t>
            </a:r>
            <a:r>
              <a:rPr lang="en-US" sz="2400" dirty="0" err="1"/>
              <a:t>dimiliki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memadahi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mencapai</a:t>
            </a:r>
            <a:r>
              <a:rPr lang="en-US" sz="2400" dirty="0"/>
              <a:t>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4913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8449" y="152246"/>
            <a:ext cx="5583950" cy="689230"/>
          </a:xfrm>
        </p:spPr>
        <p:txBody>
          <a:bodyPr/>
          <a:lstStyle/>
          <a:p>
            <a:r>
              <a:rPr lang="en-US" sz="3600" b="1" dirty="0" err="1" smtClean="0"/>
              <a:t>Nilai-nilai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dasar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1077913" indent="-10779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Pancasila</a:t>
            </a:r>
            <a:endParaRPr lang="en-US" sz="2400" dirty="0"/>
          </a:p>
          <a:p>
            <a:pPr marL="1077913" indent="-1077913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 err="1"/>
              <a:t>Nilai-nilai</a:t>
            </a:r>
            <a:r>
              <a:rPr lang="en-US" sz="2400" dirty="0"/>
              <a:t> </a:t>
            </a:r>
            <a:r>
              <a:rPr lang="en-US" sz="2400" dirty="0" err="1"/>
              <a:t>kebudayaan</a:t>
            </a:r>
            <a:r>
              <a:rPr lang="en-US" sz="2400" dirty="0"/>
              <a:t> yang </a:t>
            </a:r>
            <a:r>
              <a:rPr lang="en-US" sz="2400" dirty="0" err="1">
                <a:solidFill>
                  <a:srgbClr val="000000"/>
                </a:solidFill>
              </a:rPr>
              <a:t>meliputi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/>
              <a:t>toleransi</a:t>
            </a:r>
            <a:r>
              <a:rPr lang="en-US" sz="2400" dirty="0"/>
              <a:t>, </a:t>
            </a:r>
            <a:r>
              <a:rPr lang="en-US" sz="2400" dirty="0" err="1"/>
              <a:t>hak</a:t>
            </a:r>
            <a:r>
              <a:rPr lang="en-US" sz="2400" dirty="0"/>
              <a:t> </a:t>
            </a:r>
            <a:r>
              <a:rPr lang="en-US" sz="2400" dirty="0" err="1"/>
              <a:t>asasi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keragaman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06636" y="264546"/>
            <a:ext cx="5370964" cy="515733"/>
          </a:xfrm>
        </p:spPr>
        <p:txBody>
          <a:bodyPr/>
          <a:lstStyle/>
          <a:p>
            <a:r>
              <a:rPr lang="en-US" sz="3600" b="1" dirty="0" err="1" smtClean="0"/>
              <a:t>Visi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pPr marL="0" lvl="1" algn="just">
              <a:lnSpc>
                <a:spcPct val="120000"/>
              </a:lnSpc>
            </a:pPr>
            <a:r>
              <a:rPr lang="en-US" sz="2400" dirty="0" err="1">
                <a:solidFill>
                  <a:srgbClr val="292934"/>
                </a:solidFill>
              </a:rPr>
              <a:t>Menjadi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institusi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rujukan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rgbClr val="292934"/>
                </a:solidFill>
              </a:rPr>
              <a:t>di Indonesia </a:t>
            </a:r>
            <a:r>
              <a:rPr lang="en-US" sz="2400" dirty="0" err="1">
                <a:solidFill>
                  <a:srgbClr val="292934"/>
                </a:solidFill>
              </a:rPr>
              <a:t>dalam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pengembangan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pendidikan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penelitian</a:t>
            </a:r>
            <a:r>
              <a:rPr lang="en-US" sz="2400" dirty="0">
                <a:solidFill>
                  <a:srgbClr val="292934"/>
                </a:solidFill>
              </a:rPr>
              <a:t> di </a:t>
            </a:r>
            <a:r>
              <a:rPr lang="en-US" sz="2400" dirty="0" err="1">
                <a:solidFill>
                  <a:srgbClr val="292934"/>
                </a:solidFill>
              </a:rPr>
              <a:t>bidang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Histologi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Tumor, </a:t>
            </a:r>
            <a:r>
              <a:rPr lang="en-US" sz="2400" dirty="0" err="1">
                <a:solidFill>
                  <a:srgbClr val="292934"/>
                </a:solidFill>
              </a:rPr>
              <a:t>Imunobiologi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Regenerasi</a:t>
            </a:r>
            <a:endParaRPr lang="en-US" sz="2400" dirty="0">
              <a:solidFill>
                <a:srgbClr val="2929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7434" y="274638"/>
            <a:ext cx="6394966" cy="628032"/>
          </a:xfrm>
        </p:spPr>
        <p:txBody>
          <a:bodyPr/>
          <a:lstStyle/>
          <a:p>
            <a:r>
              <a:rPr lang="en-US" sz="3600" b="1" dirty="0" err="1" smtClean="0"/>
              <a:t>Misi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rgbClr val="FFFFFF"/>
          </a:solidFill>
        </p:spPr>
        <p:txBody>
          <a:bodyPr/>
          <a:lstStyle/>
          <a:p>
            <a:pPr marL="64008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400" dirty="0" err="1">
                <a:solidFill>
                  <a:srgbClr val="292934"/>
                </a:solidFill>
              </a:rPr>
              <a:t>Mengembangkan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pendidikan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Histologi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Tumor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Imunobiologi</a:t>
            </a:r>
            <a:r>
              <a:rPr lang="en-US" sz="2400" dirty="0">
                <a:solidFill>
                  <a:srgbClr val="292934"/>
                </a:solidFill>
              </a:rPr>
              <a:t> di </a:t>
            </a:r>
            <a:r>
              <a:rPr lang="en-US" sz="2400" dirty="0" err="1">
                <a:solidFill>
                  <a:srgbClr val="292934"/>
                </a:solidFill>
              </a:rPr>
              <a:t>tingkat</a:t>
            </a:r>
            <a:r>
              <a:rPr lang="en-US" sz="2400" dirty="0">
                <a:solidFill>
                  <a:srgbClr val="292934"/>
                </a:solidFill>
              </a:rPr>
              <a:t> S1, S2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S3 </a:t>
            </a:r>
            <a:r>
              <a:rPr lang="en-US" sz="2400" dirty="0" err="1">
                <a:solidFill>
                  <a:srgbClr val="292934"/>
                </a:solidFill>
              </a:rPr>
              <a:t>serta</a:t>
            </a:r>
            <a:r>
              <a:rPr lang="en-US" sz="2400" dirty="0">
                <a:solidFill>
                  <a:srgbClr val="292934"/>
                </a:solidFill>
              </a:rPr>
              <a:t> program </a:t>
            </a:r>
            <a:r>
              <a:rPr lang="en-US" sz="2400" dirty="0" err="1">
                <a:solidFill>
                  <a:srgbClr val="292934"/>
                </a:solidFill>
              </a:rPr>
              <a:t>studi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spesialis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tenaga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kesehatan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</a:p>
          <a:p>
            <a:pPr marL="64008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400" dirty="0" err="1">
                <a:solidFill>
                  <a:srgbClr val="292934"/>
                </a:solidFill>
              </a:rPr>
              <a:t>Melakukan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penelitian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publikasi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dalam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bidang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Tumor, </a:t>
            </a:r>
            <a:r>
              <a:rPr lang="en-US" sz="2400" dirty="0" err="1">
                <a:solidFill>
                  <a:srgbClr val="292934"/>
                </a:solidFill>
              </a:rPr>
              <a:t>Imunobiologi</a:t>
            </a:r>
            <a:r>
              <a:rPr lang="en-US" sz="2400" dirty="0">
                <a:solidFill>
                  <a:srgbClr val="292934"/>
                </a:solidFill>
              </a:rPr>
              <a:t>, 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Regenerasi</a:t>
            </a:r>
            <a:endParaRPr lang="en-US" sz="2400" dirty="0">
              <a:solidFill>
                <a:srgbClr val="292934"/>
              </a:solidFill>
            </a:endParaRPr>
          </a:p>
          <a:p>
            <a:pPr marL="64008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en-US" sz="2400" dirty="0" err="1">
                <a:solidFill>
                  <a:srgbClr val="292934"/>
                </a:solidFill>
              </a:rPr>
              <a:t>Melakukan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pelayanan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bermutu</a:t>
            </a:r>
            <a:r>
              <a:rPr lang="en-US" sz="2400" dirty="0">
                <a:solidFill>
                  <a:srgbClr val="292934"/>
                </a:solidFill>
              </a:rPr>
              <a:t>/ yang </a:t>
            </a:r>
            <a:r>
              <a:rPr lang="en-US" sz="2400" dirty="0" err="1">
                <a:solidFill>
                  <a:srgbClr val="292934"/>
                </a:solidFill>
              </a:rPr>
              <a:t>profesional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dalam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bidang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pendidikan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penelitian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terkait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Histologi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Sitogenetika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Imunologi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132" y="259339"/>
            <a:ext cx="6410267" cy="597433"/>
          </a:xfrm>
        </p:spPr>
        <p:txBody>
          <a:bodyPr/>
          <a:lstStyle/>
          <a:p>
            <a:r>
              <a:rPr lang="en-US" sz="3600" b="1" dirty="0" err="1" smtClean="0"/>
              <a:t>Komitmen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386014"/>
            <a:ext cx="10972800" cy="4525963"/>
          </a:xfrm>
          <a:solidFill>
            <a:srgbClr val="FFFFFF"/>
          </a:solidFill>
        </p:spPr>
        <p:txBody>
          <a:bodyPr/>
          <a:lstStyle/>
          <a:p>
            <a:pPr marL="0" lvl="1" indent="0" algn="just">
              <a:lnSpc>
                <a:spcPct val="120000"/>
              </a:lnSpc>
              <a:buNone/>
            </a:pP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r>
              <a:rPr lang="en-US" sz="2400" dirty="0"/>
              <a:t> yang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dituju</a:t>
            </a:r>
            <a:r>
              <a:rPr lang="en-US" sz="2400" dirty="0"/>
              <a:t>,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/>
              <a:t>Histologi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tahunan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panduan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melaksanakan</a:t>
            </a:r>
            <a:r>
              <a:rPr lang="en-US" sz="2400" dirty="0"/>
              <a:t> program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tahun</a:t>
            </a:r>
            <a:r>
              <a:rPr lang="en-US" sz="2400" dirty="0"/>
              <a:t>.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tahunan</a:t>
            </a:r>
            <a:r>
              <a:rPr lang="en-US" sz="2400" dirty="0"/>
              <a:t> </a:t>
            </a:r>
            <a:r>
              <a:rPr lang="en-US" sz="2400" dirty="0" err="1"/>
              <a:t>didampingi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/>
              <a:t>keuangan</a:t>
            </a:r>
            <a:r>
              <a:rPr lang="en-US" sz="2400" dirty="0"/>
              <a:t>. </a:t>
            </a:r>
            <a:r>
              <a:rPr lang="en-US" sz="2400" dirty="0" err="1"/>
              <a:t>Realisasi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beserta</a:t>
            </a:r>
            <a:r>
              <a:rPr lang="en-US" sz="2400" dirty="0"/>
              <a:t> </a:t>
            </a:r>
            <a:r>
              <a:rPr lang="en-US" sz="2400" dirty="0" err="1"/>
              <a:t>pendanaannya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bukti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Histologi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Biologi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, yang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capaiannya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hampir</a:t>
            </a:r>
            <a:r>
              <a:rPr lang="en-US" sz="2400" dirty="0"/>
              <a:t> 100</a:t>
            </a:r>
            <a:r>
              <a:rPr lang="en-US" sz="2400" dirty="0" smtClean="0"/>
              <a:t>%.</a:t>
            </a:r>
            <a:endParaRPr lang="en-US" sz="2400" dirty="0"/>
          </a:p>
          <a:p>
            <a:pPr marL="0" indent="0">
              <a:lnSpc>
                <a:spcPct val="12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6362" y="228741"/>
            <a:ext cx="6196038" cy="612733"/>
          </a:xfrm>
        </p:spPr>
        <p:txBody>
          <a:bodyPr/>
          <a:lstStyle/>
          <a:p>
            <a:r>
              <a:rPr lang="en-US" sz="3600" b="1" dirty="0" err="1" smtClean="0"/>
              <a:t>Tujuan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87184" y="1187127"/>
            <a:ext cx="10972800" cy="5100967"/>
          </a:xfrm>
          <a:solidFill>
            <a:srgbClr val="FFFFFF"/>
          </a:solidFill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err="1"/>
              <a:t>Menyelenggarakan</a:t>
            </a:r>
            <a:r>
              <a:rPr lang="en-US" sz="2400" dirty="0"/>
              <a:t> </a:t>
            </a:r>
            <a:r>
              <a:rPr lang="en-US" sz="2400" dirty="0" err="1"/>
              <a:t>pendidikan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292934"/>
                </a:solidFill>
              </a:rPr>
              <a:t>Histologi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Tumor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Imunobiolog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smtClean="0">
                <a:solidFill>
                  <a:srgbClr val="292934"/>
                </a:solidFill>
              </a:rPr>
              <a:t>I </a:t>
            </a:r>
            <a:r>
              <a:rPr lang="en-US" sz="2400" dirty="0" err="1" smtClean="0">
                <a:solidFill>
                  <a:srgbClr val="292934"/>
                </a:solidFill>
              </a:rPr>
              <a:t>untuk</a:t>
            </a:r>
            <a:r>
              <a:rPr lang="en-US" sz="2400" dirty="0" smtClean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lulusan</a:t>
            </a:r>
            <a:r>
              <a:rPr lang="en-US" sz="2400" dirty="0"/>
              <a:t> yang </a:t>
            </a:r>
            <a:r>
              <a:rPr lang="en-US" sz="2400" dirty="0" err="1"/>
              <a:t>berbudi</a:t>
            </a:r>
            <a:r>
              <a:rPr lang="en-US" sz="2400" dirty="0"/>
              <a:t>, </a:t>
            </a:r>
            <a:r>
              <a:rPr lang="en-US" sz="2400" dirty="0" err="1"/>
              <a:t>unggul</a:t>
            </a:r>
            <a:r>
              <a:rPr lang="en-US" sz="2400" dirty="0"/>
              <a:t>, </a:t>
            </a:r>
            <a:r>
              <a:rPr lang="en-US" sz="2400" dirty="0" err="1"/>
              <a:t>cerdas</a:t>
            </a:r>
            <a:r>
              <a:rPr lang="en-US" sz="2400" dirty="0"/>
              <a:t>, </a:t>
            </a:r>
            <a:r>
              <a:rPr lang="en-US" sz="2400" dirty="0" err="1"/>
              <a:t>kreatif</a:t>
            </a:r>
            <a:r>
              <a:rPr lang="en-US" sz="2400" dirty="0"/>
              <a:t>, </a:t>
            </a:r>
            <a:r>
              <a:rPr lang="en-US" sz="2400" dirty="0" err="1"/>
              <a:t>terampil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sadar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tanggungjawabnya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nusa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bangsa</a:t>
            </a: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penelitian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publikasi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bidang</a:t>
            </a:r>
            <a:r>
              <a:rPr lang="en-US" sz="2400" dirty="0"/>
              <a:t> 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Tumor, </a:t>
            </a:r>
            <a:r>
              <a:rPr lang="en-US" sz="2400" dirty="0" err="1">
                <a:solidFill>
                  <a:srgbClr val="292934"/>
                </a:solidFill>
              </a:rPr>
              <a:t>Imunobiologi</a:t>
            </a:r>
            <a:r>
              <a:rPr lang="en-US" sz="2400" dirty="0">
                <a:solidFill>
                  <a:srgbClr val="292934"/>
                </a:solidFill>
              </a:rPr>
              <a:t>, 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Regenerasi</a:t>
            </a:r>
            <a:r>
              <a:rPr lang="en-US" sz="2400" dirty="0">
                <a:solidFill>
                  <a:srgbClr val="292934"/>
                </a:solidFill>
              </a:rPr>
              <a:t> yang </a:t>
            </a:r>
            <a:r>
              <a:rPr lang="en-US" sz="2400" dirty="0" err="1">
                <a:solidFill>
                  <a:srgbClr val="292934"/>
                </a:solidFill>
              </a:rPr>
              <a:t>dapat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digunakanan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rujukan</a:t>
            </a:r>
            <a:r>
              <a:rPr lang="en-US" sz="2400" dirty="0"/>
              <a:t> </a:t>
            </a:r>
            <a:r>
              <a:rPr lang="en-US" sz="2400" dirty="0" err="1"/>
              <a:t>nasional</a:t>
            </a:r>
            <a:r>
              <a:rPr lang="en-US" sz="2400" dirty="0"/>
              <a:t> yang </a:t>
            </a:r>
            <a:r>
              <a:rPr lang="en-US" sz="2400" dirty="0" err="1" smtClean="0"/>
              <a:t>berwawasan</a:t>
            </a:r>
            <a:r>
              <a:rPr lang="en-US" sz="2400" dirty="0" smtClean="0"/>
              <a:t> </a:t>
            </a:r>
            <a:r>
              <a:rPr lang="en-US" sz="2400" dirty="0" err="1" smtClean="0"/>
              <a:t>lingkungan</a:t>
            </a:r>
            <a:endParaRPr lang="en-US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/>
              <a:t>Melaksanakan</a:t>
            </a:r>
            <a:r>
              <a:rPr lang="en-US" sz="2400" dirty="0"/>
              <a:t>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 </a:t>
            </a:r>
            <a:r>
              <a:rPr lang="en-US" sz="2400" dirty="0" err="1"/>
              <a:t>berbasis</a:t>
            </a:r>
            <a:r>
              <a:rPr lang="en-US" sz="2400" dirty="0"/>
              <a:t> </a:t>
            </a:r>
            <a:r>
              <a:rPr lang="en-US" sz="2400" dirty="0" err="1"/>
              <a:t>keilmuan</a:t>
            </a:r>
            <a:r>
              <a:rPr lang="en-US" sz="2400" dirty="0"/>
              <a:t> </a:t>
            </a:r>
            <a:r>
              <a:rPr lang="en-US" sz="2400" dirty="0" err="1"/>
              <a:t>berupa</a:t>
            </a:r>
            <a:r>
              <a:rPr lang="en-US" sz="2400" dirty="0"/>
              <a:t> </a:t>
            </a:r>
            <a:r>
              <a:rPr lang="en-US" sz="2400" dirty="0" err="1">
                <a:solidFill>
                  <a:srgbClr val="292934"/>
                </a:solidFill>
              </a:rPr>
              <a:t>pelayanan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bermutu</a:t>
            </a:r>
            <a:r>
              <a:rPr lang="en-US" sz="2400" dirty="0">
                <a:solidFill>
                  <a:srgbClr val="292934"/>
                </a:solidFill>
              </a:rPr>
              <a:t>/ yang </a:t>
            </a:r>
            <a:r>
              <a:rPr lang="en-US" sz="2400" dirty="0" err="1">
                <a:solidFill>
                  <a:srgbClr val="292934"/>
                </a:solidFill>
              </a:rPr>
              <a:t>profesional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dalam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bidang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pendidikan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penelitian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terkait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Histologi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Sitogenetika</a:t>
            </a:r>
            <a:r>
              <a:rPr lang="en-US" sz="2400" dirty="0">
                <a:solidFill>
                  <a:srgbClr val="292934"/>
                </a:solidFill>
              </a:rPr>
              <a:t>, </a:t>
            </a:r>
            <a:r>
              <a:rPr lang="en-US" sz="2400" dirty="0" err="1">
                <a:solidFill>
                  <a:srgbClr val="292934"/>
                </a:solidFill>
              </a:rPr>
              <a:t>Biologi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Sel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Molekuler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dan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 smtClean="0">
                <a:solidFill>
                  <a:srgbClr val="292934"/>
                </a:solidFill>
              </a:rPr>
              <a:t>Imunologi</a:t>
            </a:r>
            <a:endParaRPr lang="en-US" sz="2400" dirty="0" smtClean="0">
              <a:solidFill>
                <a:srgbClr val="292934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err="1"/>
              <a:t>Menyediakan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daya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yang </a:t>
            </a:r>
            <a:r>
              <a:rPr lang="en-US" sz="2400" dirty="0" err="1"/>
              <a:t>kompeten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/>
              <a:t>prasarana</a:t>
            </a:r>
            <a:r>
              <a:rPr lang="en-US" sz="2400" dirty="0"/>
              <a:t>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 yang </a:t>
            </a:r>
            <a:r>
              <a:rPr lang="en-US" sz="2400" dirty="0" err="1"/>
              <a:t>efektif</a:t>
            </a:r>
            <a:r>
              <a:rPr lang="en-US" sz="2400" dirty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efisiensien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(1)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886093"/>
              </p:ext>
            </p:extLst>
          </p:nvPr>
        </p:nvGraphicFramePr>
        <p:xfrm>
          <a:off x="609600" y="1004360"/>
          <a:ext cx="10972800" cy="540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PENDIDIKAN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600" dirty="0" err="1" smtClean="0"/>
                        <a:t>Sistem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praktikum</a:t>
                      </a:r>
                      <a:r>
                        <a:rPr lang="en-US" sz="1600" dirty="0" smtClean="0"/>
                        <a:t> </a:t>
                      </a:r>
                      <a:r>
                        <a:rPr lang="en-US" sz="1600" dirty="0" err="1" smtClean="0"/>
                        <a:t>baru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kajian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praktikum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program S1;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ujicoba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sistem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praktikum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sistem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;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kenaikan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nilai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post test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2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Perumusan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kompetensi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bidang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imunologi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workshop/ seminar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pengkajian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kompetensi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S2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spesialis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rekomendasi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mengenai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kompetensi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bidang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imunologi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lulusan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S2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spesialis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pembaharuan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pendidikan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S2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minat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lanjut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1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workshop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pendidikan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S2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minat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draft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;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ujicoba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matakuliah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pelaksanaan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kurikulum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matakuliah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histologi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laporan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evaluasi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thn1)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42" y="274638"/>
            <a:ext cx="6141958" cy="619117"/>
          </a:xfrm>
        </p:spPr>
        <p:txBody>
          <a:bodyPr/>
          <a:lstStyle/>
          <a:p>
            <a:r>
              <a:rPr lang="en-US" sz="3600" b="1" dirty="0" smtClean="0"/>
              <a:t>Milestones 2018-2022 (2)</a:t>
            </a:r>
            <a:endParaRPr lang="en-US" sz="3600" b="1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040575"/>
              </p:ext>
            </p:extLst>
          </p:nvPr>
        </p:nvGraphicFramePr>
        <p:xfrm>
          <a:off x="609600" y="1004360"/>
          <a:ext cx="10972800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Program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2022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PENDIDIKAN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 startAt="4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pengembangan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metode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pengajaran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baru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dengan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media video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dirty="0" smtClean="0"/>
                        <a:t>1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video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teknik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elektroforesis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protein-western blot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video 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biologi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tumor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untuk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video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video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 video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600" b="1" dirty="0" smtClean="0"/>
                        <a:t>PENELITIAN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 algn="just" fontAlgn="b">
                        <a:buFont typeface="+mj-lt"/>
                        <a:buAutoNum type="arabicPeriod"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publikasi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staf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akademik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mahasiswa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Internasional</a:t>
                      </a:r>
                      <a:r>
                        <a:rPr lang="en-US" sz="1600" dirty="0" smtClean="0"/>
                        <a:t>: 2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</a:t>
                      </a:r>
                    </a:p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: 3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Internasional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7</a:t>
                      </a:r>
                    </a:p>
                    <a:p>
                      <a:r>
                        <a:rPr lang="en-US" sz="1600" baseline="0" dirty="0" err="1" smtClean="0"/>
                        <a:t>Nasional</a:t>
                      </a:r>
                      <a:r>
                        <a:rPr lang="en-US" sz="1600" baseline="0" dirty="0" smtClean="0"/>
                        <a:t> 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Internasional</a:t>
                      </a:r>
                      <a:r>
                        <a:rPr lang="en-US" sz="1600" dirty="0" smtClean="0"/>
                        <a:t>: 7</a:t>
                      </a:r>
                    </a:p>
                    <a:p>
                      <a:r>
                        <a:rPr lang="en-US" sz="1600" dirty="0" err="1" smtClean="0"/>
                        <a:t>Nasional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4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marR="0" indent="-342900" algn="just" defTabSz="121917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peningkatan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presentasi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di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pertemuan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ilmiah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nasional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internasional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9891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17312</TotalTime>
  <Words>1043</Words>
  <Application>Microsoft Macintosh PowerPoint</Application>
  <PresentationFormat>Custom</PresentationFormat>
  <Paragraphs>183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2_Office Theme</vt:lpstr>
      <vt:lpstr>PowerPoint Presentation</vt:lpstr>
      <vt:lpstr>Pendahuluan</vt:lpstr>
      <vt:lpstr>Nilai-nilai dasar</vt:lpstr>
      <vt:lpstr>Visi</vt:lpstr>
      <vt:lpstr>Misi</vt:lpstr>
      <vt:lpstr>Komitmen</vt:lpstr>
      <vt:lpstr>Tujuan</vt:lpstr>
      <vt:lpstr>Milestones 2018-2022 (1)</vt:lpstr>
      <vt:lpstr>Milestones 2018-2022 (2)</vt:lpstr>
      <vt:lpstr>Milestones 2018-2022 (3)</vt:lpstr>
      <vt:lpstr>Milestones 2018-2022 (4)</vt:lpstr>
      <vt:lpstr>Milestones 2018-2022 (5)</vt:lpstr>
      <vt:lpstr>Milestones 2018-2022 (5)</vt:lpstr>
      <vt:lpstr>Milestones 2018-2022 (5)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Dewi Paramita</cp:lastModifiedBy>
  <cp:revision>158</cp:revision>
  <dcterms:created xsi:type="dcterms:W3CDTF">2016-10-06T12:46:54Z</dcterms:created>
  <dcterms:modified xsi:type="dcterms:W3CDTF">2018-01-15T09:41:54Z</dcterms:modified>
</cp:coreProperties>
</file>