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68" r:id="rId4"/>
    <p:sldId id="271" r:id="rId5"/>
    <p:sldId id="272" r:id="rId6"/>
    <p:sldId id="282" r:id="rId7"/>
    <p:sldId id="273" r:id="rId8"/>
    <p:sldId id="274" r:id="rId9"/>
    <p:sldId id="275" r:id="rId10"/>
    <p:sldId id="276" r:id="rId11"/>
    <p:sldId id="277" r:id="rId12"/>
    <p:sldId id="269" r:id="rId13"/>
    <p:sldId id="278" r:id="rId14"/>
    <p:sldId id="279" r:id="rId15"/>
    <p:sldId id="270" r:id="rId16"/>
    <p:sldId id="280" r:id="rId17"/>
    <p:sldId id="281" r:id="rId18"/>
  </p:sldIdLst>
  <p:sldSz cx="12187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829" autoAdjust="0"/>
  </p:normalViewPr>
  <p:slideViewPr>
    <p:cSldViewPr>
      <p:cViewPr varScale="1">
        <p:scale>
          <a:sx n="101" d="100"/>
          <a:sy n="101" d="100"/>
        </p:scale>
        <p:origin x="1074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D66E1-602E-470E-A3DB-09757398D19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8CC9-3D37-44B1-B327-D1AA2994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5915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10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D3DB-EB39-4539-B0EC-FBA5508E0C7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6E7-7C84-43D3-B482-11AF2460D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026-D1A2-4A21-8739-7054A31279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026-D1A2-4A21-8739-7054A31279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362" y="274638"/>
            <a:ext cx="109685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600201"/>
            <a:ext cx="109685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362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3DB-EB39-4539-B0EC-FBA5508E0C7D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356351"/>
            <a:ext cx="3859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187" y="6356351"/>
            <a:ext cx="2843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36E7-7C84-43D3-B482-11AF2460DB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031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80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F026-D1A2-4A21-8739-7054A31279C9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5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1B05-38F6-4354-88A7-2D58F3819C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SI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873" y="0"/>
            <a:ext cx="1220311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401B09-4C2E-4427-9C3A-869D150D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303" y="2492896"/>
            <a:ext cx="6837110" cy="1470025"/>
          </a:xfrm>
        </p:spPr>
        <p:txBody>
          <a:bodyPr/>
          <a:lstStyle/>
          <a:p>
            <a:r>
              <a:rPr lang="en-US" b="1"/>
              <a:t>DEPARTEMEN RADIOLOGI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FD7E0E9-15B1-4EA3-BBDB-7FFE26CE6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5587" y="4248670"/>
            <a:ext cx="6264696" cy="694928"/>
          </a:xfrm>
        </p:spPr>
        <p:txBody>
          <a:bodyPr>
            <a:normAutofit fontScale="85000" lnSpcReduction="10000"/>
          </a:bodyPr>
          <a:lstStyle/>
          <a:p>
            <a:r>
              <a:rPr lang="en-US" b="1"/>
              <a:t>BAB IV. Sasaran, Indikator, dan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Tujuan 7:</a:t>
            </a:r>
            <a:r>
              <a:rPr lang="en-US"/>
              <a:t> </a:t>
            </a:r>
            <a:br>
              <a:rPr lang="en-US"/>
            </a:br>
            <a:r>
              <a:rPr lang="sv-SE"/>
              <a:t>Memiliki pusat pelatihan keterampilan bagi peserta didik di bidang radiologi yang sesuai dengan kebutuhan kompetensi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E8A497-6908-4685-ADC1-48C9AD3A7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53433"/>
              </p:ext>
            </p:extLst>
          </p:nvPr>
        </p:nvGraphicFramePr>
        <p:xfrm>
          <a:off x="579538" y="1916832"/>
          <a:ext cx="11028161" cy="23183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431321180"/>
                    </a:ext>
                  </a:extLst>
                </a:gridCol>
                <a:gridCol w="357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wahana belajar dan melatih kompetensi sesuai standar kompetensi radiologi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Departemen memiliki laboratorium keterampilan radiologi (jumlah)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Pembuatan laboratorium keterampilan radiologi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didik, baik PPDS maupun program profesi, memiliki akses yang baik terhadap kasus-kasus radiologi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monitor-workstation dengan perbandingan 1 monitor tiap 3 PPDS dan 1 monitor tiap 10 koas (target 15 monitor-workstation hingga 2022)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Melengkapi monitor-workstation untuk peserta didik PPDS dan profesi dokter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0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5AD-86A0-49C7-8F24-E6A4BFEC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147" y="1311759"/>
            <a:ext cx="8292331" cy="4234482"/>
          </a:xfrm>
        </p:spPr>
        <p:txBody>
          <a:bodyPr>
            <a:normAutofit/>
          </a:bodyPr>
          <a:lstStyle/>
          <a:p>
            <a:r>
              <a:rPr lang="en-ID" sz="6600"/>
              <a:t>BIDANG PENELITIAN</a:t>
            </a:r>
            <a:endParaRPr lang="id-ID" sz="6600"/>
          </a:p>
        </p:txBody>
      </p:sp>
    </p:spTree>
    <p:extLst>
      <p:ext uri="{BB962C8B-B14F-4D97-AF65-F5344CB8AC3E}">
        <p14:creationId xmlns:p14="http://schemas.microsoft.com/office/powerpoint/2010/main" val="288703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/>
              <a:t>Tujuan 1: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Staf pendidik mampu menghasilkan produk penelitian kedokteran di bidang radiologi maupun multidisipliner yang meliputi penelitian dasar, penelitian terapan, dan penelitian kebijakan di tingkat nasional atau internasional</a:t>
            </a:r>
            <a:endParaRPr lang="en-US" sz="16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AB0E1E2-0C69-4D24-BDC8-957EDDCA9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51949"/>
              </p:ext>
            </p:extLst>
          </p:nvPr>
        </p:nvGraphicFramePr>
        <p:xfrm>
          <a:off x="549003" y="1080196"/>
          <a:ext cx="10848161" cy="51879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4160609685"/>
                    </a:ext>
                  </a:extLst>
                </a:gridCol>
                <a:gridCol w="342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4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Sasaran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Indikator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400" b="1" u="none" strike="noStrike">
                          <a:effectLst/>
                        </a:rPr>
                        <a:t>Target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Program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4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2018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2019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2020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2021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2022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576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penelitian departemen lintas-ilmu dalam satu klaster kesehatan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Jumlah hasil penelitian departemen dengan bidang disiplin ilmu dalam satu klaster kesehatan</a:t>
                      </a:r>
                      <a:r>
                        <a:rPr lang="id-ID" sz="1200" u="none" strike="noStrike">
                          <a:effectLst/>
                        </a:rPr>
                        <a:t> </a:t>
                      </a:r>
                      <a:r>
                        <a:rPr lang="en-ID" sz="1200" u="none" strike="noStrike">
                          <a:effectLst/>
                        </a:rPr>
                        <a:t>tiap tahunnya (penelitan per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Mengadakan penelitian multidisipliner </a:t>
                      </a:r>
                      <a:r>
                        <a:rPr lang="id-ID" sz="1200" u="none" strike="noStrike">
                          <a:effectLst/>
                        </a:rPr>
                        <a:t>dalam klaster </a:t>
                      </a:r>
                      <a:r>
                        <a:rPr lang="en-ID" sz="1200" u="none" strike="noStrike">
                          <a:effectLst/>
                        </a:rPr>
                        <a:t>keehatan</a:t>
                      </a:r>
                      <a:r>
                        <a:rPr lang="id-ID" sz="1200" u="none" strike="noStrike">
                          <a:effectLst/>
                        </a:rPr>
                        <a:t>.  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86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penelitian departemen lintas-ilmu, antar-fakultas, antar institusi, maupun dengan korporasi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u="none" strike="noStrike" dirty="0">
                          <a:effectLst/>
                        </a:rPr>
                        <a:t> </a:t>
                      </a:r>
                      <a:r>
                        <a:rPr lang="en-ID" sz="1200" u="none" strike="noStrike" dirty="0" err="1">
                          <a:effectLst/>
                        </a:rPr>
                        <a:t>Jumlah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hasil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penelitian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departemen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dengan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bidang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disiplin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ilmu</a:t>
                      </a:r>
                      <a:r>
                        <a:rPr lang="en-ID" sz="1200" u="none" strike="noStrike" dirty="0">
                          <a:effectLst/>
                        </a:rPr>
                        <a:t> di </a:t>
                      </a:r>
                      <a:r>
                        <a:rPr lang="en-ID" sz="1200" u="none" strike="noStrike" dirty="0" err="1">
                          <a:effectLst/>
                        </a:rPr>
                        <a:t>luar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klaster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kesehatan</a:t>
                      </a:r>
                      <a:r>
                        <a:rPr lang="en-ID" sz="1200" u="none" strike="noStrike" dirty="0">
                          <a:effectLst/>
                        </a:rPr>
                        <a:t>, </a:t>
                      </a:r>
                      <a:r>
                        <a:rPr lang="en-ID" sz="1200" u="none" strike="noStrike" dirty="0" err="1">
                          <a:effectLst/>
                        </a:rPr>
                        <a:t>baik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antar-fakultas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maupun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antar-institusi</a:t>
                      </a:r>
                      <a:r>
                        <a:rPr lang="en-ID" sz="1200" u="none" strike="noStrike" dirty="0">
                          <a:effectLst/>
                        </a:rPr>
                        <a:t> , </a:t>
                      </a:r>
                      <a:r>
                        <a:rPr lang="en-ID" sz="1200" u="none" strike="noStrike" dirty="0" err="1">
                          <a:effectLst/>
                        </a:rPr>
                        <a:t>dan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korporasi</a:t>
                      </a:r>
                      <a:r>
                        <a:rPr lang="en-ID" sz="1200" u="none" strike="noStrike" dirty="0">
                          <a:effectLst/>
                        </a:rPr>
                        <a:t>  </a:t>
                      </a:r>
                      <a:r>
                        <a:rPr lang="en-ID" sz="1200" u="none" strike="noStrike" err="1">
                          <a:effectLst/>
                        </a:rPr>
                        <a:t>tiap</a:t>
                      </a:r>
                      <a:r>
                        <a:rPr lang="en-ID" sz="1200" u="none" strike="noStrike">
                          <a:effectLst/>
                        </a:rPr>
                        <a:t> tahunnya (penelitian per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</a:rPr>
                        <a:t>Mengadakan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penelitian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multidisipliner</a:t>
                      </a:r>
                      <a:r>
                        <a:rPr lang="en-ID" sz="1200" u="none" strike="noStrike" dirty="0">
                          <a:effectLst/>
                        </a:rPr>
                        <a:t> di </a:t>
                      </a:r>
                      <a:r>
                        <a:rPr lang="en-ID" sz="1200" u="none" strike="noStrike" dirty="0" err="1">
                          <a:effectLst/>
                        </a:rPr>
                        <a:t>luar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klaster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fakultas</a:t>
                      </a:r>
                      <a:r>
                        <a:rPr lang="en-ID" sz="1200" u="none" strike="noStrike" dirty="0">
                          <a:effectLst/>
                        </a:rPr>
                        <a:t>, </a:t>
                      </a:r>
                      <a:r>
                        <a:rPr lang="en-ID" sz="1200" u="none" strike="noStrike" dirty="0" err="1">
                          <a:effectLst/>
                        </a:rPr>
                        <a:t>baik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antar-fakultas</a:t>
                      </a:r>
                      <a:r>
                        <a:rPr lang="en-ID" sz="1200" u="none" strike="noStrike" dirty="0">
                          <a:effectLst/>
                        </a:rPr>
                        <a:t>, </a:t>
                      </a:r>
                      <a:r>
                        <a:rPr lang="en-ID" sz="1200" u="none" strike="noStrike" dirty="0" err="1">
                          <a:effectLst/>
                        </a:rPr>
                        <a:t>maupun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antar-institusi</a:t>
                      </a:r>
                      <a:r>
                        <a:rPr lang="id-ID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korporasi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324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penelitian yang dipublikasikan pada jurnal ilmiah/konferensi ilmiah bereputasi  nasional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Jumlah abstrak penelitian yang terpublikasi pada proceeding konferensi terindeks dan/atau jumlah publikasi yang diterbitkan pada jurnal bereputasi nasional (jumlah penelitian)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Memfasilitasi publikasi penelitian multidispliner pada kegiatan konferensi bereputasi dan/atau publikasi penelitian multidispliner pada jurnal bereputasi nasional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1324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penelitian yang dipublikasikan pada jurnal ilmiah/konferensi ilmiah bereputasi  internasional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Jumlah abstrak penelitian yang terpublikasi pada proceeding konferensi terindeks dan/atau Jumlah publikasi yang diterbitkan pada jurnal bereputasi internasional (jumlah penelitian)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Memfasilitasi publikasi penelitian multidispliner pada kegiatan konferensi bereputasi dan/atau publikasi penelitian multidispliner pada jurnal bereputasi internasional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9307233"/>
                  </a:ext>
                </a:extLst>
              </a:tr>
              <a:tr h="623164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mitra penelitian lintas-ilmu yang bervariasi baik dalam satu klaster maupun di luar klaster kesehatan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 dirty="0" err="1">
                          <a:effectLst/>
                        </a:rPr>
                        <a:t>Jumlah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mitra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penelitian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multidisipliner</a:t>
                      </a:r>
                      <a:r>
                        <a:rPr lang="en-ID" sz="1200" u="none" strike="noStrike" dirty="0">
                          <a:effectLst/>
                        </a:rPr>
                        <a:t> yang </a:t>
                      </a:r>
                      <a:r>
                        <a:rPr lang="en-ID" sz="1200" u="none" strike="noStrike" dirty="0" err="1">
                          <a:effectLst/>
                        </a:rPr>
                        <a:t>terlibat</a:t>
                      </a:r>
                      <a:r>
                        <a:rPr lang="en-ID" sz="1200" u="none" strike="noStrike" dirty="0">
                          <a:effectLst/>
                        </a:rPr>
                        <a:t>, </a:t>
                      </a:r>
                      <a:r>
                        <a:rPr lang="en-ID" sz="1200" u="none" strike="noStrike" dirty="0" err="1">
                          <a:effectLst/>
                        </a:rPr>
                        <a:t>tiap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tahunnya</a:t>
                      </a:r>
                      <a:r>
                        <a:rPr lang="id-ID" sz="1200" u="none" strike="noStrike">
                          <a:effectLst/>
                        </a:rPr>
                        <a:t> </a:t>
                      </a:r>
                      <a:r>
                        <a:rPr lang="en-ID" sz="1200" u="none" strike="noStrike">
                          <a:effectLst/>
                        </a:rPr>
                        <a:t>(mitra per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u="none" strike="noStrike">
                          <a:effectLst/>
                        </a:rPr>
                        <a:t>Menjalin mitra kerja sama penelitian baik lintas departemen, fakultas, maupun institusi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46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/>
              <a:t>Tujuan 2:</a:t>
            </a:r>
            <a:r>
              <a:rPr lang="en-US" sz="1400"/>
              <a:t> </a:t>
            </a:r>
            <a:br>
              <a:rPr lang="en-US" sz="1400"/>
            </a:br>
            <a:r>
              <a:rPr lang="en-US" sz="1800"/>
              <a:t>Peserta didik memiliki kemampuan merancang, mengorganisasikan serta melaksanakan penelitian kedokteran baik sebagai anggota penelitian payung maupun secara mandiri di bidang radiologi.</a:t>
            </a:r>
            <a:endParaRPr lang="en-US" sz="1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C180CA-FFC6-460C-A6A5-F68D7C25A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217479"/>
              </p:ext>
            </p:extLst>
          </p:nvPr>
        </p:nvGraphicFramePr>
        <p:xfrm>
          <a:off x="835816" y="1484784"/>
          <a:ext cx="10848161" cy="47796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9290">
                  <a:extLst>
                    <a:ext uri="{9D8B030D-6E8A-4147-A177-3AD203B41FA5}">
                      <a16:colId xmlns:a16="http://schemas.microsoft.com/office/drawing/2014/main" val="2211717323"/>
                    </a:ext>
                  </a:extLst>
                </a:gridCol>
                <a:gridCol w="349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96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712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Staf pendidik maupun peserta didik memiliki kemampuan untuk merencanakan, menjalankan, dan mempublikasikan penelitian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pelatihan penyusunan masalah penelitian tiap tahunnya (per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Mengadakan pelatihan penyusunan masalah penelitian secara berkala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98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pelatihan metodologi penelitian dan statistika penelitian kedokteran tiap tahunnya (per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Mengadakan pelatihan metodologi penelitian dan statistika penelitian kedokteran secara berkala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7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pelatihan  publikasi jurnal, poster, maupun makalah ilmiah pada konferensi dan jurnal bereputasi nasional/internasional tiap tahunnya (per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Mengadakan pelatihan  publikasi jurnal, poster, maupun makalah ilmiah pada konferensi dan jurnal bereputasi nasional/internasional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7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pengiriman staf untuk pelatihan standar penelitian yang baik, tiap tahunnya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r>
                        <a:rPr lang="en-ID" sz="1400" u="none" strike="noStrike">
                          <a:effectLst/>
                        </a:rPr>
                        <a:t>(per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Memfasilitasi sertifikasi staf pendidik untuk standar penelitian yang baik, seperti GCP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69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5AD-86A0-49C7-8F24-E6A4BFEC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147" y="1311759"/>
            <a:ext cx="8292331" cy="4234482"/>
          </a:xfrm>
        </p:spPr>
        <p:txBody>
          <a:bodyPr>
            <a:normAutofit/>
          </a:bodyPr>
          <a:lstStyle/>
          <a:p>
            <a:r>
              <a:rPr lang="en-ID" sz="6600"/>
              <a:t>BIDANG PENGABDIAN MASYARAKAT</a:t>
            </a:r>
            <a:endParaRPr lang="id-ID" sz="6600"/>
          </a:p>
        </p:txBody>
      </p:sp>
    </p:spTree>
    <p:extLst>
      <p:ext uri="{BB962C8B-B14F-4D97-AF65-F5344CB8AC3E}">
        <p14:creationId xmlns:p14="http://schemas.microsoft.com/office/powerpoint/2010/main" val="299239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/>
              <a:t>Tujuan 1: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Seluruh staf pendidik dan kependidikan, peserta didik dan alumni mampu mengidentifikasi, merumuskan dan memecahkan masalah kesehatan masyarakat di bidang radiologi.</a:t>
            </a:r>
            <a:endParaRPr lang="en-US" sz="1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E2373-A4FB-4A7C-BEE4-2C194F65A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46492"/>
              </p:ext>
            </p:extLst>
          </p:nvPr>
        </p:nvGraphicFramePr>
        <p:xfrm>
          <a:off x="579538" y="1124744"/>
          <a:ext cx="11028161" cy="53339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054370191"/>
                    </a:ext>
                  </a:extLst>
                </a:gridCol>
                <a:gridCol w="357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12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Departemen memiliki kegiatan yang berorientasi pada pengabdian masyarakat dengan tujuan meningkatkan taraf kesehatan masyarakat atau meningkatkan kesadaran masyarakat akan pola hidup sehat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 dirty="0">
                          <a:effectLst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kegiatan pengabdian kepada masyarakat dalam setiap tahunnya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r>
                        <a:rPr lang="en-ID" sz="1400" u="none" strike="noStrike">
                          <a:effectLst/>
                        </a:rPr>
                        <a:t> (per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Mengadakan kegiatan kerja sama pengabdian, baik internal maupun lintas sektoral, baik dalam bentuk bakti sosial, penyuluhan, maupun kegiatan lainnya.</a:t>
                      </a:r>
                      <a:r>
                        <a:rPr lang="id-ID" sz="1400" u="none" strike="noStrike" dirty="0">
                          <a:effectLst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mitra kerja sama pengabdian masyarakat setiap tahunnya (per tahun)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r>
                        <a:rPr lang="en-ID" sz="1400" u="none" strike="noStrike">
                          <a:effectLst/>
                        </a:rPr>
                        <a:t>Kerja sama dengan mitra departemen dalam pengabdian masyarakat, baik lintas-departemen, fakultas, maupun institusi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halaman website aktif berisi informasi praktis radiologis 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r>
                        <a:rPr lang="en-ID" sz="1400" u="none" strike="noStrike">
                          <a:effectLst/>
                        </a:rPr>
                        <a:t>(jumlah halaman hingga 2022)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40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60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80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100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r>
                        <a:rPr lang="en-ID" sz="1400" u="none" strike="noStrike">
                          <a:effectLst/>
                        </a:rPr>
                        <a:t>Pembuatan halaman website berisi informasi praktis tentang radiologi yang dapat diakses masyarakat luas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kunjungan halaman website yang berisi informasi praktis radiologis (target 10.000 kunjungan hingga 2022)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20%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40%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60%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80%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100%</a:t>
                      </a:r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Menciptakan produk akhir yang memiliki daya guna meningkatkan taraf kesehatan masyarakat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hasil penelitian yang dijadikan produk penelitian/HAKI (target 1 hingga 2022)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Hilirisasi hasil penelitian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420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5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/>
              <a:t>Tujuan 2:</a:t>
            </a:r>
            <a:r>
              <a:rPr lang="en-US" sz="1400"/>
              <a:t> </a:t>
            </a:r>
            <a:br>
              <a:rPr lang="en-US" sz="1400"/>
            </a:br>
            <a:r>
              <a:rPr lang="en-US" sz="1800"/>
              <a:t>Seluruh staf pendidik dan kependidikan, peserta didik dan alumni mampu bekerja sama baik internal maupun lintas sektoral dalam pembangunan bangsa dan negara terutama di bidang radiologi.</a:t>
            </a:r>
            <a:endParaRPr lang="en-US" sz="1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26A80B-69C0-4DAA-AC60-324CBF326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707145"/>
              </p:ext>
            </p:extLst>
          </p:nvPr>
        </p:nvGraphicFramePr>
        <p:xfrm>
          <a:off x="621011" y="1020764"/>
          <a:ext cx="11028161" cy="54521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4901">
                  <a:extLst>
                    <a:ext uri="{9D8B030D-6E8A-4147-A177-3AD203B41FA5}">
                      <a16:colId xmlns:a16="http://schemas.microsoft.com/office/drawing/2014/main" val="2525758937"/>
                    </a:ext>
                  </a:extLst>
                </a:gridCol>
                <a:gridCol w="357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2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4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Seluruh komponen departemen dan alumni berperan dalam layanan radiologi di lokasi-lokasi terpencil Indonesia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 dirty="0">
                          <a:effectLst/>
                        </a:rPr>
                        <a:t> 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peserta didik tingkat mandiri yang dikirim ke lokasi terpencil di Indonesia untuk membantu layanan radiologi, tiap tahunnya (persentase peserta didik Tubel Kemenkes, selama program tersebut masih berjalan)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Pengiriman peserta didik tingkat mandiri peserta Tubel Kemenkes ke lokasi terpencil di Indonesia untuk membantu layanan radiologi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67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visitasi dan pendampingan staf pendidik kepada peserta didik yang dikirim ke lokasi terpencil </a:t>
                      </a:r>
                      <a:r>
                        <a:rPr lang="en-ID" sz="1400" u="none" strike="noStrike">
                          <a:effectLst/>
                        </a:rPr>
                        <a:t>(staf pendidik tiap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Visitasi dan pendampingan staf pendidik kepada peserta didik yang dikirim ke lokasi terpencil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58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Jumlah mitra daerah kerja sama pengiriman peserta didik untuk membantu layanan radiologi (menyesuaikan jumlah peserta didik yang dikirim)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Peningkatan jumlah mitra daerah pengiriman peserta didik di lokasi terpencil yang memerlukan bantuan layanan radiologi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id-ID" sz="1400" u="none" strike="noStrike">
                          <a:effectLst/>
                        </a:rPr>
                        <a:t> 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67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partisipasi aktif alumni dalam kegiatan-kegiatan pengabdian masyarakat yang dilakukan oleh departemen </a:t>
                      </a:r>
                      <a:r>
                        <a:rPr lang="en-ID" sz="1400" u="none" strike="noStrike">
                          <a:effectLst/>
                        </a:rPr>
                        <a:t>(kegiatan tiap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Sumbangsih alumni dalam bidang pengabdian masyarakat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37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44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5AD-86A0-49C7-8F24-E6A4BFEC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147" y="1311759"/>
            <a:ext cx="8292331" cy="4234482"/>
          </a:xfrm>
        </p:spPr>
        <p:txBody>
          <a:bodyPr>
            <a:normAutofit/>
          </a:bodyPr>
          <a:lstStyle/>
          <a:p>
            <a:r>
              <a:rPr lang="en-ID" sz="6600"/>
              <a:t>BIDANG PENDIDIKAN</a:t>
            </a:r>
            <a:endParaRPr lang="id-ID" sz="6600"/>
          </a:p>
        </p:txBody>
      </p:sp>
    </p:spTree>
    <p:extLst>
      <p:ext uri="{BB962C8B-B14F-4D97-AF65-F5344CB8AC3E}">
        <p14:creationId xmlns:p14="http://schemas.microsoft.com/office/powerpoint/2010/main" val="411557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Tujuan 1:</a:t>
            </a:r>
            <a:r>
              <a:rPr lang="en-US"/>
              <a:t> </a:t>
            </a:r>
            <a:br>
              <a:rPr lang="en-US"/>
            </a:br>
            <a:r>
              <a:rPr lang="en-US"/>
              <a:t>Mampu menerapkan aspek etika dan moral serta mempunyai budi pekerti luhur, iman dan takwa yang kokoh dalam implementasi pengembangan ilmu radiologi.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0AA952-FD5A-4D32-A109-8916D1749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53784"/>
              </p:ext>
            </p:extLst>
          </p:nvPr>
        </p:nvGraphicFramePr>
        <p:xfrm>
          <a:off x="343332" y="1700808"/>
          <a:ext cx="11663999" cy="40633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06638">
                  <a:extLst>
                    <a:ext uri="{9D8B030D-6E8A-4147-A177-3AD203B41FA5}">
                      <a16:colId xmlns:a16="http://schemas.microsoft.com/office/drawing/2014/main" val="1755751718"/>
                    </a:ext>
                  </a:extLst>
                </a:gridCol>
                <a:gridCol w="373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1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PPDS dan profesi dokter memiliki ilmu pengetahuan etika di bidang radiologi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Terdapat perkuliahan bioetika di bidang radiologi (per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Perkuliahan bioetika di bidang radiologi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PPDS dan profesi memiliki ilmu pengetahuan keamanan pasien di bidang radiologi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Terdapat perkuliahan keamanan pasien di bidang radiologi (per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Perkuliahan keamanan pasien di bidang radiologi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173296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memiliki aspek iman dan takwa yang baik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perkuliahan siraman rohani (per tahun, minimal 2 kali per bulan)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Perkuliahan siraman rohani oleh peserta didik/staf pendidik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PPDS memiliki penilaian yang baik dari lingkungan sekitar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peserta didik dengan capaian evaluasi minimal 80% baik (dari jumlah total peserta didik)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Evaluasi 360</a:t>
                      </a:r>
                      <a:r>
                        <a:rPr lang="en-ID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D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terhadap peserta didik</a:t>
                      </a:r>
                      <a:endParaRPr lang="id-ID" sz="1400" b="0" i="0" u="none" strike="noStrike" baseline="30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77615"/>
                  </a:ext>
                </a:extLst>
              </a:tr>
              <a:tr h="32480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kegiatan evaluasi 360</a:t>
                      </a:r>
                      <a:r>
                        <a:rPr lang="en-ID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D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terhadap peserta didik (dilakukan setiap kenaikan jenjang kompetensi)</a:t>
                      </a:r>
                      <a:endParaRPr lang="id-ID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22516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profesi dokter memiliki penilaian yang baik dari staf pendidik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Kondite perilaku profesional profesi dokter dengan capaian minimal 80% baik (dari jumlah total peserta didik)</a:t>
                      </a:r>
                      <a:endParaRPr lang="id-ID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Penilaian perilaku profesional peserta didik</a:t>
                      </a:r>
                      <a:endParaRPr lang="id-ID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707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7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/>
              <a:t>Tujuan 2:</a:t>
            </a:r>
            <a:r>
              <a:rPr lang="en-US" sz="1400"/>
              <a:t> </a:t>
            </a:r>
            <a:br>
              <a:rPr lang="en-US" sz="1400"/>
            </a:br>
            <a:r>
              <a:rPr lang="en-US" sz="1800"/>
              <a:t>Menguasai kompetensi dokter spesialis Radiologi sehingga mampu memberikan pelayanan radiologi secara paripurna tingkat spesialistik berdasarkan Evidence Based Medical Imaging</a:t>
            </a:r>
            <a:endParaRPr lang="en-US" sz="1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B6E33E-66C1-4CA8-AB3C-E17558FB5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647316"/>
              </p:ext>
            </p:extLst>
          </p:nvPr>
        </p:nvGraphicFramePr>
        <p:xfrm>
          <a:off x="165852" y="1052737"/>
          <a:ext cx="11322101" cy="53790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479173266"/>
                    </a:ext>
                  </a:extLst>
                </a:gridCol>
                <a:gridCol w="372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8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16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r>
                        <a:rPr lang="en-ID" sz="1600" b="1" u="none" strike="noStrike">
                          <a:effectLst/>
                        </a:rPr>
                        <a:t> 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9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149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kurikulum program studi  yang sesuai dengan kurikulum nasional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kegiatan monitoring dan evaluasi kurikulum program studi dan penyesuaian dengan kurikulum nasional (per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dan evaluasi kurikulum Pendidikan Dokter Spesialis Radiologi dan penyesuaian dengan kurikulum nasional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2224133"/>
                  </a:ext>
                </a:extLst>
              </a:tr>
              <a:tr h="888836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memiliki tambahan ilmu pengetahuan aplikatif dari pakar internal di bidang keahlian masing-masing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perkuliahan pakar internal sesuai bidang keahlian masing-masing (per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Perkuliahan pakar internal sesuai bidang keahlian masing-masing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6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memiliki tambahan ilmu pengetahuan aplikatif dari pakar eksternal di bidang keahlian masing-masing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perkuliahan pakar eksternal dalam negeri sesuai bidang keahlian masing-masing (4 kali per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Perkuliahan pakar eksternal dalam negeri sesuai bidang keahlian masing-masing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867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perkuliahan pakar eksternal luar negeri sesuai bidang keahlian masing-masing (1 kali per tahun)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Perkuliahan pakar eksternal luar negeri sesuai bidang keahlian masing-masing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2941531"/>
                  </a:ext>
                </a:extLst>
              </a:tr>
              <a:tr h="888836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memiliki paparan yang cukup terhadap kasus-kasus yang sesuai standar kompetensi di bidang radiologi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logbook kasus &amp; kompetensi residen yang terisi lengkap (dari jumlah seluruh residen)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Logbook kasus  dan kompetensi peserta didik</a:t>
                      </a:r>
                      <a:endParaRPr lang="id-ID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77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75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B6E33E-66C1-4CA8-AB3C-E17558FB5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388301"/>
              </p:ext>
            </p:extLst>
          </p:nvPr>
        </p:nvGraphicFramePr>
        <p:xfrm>
          <a:off x="188964" y="980728"/>
          <a:ext cx="11881319" cy="54891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76436">
                  <a:extLst>
                    <a:ext uri="{9D8B030D-6E8A-4147-A177-3AD203B41FA5}">
                      <a16:colId xmlns:a16="http://schemas.microsoft.com/office/drawing/2014/main" val="1975693299"/>
                    </a:ext>
                  </a:extLst>
                </a:gridCol>
                <a:gridCol w="3460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23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8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Sasaran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Indikator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Program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2018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2019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2020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2021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2022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mampu mengaplikasikan ilmu radiologi dalam praktik pelayanan sehari-hari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alumni yang mengisi </a:t>
                      </a:r>
                      <a:r>
                        <a:rPr lang="en-ID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study </a:t>
                      </a: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dengan lengkap (persentase total alumni)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study pengguna lulusan terhadap alumni departemen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1608563"/>
                  </a:ext>
                </a:extLst>
              </a:tr>
              <a:tr h="546378">
                <a:tc vMerge="1">
                  <a:txBody>
                    <a:bodyPr/>
                    <a:lstStyle/>
                    <a:p>
                      <a:pPr algn="ctr" fontAlgn="b"/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Penilaian </a:t>
                      </a:r>
                      <a:r>
                        <a:rPr lang="en-ID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tracer study </a:t>
                      </a: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pengguna lulusan terhadap alumni dengan hasil baik (persentase dari total responden)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3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315259"/>
                  </a:ext>
                </a:extLst>
              </a:tr>
              <a:tr h="36736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Mengembangkan mata kuliah lintas disiplin ilmu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peserta didik dari program studi lain (per tahunnya)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Penerimaan stase peserta didik dari </a:t>
                      </a: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studi </a:t>
                      </a:r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lain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994678"/>
                  </a:ext>
                </a:extLst>
              </a:tr>
              <a:tr h="4327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peserta didik yang dikirim stase di program studi  lain (per tahunnya)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Pengiriman peserta didik untuk stase di </a:t>
                      </a: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studi </a:t>
                      </a:r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lain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4367153"/>
                  </a:ext>
                </a:extLst>
              </a:tr>
              <a:tr h="54637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mitra departemen lintas-ilmu dalam satu fakultas (mitra per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Menjalin kerja sama dengan departemen lain lintas-ilmu satu fakultas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2457932"/>
                  </a:ext>
                </a:extLst>
              </a:tr>
              <a:tr h="54637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Internasionalisasi peserta didik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peserta didik yang dikirim ke institusi radiologi di luar negeri (program elektif per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Mengirim peserta didik ke institusi radiologi di luar negeri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842417"/>
                  </a:ext>
                </a:extLst>
              </a:tr>
              <a:tr h="7253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Pengayaan kasus dan kompetensi peserta didik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Kegiatan pengiriman peserta didik PPDS dan profesi dokter yang dikirim ke RS jejaring (dilakukan secara rutin tiap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Pengiriman tandem peserta didik PPDS dan profesi dokter ke RS jejaring (RS UGM, RS Soeradji Tirtonegoro Klaten)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1287288"/>
                  </a:ext>
                </a:extLst>
              </a:tr>
              <a:tr h="4327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Terlaksananya teleconference/webinar pembahasan kasus dengan RS jejaring (per bulan)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Penyelenggaraan teleconference dengan jejaring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6953588"/>
                  </a:ext>
                </a:extLst>
              </a:tr>
              <a:tr h="90441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sarana pendidikan radiologi di RSUP Dr. Sardjito dan FK UGM yang lebih baik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Penambahan ruangan dan fasilitas yang layak untuk peserta didik dan staf pendidik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Penambahan ruangan dan fasilitas yang layak untuk proses Pendidikan, meliputi ruang staff, lab computer, dan ruang kuliah-pertemuan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51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9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/>
              <a:t>Tujuan 3: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Menjadi Departemen dengan unggulan di bidang </a:t>
            </a:r>
            <a:r>
              <a:rPr lang="en-US" sz="1600" i="1"/>
              <a:t>woman imaging</a:t>
            </a:r>
            <a:r>
              <a:rPr lang="en-US" sz="1600"/>
              <a:t>, radiologi intervensi, dan </a:t>
            </a:r>
            <a:r>
              <a:rPr lang="en-US" sz="1600" i="1"/>
              <a:t>biomolecular imaging </a:t>
            </a:r>
            <a:r>
              <a:rPr lang="en-US" sz="1600"/>
              <a:t>yang bertaraf nasional dan internasional</a:t>
            </a:r>
            <a:endParaRPr lang="en-US" sz="1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73AD9D-29BA-496C-A243-A201BAC82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19131"/>
              </p:ext>
            </p:extLst>
          </p:nvPr>
        </p:nvGraphicFramePr>
        <p:xfrm>
          <a:off x="693019" y="1628800"/>
          <a:ext cx="10848161" cy="33946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808681834"/>
                    </a:ext>
                  </a:extLst>
                </a:gridCol>
                <a:gridCol w="350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jumlah staf pendidik konsultan yang mencukupi pada bidang-bidang unggulan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konsultan minimal di bidang unggulan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 jumlah konsultan di bidang-bidang unggulan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staf pendidik konsultan dengan pengakuan nasional/internasional sebagai pembicara utama konferensi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kegiatan seminar di mana konsultan terkait menjadi pembicara (kegiatan 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 pengiriman staf pendidik konsultan sebagai pembicara pada seminar di bidang unggulan terkait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Menjadi pusat pendidikan tujuan studi pada bidang-bidang unggulan tersebut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visitasi oleh pihak luar yang berkaitan dengan bidang unggulan (kegiatan 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Menerima/mengundang pihak luar untuk melakukan visitasi yang berhubungan dengan bidang-bidang unggulan</a:t>
                      </a:r>
                      <a:endParaRPr lang="id-ID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77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24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Tujuan 4:</a:t>
            </a:r>
            <a:r>
              <a:rPr lang="en-US"/>
              <a:t> </a:t>
            </a:r>
            <a:br>
              <a:rPr lang="en-US"/>
            </a:br>
            <a:r>
              <a:rPr lang="en-US"/>
              <a:t>Melakukan pengembangan program studi radiologi melalui karya ilmiah serta berpartisipasi dalam pertemuan dan acara ilmiah baik nasional maupun internasional sehingga memiliki daya saing global.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C3F2F1-127F-4D21-8CBF-230611CA8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834086"/>
              </p:ext>
            </p:extLst>
          </p:nvPr>
        </p:nvGraphicFramePr>
        <p:xfrm>
          <a:off x="372694" y="1556792"/>
          <a:ext cx="11441849" cy="4445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97673">
                  <a:extLst>
                    <a:ext uri="{9D8B030D-6E8A-4147-A177-3AD203B41FA5}">
                      <a16:colId xmlns:a16="http://schemas.microsoft.com/office/drawing/2014/main" val="187222642"/>
                    </a:ext>
                  </a:extLst>
                </a:gridCol>
                <a:gridCol w="370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3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Sasaran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Indikator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400" b="1" u="none" strike="noStrike">
                          <a:effectLst/>
                        </a:rPr>
                        <a:t>Target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>
                          <a:effectLst/>
                        </a:rPr>
                        <a:t>Program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2018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2019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2020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2021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u="none" strike="noStrike" dirty="0">
                          <a:effectLst/>
                        </a:rPr>
                        <a:t>2022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peserta didik dan/atau staf pendidik yang berprestasi pada kompetisi karya ilmiah nasional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peserta didik dan/atau staf pendidik yang mengikuti kompetisi karya ilmiah nasional (per tahunnya)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Mengirim peserta didik dan/atau staf pendidik untuk mengikuti kompetisi karya ilmiah nasional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8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Pemberian penghargaan/insentif bagi peserta didik dan/atau staf pendidik yang berprestasi di tingkat nasional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5032384"/>
                  </a:ext>
                </a:extLst>
              </a:tr>
              <a:tr h="4314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peserta didik dan/atau staf pendidik yang berprestasi pada kompetisi karya ilmiah internasional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peserta didik dan/atau staf pendidik yang mengikuti kompetisi karya ilmiah internasional (tahunnya)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Mengirim peserta didik dan/atau staf pendidik untuk mengikuti kompetisi karya ilmiah internasional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249381"/>
                  </a:ext>
                </a:extLst>
              </a:tr>
              <a:tr h="43148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Pemberian penghargaan/insentif bagi peserta didik dan/atau staf pendidik yang berprestasi di tingkat internasional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4689785"/>
                  </a:ext>
                </a:extLst>
              </a:tr>
              <a:tr h="43148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peserta didik dengan prestasi ujian nasional baik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peserta didik yang lulus ujian nasional </a:t>
                      </a:r>
                      <a:r>
                        <a:rPr lang="en-ID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first-taker (</a:t>
                      </a: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persentase peserta)</a:t>
                      </a:r>
                      <a:endParaRPr lang="id-ID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Pembimbingan dan pelatihan calon peserta ujian nasional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3032466"/>
                  </a:ext>
                </a:extLst>
              </a:tr>
              <a:tr h="431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peserta didik dan/atau staf pendidik yang mampu menggunakan Bahasa Inggris dalam kegiatan ilmiah radiologi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kegiatan ilmiah di departemen dengan Bahasa Inggris (kegiatan per tahunnya)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  <a:endParaRPr kumimoji="0" lang="id-ID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Mempresentasikan karya ilmiah dalam Bahasa Inggris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8875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14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/>
              <a:t>Tujuan 5: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Memiliki kemampuan menggunakan teknologi komunikasi dan informasi berupa pengembangan informasi dan teknologi (IT) khususnya Sistem Informasi Radiologi termasuk teleradiologi yang terintegrasi dengan Sistem Informasi Rumah Sakit.</a:t>
            </a:r>
            <a:endParaRPr lang="en-US" sz="1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66DF10-8663-43BB-ABA4-061FE0AA6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84569"/>
              </p:ext>
            </p:extLst>
          </p:nvPr>
        </p:nvGraphicFramePr>
        <p:xfrm>
          <a:off x="476995" y="1700808"/>
          <a:ext cx="11028161" cy="25317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410771531"/>
                    </a:ext>
                  </a:extLst>
                </a:gridCol>
                <a:gridCol w="3645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Sasaran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Indikator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>
                          <a:effectLst/>
                        </a:rPr>
                        <a:t>Target</a:t>
                      </a:r>
                      <a:r>
                        <a:rPr lang="en-ID" sz="1600" b="1" u="none" strike="noStrike">
                          <a:effectLst/>
                        </a:rPr>
                        <a:t> (%)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>
                          <a:effectLst/>
                        </a:rPr>
                        <a:t>Program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2018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2019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2020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2021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u="none" strike="noStrike" dirty="0">
                          <a:effectLst/>
                        </a:rPr>
                        <a:t>2022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1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Peserta didik dan staf pendidik memiliki kemampuan menggunakan TI dalam praktik radiologi sehari-hari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pelatihan penggunaan IT dalam rumah sakit (kegiatan 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Pelatihan penggunaan IT dalam rumah sakit bekerja sama dengan INSTI rumah sakit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pelatihan penggunaan workstation/teknologi terapan yang berhubungan langsung dengan praktik radiologi (kegiatan per tahun)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Pelatihan penggunaan workstation/teknologi terapan yang berhubungan langsung dengan praktik radiologi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44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208762-D004-4F30-9AA1-19A39BEDAA10}"/>
              </a:ext>
            </a:extLst>
          </p:cNvPr>
          <p:cNvSpPr txBox="1">
            <a:spLocks/>
          </p:cNvSpPr>
          <p:nvPr/>
        </p:nvSpPr>
        <p:spPr>
          <a:xfrm>
            <a:off x="165852" y="285729"/>
            <a:ext cx="9385738" cy="7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Tujuan 6:</a:t>
            </a:r>
            <a:r>
              <a:rPr lang="en-US"/>
              <a:t> </a:t>
            </a:r>
            <a:br>
              <a:rPr lang="en-US"/>
            </a:br>
            <a:r>
              <a:rPr lang="nn-NO"/>
              <a:t>Memiliki tenaga staf pendidik dengan kualifikasi pendidikan maksimal, yaitu S3 dan Konsultan Subspesialis, untuk mengajar di tingkat pendidikan dokter spesialis, sarjana, maupun paska-sarjana.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1661AA-2544-4955-B9B2-2199B1A3A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983834"/>
              </p:ext>
            </p:extLst>
          </p:nvPr>
        </p:nvGraphicFramePr>
        <p:xfrm>
          <a:off x="579538" y="1556792"/>
          <a:ext cx="11028161" cy="45186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908458298"/>
                    </a:ext>
                  </a:extLst>
                </a:gridCol>
                <a:gridCol w="350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46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Sasaran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Indikator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200" b="1" u="none" strike="noStrike">
                          <a:effectLst/>
                        </a:rPr>
                        <a:t>Target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>
                          <a:effectLst/>
                        </a:rPr>
                        <a:t>Program</a:t>
                      </a:r>
                      <a:endParaRPr lang="id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2018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2019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2020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2021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u="none" strike="noStrike" dirty="0">
                          <a:effectLst/>
                        </a:rPr>
                        <a:t>2022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staf pendidik dengan kualifikasi Pendidikan maksimal 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yang melanjutkan pendidikan S3/Konsultan tiap tahunnya (staf per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 kualifikasi Pendidikan staf pendidik hingga tingkat maksimal S3 dan/atau konsultan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staf pendidik dengan jumlah yang mencukupi untuk menunjang tri dharma pendidikan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baru (staf baru hingga tahun 2022)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Penambahan jumlah staf pendidik baru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staf pendidik dengan jumlah dan kualifikasi yang cukup di masing-masing divisi departemen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dalam masing-masing divisi (target hingga 2022)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Penambahan staf pendidik dalam masing-masing divisi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77615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Internasionalisasi staf pendidik program studi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yang dikirim ke institusi radiologi di luar negeri (target per tahun)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Mengirim staf pendidik ke institusi radiologi di luar negeri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9137991"/>
                  </a:ext>
                </a:extLst>
              </a:tr>
              <a:tr h="296212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Memiliki staf pendidik dengan jabatan fungsional yang terus berkembang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yang naik jabatan fungsional menjadi Asisten Ahli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Peningkatan kualifikasi jabatan fungsional staf pendidik</a:t>
                      </a:r>
                      <a:endParaRPr lang="id-ID" sz="12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0617815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yang naik jabatan fungsional menjadi Lektor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8870018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yang naik jabatan fungsional menjadi Lektor Kepala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757020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yang naik jabatan fungsional menjadi Guru Besar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462026"/>
                  </a:ext>
                </a:extLst>
              </a:tr>
              <a:tr h="296212">
                <a:tc vMerge="1">
                  <a:txBody>
                    <a:bodyPr/>
                    <a:lstStyle/>
                    <a:p>
                      <a:pPr algn="ctr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staf pendidik yang diusulkan menjadi Profesor Emeritus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ID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d-ID" sz="11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32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86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2364</Words>
  <Application>Microsoft Office PowerPoint</Application>
  <PresentationFormat>Custom</PresentationFormat>
  <Paragraphs>621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DEPARTEMEN RADIOLOGI</vt:lpstr>
      <vt:lpstr>BIDANG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BIDANG PENELITIAN</vt:lpstr>
      <vt:lpstr>PowerPoint Presentation</vt:lpstr>
      <vt:lpstr>PowerPoint Presentation</vt:lpstr>
      <vt:lpstr>BIDANG PENGABDIAN MASYARAKAT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 IT</dc:creator>
  <cp:lastModifiedBy>Nurhuda Hendra Setyawan</cp:lastModifiedBy>
  <cp:revision>157</cp:revision>
  <dcterms:created xsi:type="dcterms:W3CDTF">2017-11-30T07:54:51Z</dcterms:created>
  <dcterms:modified xsi:type="dcterms:W3CDTF">2018-01-22T02:44:36Z</dcterms:modified>
</cp:coreProperties>
</file>