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8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6C04E-92E1-4326-93A3-D9F68139CC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3F878-863C-40FB-A591-3930CD29E459}">
      <dgm:prSet/>
      <dgm:spPr/>
      <dgm:t>
        <a:bodyPr/>
        <a:lstStyle/>
        <a:p>
          <a:r>
            <a:rPr lang="en-US" b="1"/>
            <a:t>Kebijakan strategis bidang Pendidikan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melakukan program pertukaran pelajar internasional untuk PPDS </a:t>
          </a:r>
          <a:endParaRPr lang="en-ID"/>
        </a:p>
      </dgm:t>
    </dgm:pt>
    <dgm:pt modelId="{9313B5D0-DAFD-436F-8C3E-765C9B9B131F}" type="parTrans" cxnId="{AF21D4C5-13DE-426D-ACD7-A6EADB18D0A0}">
      <dgm:prSet/>
      <dgm:spPr/>
      <dgm:t>
        <a:bodyPr/>
        <a:lstStyle/>
        <a:p>
          <a:endParaRPr lang="en-US"/>
        </a:p>
      </dgm:t>
    </dgm:pt>
    <dgm:pt modelId="{EC05538E-7300-46C4-B9E1-440244C55840}" type="sibTrans" cxnId="{AF21D4C5-13DE-426D-ACD7-A6EADB18D0A0}">
      <dgm:prSet/>
      <dgm:spPr/>
      <dgm:t>
        <a:bodyPr/>
        <a:lstStyle/>
        <a:p>
          <a:endParaRPr lang="en-US"/>
        </a:p>
      </dgm:t>
    </dgm:pt>
    <dgm:pt modelId="{0DC60473-EFBE-4F61-B468-6A2FEA7BA343}">
      <dgm:prSet/>
      <dgm:spPr/>
      <dgm:t>
        <a:bodyPr/>
        <a:lstStyle/>
        <a:p>
          <a:r>
            <a:rPr lang="en-US" b="1"/>
            <a:t>Kebijakan strategis bidang Penelitian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mendorong penelitian kolaboratif multi-disipliner</a:t>
          </a:r>
          <a:endParaRPr lang="en-ID"/>
        </a:p>
      </dgm:t>
    </dgm:pt>
    <dgm:pt modelId="{CAF399CB-7BA4-4F9D-BDD0-CF56A797CADD}" type="parTrans" cxnId="{E41E231E-50F6-4F2E-AB98-C21930FF86D4}">
      <dgm:prSet/>
      <dgm:spPr/>
      <dgm:t>
        <a:bodyPr/>
        <a:lstStyle/>
        <a:p>
          <a:endParaRPr lang="en-US"/>
        </a:p>
      </dgm:t>
    </dgm:pt>
    <dgm:pt modelId="{BEA27872-A004-4B17-BD37-60C2AC2D33C6}" type="sibTrans" cxnId="{E41E231E-50F6-4F2E-AB98-C21930FF86D4}">
      <dgm:prSet/>
      <dgm:spPr/>
      <dgm:t>
        <a:bodyPr/>
        <a:lstStyle/>
        <a:p>
          <a:endParaRPr lang="en-US"/>
        </a:p>
      </dgm:t>
    </dgm:pt>
    <dgm:pt modelId="{4C3631FA-7863-4A9E-A1F5-1BF8219B57BE}">
      <dgm:prSet/>
      <dgm:spPr/>
      <dgm:t>
        <a:bodyPr/>
        <a:lstStyle/>
        <a:p>
          <a:r>
            <a:rPr lang="en-US" b="1"/>
            <a:t>Kebijakan strategis bidang Kerjasama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membentuk forum diskusi pengguna lulusan dan penyedia peralatan radiologi untuk menghasilkan kerjasama di bidang Pendidikan, penelitian, maupun pengabdian</a:t>
          </a:r>
          <a:endParaRPr lang="en-ID"/>
        </a:p>
      </dgm:t>
    </dgm:pt>
    <dgm:pt modelId="{BE30A900-1FFB-4CDE-B6E4-336BE4DD319B}" type="parTrans" cxnId="{1F99E1DB-122D-44C4-8439-D5D68CE1529E}">
      <dgm:prSet/>
      <dgm:spPr/>
      <dgm:t>
        <a:bodyPr/>
        <a:lstStyle/>
        <a:p>
          <a:endParaRPr lang="en-US"/>
        </a:p>
      </dgm:t>
    </dgm:pt>
    <dgm:pt modelId="{40FFCD07-AEB0-46F6-921B-5C8157EC6AA5}" type="sibTrans" cxnId="{1F99E1DB-122D-44C4-8439-D5D68CE1529E}">
      <dgm:prSet/>
      <dgm:spPr/>
      <dgm:t>
        <a:bodyPr/>
        <a:lstStyle/>
        <a:p>
          <a:endParaRPr lang="en-US"/>
        </a:p>
      </dgm:t>
    </dgm:pt>
    <dgm:pt modelId="{B0B9A4B5-34E1-4C7B-8EC7-A75BC4250F37}">
      <dgm:prSet/>
      <dgm:spPr/>
      <dgm:t>
        <a:bodyPr/>
        <a:lstStyle/>
        <a:p>
          <a:r>
            <a:rPr lang="en-US" b="1"/>
            <a:t>Kebijakan strategis bidang Pengabdian dan Pelayanan Masy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membentuk suatu desa binaan dengan pengabdian yang berkelanjutan; pelayanan berbasis patient-safety</a:t>
          </a:r>
          <a:endParaRPr lang="en-ID"/>
        </a:p>
      </dgm:t>
    </dgm:pt>
    <dgm:pt modelId="{F0502914-CBED-431E-BDE8-31AEBF28F1B6}" type="parTrans" cxnId="{F0792572-A06A-4538-AB0D-C18C4F0F80C5}">
      <dgm:prSet/>
      <dgm:spPr/>
      <dgm:t>
        <a:bodyPr/>
        <a:lstStyle/>
        <a:p>
          <a:endParaRPr lang="en-US"/>
        </a:p>
      </dgm:t>
    </dgm:pt>
    <dgm:pt modelId="{319075A4-7123-4EE8-9E98-FECD747BF56B}" type="sibTrans" cxnId="{F0792572-A06A-4538-AB0D-C18C4F0F80C5}">
      <dgm:prSet/>
      <dgm:spPr/>
      <dgm:t>
        <a:bodyPr/>
        <a:lstStyle/>
        <a:p>
          <a:endParaRPr lang="en-US"/>
        </a:p>
      </dgm:t>
    </dgm:pt>
    <dgm:pt modelId="{C7454367-4AB7-4E37-8DB4-431C3A890EF8}" type="pres">
      <dgm:prSet presAssocID="{F8B6C04E-92E1-4326-93A3-D9F68139CC32}" presName="linear" presStyleCnt="0">
        <dgm:presLayoutVars>
          <dgm:animLvl val="lvl"/>
          <dgm:resizeHandles val="exact"/>
        </dgm:presLayoutVars>
      </dgm:prSet>
      <dgm:spPr/>
    </dgm:pt>
    <dgm:pt modelId="{354C18B9-FB81-44E4-9504-DB9BA1720484}" type="pres">
      <dgm:prSet presAssocID="{BAA3F878-863C-40FB-A591-3930CD29E4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8323A7-3ABA-4FBE-803B-1A67D7670AEF}" type="pres">
      <dgm:prSet presAssocID="{EC05538E-7300-46C4-B9E1-440244C55840}" presName="spacer" presStyleCnt="0"/>
      <dgm:spPr/>
    </dgm:pt>
    <dgm:pt modelId="{8312FFF6-CFA8-42BA-99ED-60E6A5FE3F28}" type="pres">
      <dgm:prSet presAssocID="{0DC60473-EFBE-4F61-B468-6A2FEA7BA3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16B1C8-FE21-482B-8971-41245438DBE3}" type="pres">
      <dgm:prSet presAssocID="{BEA27872-A004-4B17-BD37-60C2AC2D33C6}" presName="spacer" presStyleCnt="0"/>
      <dgm:spPr/>
    </dgm:pt>
    <dgm:pt modelId="{27BE4865-4A06-453F-A1E5-D3D7ACB7D8CA}" type="pres">
      <dgm:prSet presAssocID="{4C3631FA-7863-4A9E-A1F5-1BF8219B57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B263BD-1B35-48C7-BE19-516798F328A1}" type="pres">
      <dgm:prSet presAssocID="{40FFCD07-AEB0-46F6-921B-5C8157EC6AA5}" presName="spacer" presStyleCnt="0"/>
      <dgm:spPr/>
    </dgm:pt>
    <dgm:pt modelId="{50075DBA-D0E5-402C-BE88-10E72F90913D}" type="pres">
      <dgm:prSet presAssocID="{B0B9A4B5-34E1-4C7B-8EC7-A75BC4250F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CA69512-3B51-4D0F-B15C-E7F675864F84}" type="presOf" srcId="{BAA3F878-863C-40FB-A591-3930CD29E459}" destId="{354C18B9-FB81-44E4-9504-DB9BA1720484}" srcOrd="0" destOrd="0" presId="urn:microsoft.com/office/officeart/2005/8/layout/vList2"/>
    <dgm:cxn modelId="{E41E231E-50F6-4F2E-AB98-C21930FF86D4}" srcId="{F8B6C04E-92E1-4326-93A3-D9F68139CC32}" destId="{0DC60473-EFBE-4F61-B468-6A2FEA7BA343}" srcOrd="1" destOrd="0" parTransId="{CAF399CB-7BA4-4F9D-BDD0-CF56A797CADD}" sibTransId="{BEA27872-A004-4B17-BD37-60C2AC2D33C6}"/>
    <dgm:cxn modelId="{9837E93D-E93A-4563-91EF-7A1AF36EBC19}" type="presOf" srcId="{F8B6C04E-92E1-4326-93A3-D9F68139CC32}" destId="{C7454367-4AB7-4E37-8DB4-431C3A890EF8}" srcOrd="0" destOrd="0" presId="urn:microsoft.com/office/officeart/2005/8/layout/vList2"/>
    <dgm:cxn modelId="{F0792572-A06A-4538-AB0D-C18C4F0F80C5}" srcId="{F8B6C04E-92E1-4326-93A3-D9F68139CC32}" destId="{B0B9A4B5-34E1-4C7B-8EC7-A75BC4250F37}" srcOrd="3" destOrd="0" parTransId="{F0502914-CBED-431E-BDE8-31AEBF28F1B6}" sibTransId="{319075A4-7123-4EE8-9E98-FECD747BF56B}"/>
    <dgm:cxn modelId="{6326137D-EA4A-47E3-A88E-ECA1762A3E39}" type="presOf" srcId="{0DC60473-EFBE-4F61-B468-6A2FEA7BA343}" destId="{8312FFF6-CFA8-42BA-99ED-60E6A5FE3F28}" srcOrd="0" destOrd="0" presId="urn:microsoft.com/office/officeart/2005/8/layout/vList2"/>
    <dgm:cxn modelId="{F6D418AD-D8A6-426B-BC7A-B998B6151728}" type="presOf" srcId="{B0B9A4B5-34E1-4C7B-8EC7-A75BC4250F37}" destId="{50075DBA-D0E5-402C-BE88-10E72F90913D}" srcOrd="0" destOrd="0" presId="urn:microsoft.com/office/officeart/2005/8/layout/vList2"/>
    <dgm:cxn modelId="{AF21D4C5-13DE-426D-ACD7-A6EADB18D0A0}" srcId="{F8B6C04E-92E1-4326-93A3-D9F68139CC32}" destId="{BAA3F878-863C-40FB-A591-3930CD29E459}" srcOrd="0" destOrd="0" parTransId="{9313B5D0-DAFD-436F-8C3E-765C9B9B131F}" sibTransId="{EC05538E-7300-46C4-B9E1-440244C55840}"/>
    <dgm:cxn modelId="{1F99E1DB-122D-44C4-8439-D5D68CE1529E}" srcId="{F8B6C04E-92E1-4326-93A3-D9F68139CC32}" destId="{4C3631FA-7863-4A9E-A1F5-1BF8219B57BE}" srcOrd="2" destOrd="0" parTransId="{BE30A900-1FFB-4CDE-B6E4-336BE4DD319B}" sibTransId="{40FFCD07-AEB0-46F6-921B-5C8157EC6AA5}"/>
    <dgm:cxn modelId="{AC9A9EF7-A416-4C39-BB23-41C839F5CC21}" type="presOf" srcId="{4C3631FA-7863-4A9E-A1F5-1BF8219B57BE}" destId="{27BE4865-4A06-453F-A1E5-D3D7ACB7D8CA}" srcOrd="0" destOrd="0" presId="urn:microsoft.com/office/officeart/2005/8/layout/vList2"/>
    <dgm:cxn modelId="{1F8A18AF-9BCF-4FD9-BE53-32E8F4E4B20E}" type="presParOf" srcId="{C7454367-4AB7-4E37-8DB4-431C3A890EF8}" destId="{354C18B9-FB81-44E4-9504-DB9BA1720484}" srcOrd="0" destOrd="0" presId="urn:microsoft.com/office/officeart/2005/8/layout/vList2"/>
    <dgm:cxn modelId="{8B2E999F-9C40-4E0D-922F-17D8C9534022}" type="presParOf" srcId="{C7454367-4AB7-4E37-8DB4-431C3A890EF8}" destId="{768323A7-3ABA-4FBE-803B-1A67D7670AEF}" srcOrd="1" destOrd="0" presId="urn:microsoft.com/office/officeart/2005/8/layout/vList2"/>
    <dgm:cxn modelId="{ED627B45-6596-4F6F-BF46-0F6BAC78C891}" type="presParOf" srcId="{C7454367-4AB7-4E37-8DB4-431C3A890EF8}" destId="{8312FFF6-CFA8-42BA-99ED-60E6A5FE3F28}" srcOrd="2" destOrd="0" presId="urn:microsoft.com/office/officeart/2005/8/layout/vList2"/>
    <dgm:cxn modelId="{1BB7FBA8-55EC-4700-A8BA-8DC52240D334}" type="presParOf" srcId="{C7454367-4AB7-4E37-8DB4-431C3A890EF8}" destId="{0516B1C8-FE21-482B-8971-41245438DBE3}" srcOrd="3" destOrd="0" presId="urn:microsoft.com/office/officeart/2005/8/layout/vList2"/>
    <dgm:cxn modelId="{DB2E389F-0160-4535-85BC-53D06E9DE6CA}" type="presParOf" srcId="{C7454367-4AB7-4E37-8DB4-431C3A890EF8}" destId="{27BE4865-4A06-453F-A1E5-D3D7ACB7D8CA}" srcOrd="4" destOrd="0" presId="urn:microsoft.com/office/officeart/2005/8/layout/vList2"/>
    <dgm:cxn modelId="{E9F9FE27-966E-4D42-A74C-3051E51B175E}" type="presParOf" srcId="{C7454367-4AB7-4E37-8DB4-431C3A890EF8}" destId="{5BB263BD-1B35-48C7-BE19-516798F328A1}" srcOrd="5" destOrd="0" presId="urn:microsoft.com/office/officeart/2005/8/layout/vList2"/>
    <dgm:cxn modelId="{77F3EFA2-D6DA-4A97-A955-D9CA5F3AA6D2}" type="presParOf" srcId="{C7454367-4AB7-4E37-8DB4-431C3A890EF8}" destId="{50075DBA-D0E5-402C-BE88-10E72F9091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18B9-FB81-44E4-9504-DB9BA1720484}">
      <dsp:nvSpPr>
        <dsp:cNvPr id="0" name=""/>
        <dsp:cNvSpPr/>
      </dsp:nvSpPr>
      <dsp:spPr>
        <a:xfrm>
          <a:off x="0" y="14500"/>
          <a:ext cx="109728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Kebijakan strategis bidang Pendidikan </a:t>
          </a:r>
          <a:r>
            <a:rPr lang="en-US" sz="1300" kern="1200">
              <a:sym typeface="Wingdings" panose="05000000000000000000" pitchFamily="2" charset="2"/>
            </a:rPr>
            <a:t></a:t>
          </a:r>
          <a:r>
            <a:rPr lang="en-US" sz="1300" kern="1200"/>
            <a:t> melakukan program pertukaran pelajar internasional untuk PPDS </a:t>
          </a:r>
          <a:endParaRPr lang="en-ID" sz="1300" kern="1200"/>
        </a:p>
      </dsp:txBody>
      <dsp:txXfrm>
        <a:off x="25210" y="39710"/>
        <a:ext cx="10922380" cy="466007"/>
      </dsp:txXfrm>
    </dsp:sp>
    <dsp:sp modelId="{8312FFF6-CFA8-42BA-99ED-60E6A5FE3F28}">
      <dsp:nvSpPr>
        <dsp:cNvPr id="0" name=""/>
        <dsp:cNvSpPr/>
      </dsp:nvSpPr>
      <dsp:spPr>
        <a:xfrm>
          <a:off x="0" y="568367"/>
          <a:ext cx="109728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Kebijakan strategis bidang Penelitian </a:t>
          </a:r>
          <a:r>
            <a:rPr lang="en-US" sz="1300" kern="1200">
              <a:sym typeface="Wingdings" panose="05000000000000000000" pitchFamily="2" charset="2"/>
            </a:rPr>
            <a:t></a:t>
          </a:r>
          <a:r>
            <a:rPr lang="en-US" sz="1300" kern="1200"/>
            <a:t> mendorong penelitian kolaboratif multi-disipliner</a:t>
          </a:r>
          <a:endParaRPr lang="en-ID" sz="1300" kern="1200"/>
        </a:p>
      </dsp:txBody>
      <dsp:txXfrm>
        <a:off x="25210" y="593577"/>
        <a:ext cx="10922380" cy="466007"/>
      </dsp:txXfrm>
    </dsp:sp>
    <dsp:sp modelId="{27BE4865-4A06-453F-A1E5-D3D7ACB7D8CA}">
      <dsp:nvSpPr>
        <dsp:cNvPr id="0" name=""/>
        <dsp:cNvSpPr/>
      </dsp:nvSpPr>
      <dsp:spPr>
        <a:xfrm>
          <a:off x="0" y="1122234"/>
          <a:ext cx="109728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Kebijakan strategis bidang Kerjasama </a:t>
          </a:r>
          <a:r>
            <a:rPr lang="en-US" sz="1300" kern="1200">
              <a:sym typeface="Wingdings" panose="05000000000000000000" pitchFamily="2" charset="2"/>
            </a:rPr>
            <a:t></a:t>
          </a:r>
          <a:r>
            <a:rPr lang="en-US" sz="1300" kern="1200"/>
            <a:t> membentuk forum diskusi pengguna lulusan dan penyedia peralatan radiologi untuk menghasilkan kerjasama di bidang Pendidikan, penelitian, maupun pengabdian</a:t>
          </a:r>
          <a:endParaRPr lang="en-ID" sz="1300" kern="1200"/>
        </a:p>
      </dsp:txBody>
      <dsp:txXfrm>
        <a:off x="25210" y="1147444"/>
        <a:ext cx="10922380" cy="466007"/>
      </dsp:txXfrm>
    </dsp:sp>
    <dsp:sp modelId="{50075DBA-D0E5-402C-BE88-10E72F90913D}">
      <dsp:nvSpPr>
        <dsp:cNvPr id="0" name=""/>
        <dsp:cNvSpPr/>
      </dsp:nvSpPr>
      <dsp:spPr>
        <a:xfrm>
          <a:off x="0" y="1676101"/>
          <a:ext cx="10972800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Kebijakan strategis bidang Pengabdian dan Pelayanan Masy </a:t>
          </a:r>
          <a:r>
            <a:rPr lang="en-US" sz="1300" kern="1200">
              <a:sym typeface="Wingdings" panose="05000000000000000000" pitchFamily="2" charset="2"/>
            </a:rPr>
            <a:t></a:t>
          </a:r>
          <a:r>
            <a:rPr lang="en-US" sz="1300" kern="1200"/>
            <a:t> membentuk suatu desa binaan dengan pengabdian yang berkelanjutan; pelayanan berbasis patient-safety</a:t>
          </a:r>
          <a:endParaRPr lang="en-ID" sz="1300" kern="1200"/>
        </a:p>
      </dsp:txBody>
      <dsp:txXfrm>
        <a:off x="25210" y="1701311"/>
        <a:ext cx="10922380" cy="46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3DB-EB39-4539-B0EC-FBA5508E0C7D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3DB-EB39-4539-B0EC-FBA5508E0C7D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S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873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401B09-4C2E-4427-9C3A-869D150D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303" y="2492896"/>
            <a:ext cx="6837110" cy="1470025"/>
          </a:xfrm>
        </p:spPr>
        <p:txBody>
          <a:bodyPr/>
          <a:lstStyle/>
          <a:p>
            <a:r>
              <a:rPr lang="en-US" b="1"/>
              <a:t>DEPARTEMEN RADIOLOGI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D7E0E9-15B1-4EA3-BBDB-7FFE26CE6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507" y="4248670"/>
            <a:ext cx="4770701" cy="694928"/>
          </a:xfrm>
        </p:spPr>
        <p:txBody>
          <a:bodyPr/>
          <a:lstStyle/>
          <a:p>
            <a:r>
              <a:rPr lang="en-US" b="1"/>
              <a:t>BAB III. Kebijakan Strategis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A3727F-E97D-4481-BA1F-32B980F2F8DA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Bagaimana menangkap peluang-peluang dengan baik?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D19EDF-8B24-492A-8F63-A26AA0D4C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32866"/>
              </p:ext>
            </p:extLst>
          </p:nvPr>
        </p:nvGraphicFramePr>
        <p:xfrm>
          <a:off x="266006" y="1556792"/>
          <a:ext cx="11804074" cy="405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27430">
                <a:tc>
                  <a:txBody>
                    <a:bodyPr/>
                    <a:lstStyle/>
                    <a:p>
                      <a:r>
                        <a:rPr lang="en-ID" sz="2000"/>
                        <a:t>Peluang (Non-Finansial)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Strategi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83099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 alumni yang tersebar di berbagai wilayah Indonesia dan memiliki kedudukan penting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Aktif melakukan temu alumni untuk berbagi informasi dunia kerja dan perkembangan ilmu radiologi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8984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 kualitas dan kuantitas sarana dan prasarana dengan membuka peluang kerja sama (</a:t>
                      </a: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KSO</a:t>
                      </a: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dalam pengadaan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Pemetaan kebutuhan sarana dan prasarana untuk menunjang Pendidikan, penelitian, pelayanan kesehatan dan pengabdian masyarakat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8984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 tawaran kerja sama penelitian lintas-departemen, lintas-fakultas, maupun lintas-institusi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Motivasi peserta didik dan staf pendidik agar aktif melakukan penelitian kolaboratif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Pembentukan Radiology Research Office (RRO) sebagai pusat administrasi penelitian di departemen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94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3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D4DEB3B-2E86-41EF-9F0B-8B1BAE9B1D01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Perumusan kebijakan strategis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D4A26A-0C21-49C7-BC7D-D50BA2A589F9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72800" cy="2207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Dalam usaha melakukan misi dan mencapai visi, Departemen Radiologi memiliki kebijakan strategis di bidang Pendidikan, Penelitian, Kerjasama, Pengabdian dan Pelayanan pada Masyarakat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Kebijakan strategis ini didukung dengan kebijakan SDM, infrastruktur dan ketatausahaan, dan keuangan yang baik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Kebijakan strategis ini akan diikuti dengan Program Kerja Tahunan yang menjadi dasar penyusunan Rencana Kerja dan Anggaran Tahunan (RKAT)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E10D4F-3BBF-4FA1-A59C-B3053F67E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46247"/>
              </p:ext>
            </p:extLst>
          </p:nvPr>
        </p:nvGraphicFramePr>
        <p:xfrm>
          <a:off x="609600" y="4025813"/>
          <a:ext cx="10972800" cy="220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35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FE9ED22-BAB2-4F59-B332-5D035E3C8EFC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6823880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Bab III. Kebijakan Strategis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7307AA-DBE5-46A9-914E-7E72099DCC8C}"/>
              </a:ext>
            </a:extLst>
          </p:cNvPr>
          <p:cNvSpPr txBox="1">
            <a:spLocks/>
          </p:cNvSpPr>
          <p:nvPr/>
        </p:nvSpPr>
        <p:spPr>
          <a:xfrm>
            <a:off x="762000" y="1752600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Brainstorming strategi-strategi berbasis analisis SWOT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Bagaimana mengoptimalkan kekuatan-kekuatan kita?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Bagaimana mengatasi kelemahan-kelemahan kita?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Bagaimana mengantisipasi ancaman-ancaman?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Bagaimana menangkap peluang-peluang dengan baik?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Perumusan Kebijakan Strategis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878BA33-F846-41A5-931E-0C6D9D24855A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mengoptimalkan kekuatan-kekuatan kita?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8AA359-474B-4CA3-8656-32C5BE89F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59505"/>
              </p:ext>
            </p:extLst>
          </p:nvPr>
        </p:nvGraphicFramePr>
        <p:xfrm>
          <a:off x="266006" y="1556792"/>
          <a:ext cx="11804074" cy="462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84114">
                <a:tc>
                  <a:txBody>
                    <a:bodyPr/>
                    <a:lstStyle/>
                    <a:p>
                      <a:r>
                        <a:rPr lang="en-ID" sz="200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Optimalisasi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16013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 pengelolaan fungsional dan operasional Departemen Radiologi FK UGM sudah berjalan sesuai dengan SOP disertai proses penjaminan mutu, pemberian umpan balik, dan evaluasi tindak lanjut.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Evaluasi dan pembaruan SOP apabila diperlukan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Proses penjaminan mutu yang teratur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Tindakan terhadap umpan balik yang terukur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12289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Departemen Radiologi memiliki sejumlah prestasi di tingkat nasional maupun internasional, oleh peserta didik maupun staf pendidik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Pemberian reward kepada yang bersangkutan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Motivasi kepada yang lain untuk turut serta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Distribusi informasi kegiatan ilmiah nasional/internasional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12289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 sistem perekrutan staf yang terencana untuk menjaga keberlangsungan departemen melalui jalur Kemenristekdikti maupun Kemenkes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Mapping SDM untuk setiap divisi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Sistem perekrutan yang adil dan terbuka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Proses pembinaan staf yang berkesinambungan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0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8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56E6007-2245-4E7E-AC06-C30684EB43A6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mengoptimalkan kekuatan-kekuatan kita?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7E4D7D-EBA4-4FB0-8308-EE8B77037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84932"/>
              </p:ext>
            </p:extLst>
          </p:nvPr>
        </p:nvGraphicFramePr>
        <p:xfrm>
          <a:off x="266006" y="1700808"/>
          <a:ext cx="1180407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200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Optimalisasi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 kurikulum nasional yang terstandar disertai trend-setter di bidang Women Imaging, Radiologi Intervensi, dan Molecular Imaging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Benchmarking terhadap kurikulum internasional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Evaluasi kurikulum sesuai kebutuhan pengguna lulusan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 fasilitas penunjang pendidikan yang cukup lengkap disertai pemanfaatan sistem informasi yang memadai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Merawat fasilitas yang telah tersedia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Melakukan pendataan fasilitas yang dibutuhkan untuk mengikuti kebutuhan pengguna lulusan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1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 kegiatan pengabdian kepada masyarakat yang bersifat promotif dan preventif dengan melibatkan berbagai instusi, salah satunya dengan menerima permintaan untuk mengisi acara kesehatan, seminar, talkshow di televisi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Secara rutin menganggarkan dan melakukan kegiatan pelayanan kesehatan dan pengabdian masyarakat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Pro-aktif dalam diseminasi informasi yang berkaitan dengan radiologi kepada masyarakat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3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8F5351D-E401-4CCA-B708-EF75A03D4D25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mengatasi kelemahan-kelemahan kita?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297872-41BD-4222-BA5B-D4D79BEB2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53303"/>
              </p:ext>
            </p:extLst>
          </p:nvPr>
        </p:nvGraphicFramePr>
        <p:xfrm>
          <a:off x="266006" y="1700808"/>
          <a:ext cx="11804074" cy="464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55833">
                <a:tc>
                  <a:txBody>
                    <a:bodyPr/>
                    <a:lstStyle/>
                    <a:p>
                      <a:r>
                        <a:rPr lang="en-ID" sz="2000"/>
                        <a:t>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Mengatasi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886219">
                <a:tc>
                  <a:txBody>
                    <a:bodyPr/>
                    <a:lstStyle/>
                    <a:p>
                      <a:pPr lvl="0"/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 anggota divisi yang terbatas menyebabkan beban kerja SDM dan tuntutan Tri Dharma yang tinggi 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Proses rekrutmen staf yang terencana sesuai kebutuhan divisi dan perkembangan keilmuan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106448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 administrasi dan keuangan yang belum dapat dilaksanakan secara efisien dalam menunjang Tri Dharma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Perapihan sistem administrasi dan keuangan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Pelatihan tenaga kependidikan yang berkesinambungan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9236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Terbatasnya jumlah SDM dengan kualifikasi pendidikan maksimal (guru besar dan S3)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Proses peningkatan kualifikasi Pendidikan SDM departemen yang terencana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03130"/>
                  </a:ext>
                </a:extLst>
              </a:tr>
              <a:tr h="123407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Kapasitas dan motivasi tenaga pendidik masih belum maksimal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Melakukan capacity building dan peningkatan motivasi dengan berbagai kegiatan organisasional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Melakukan penilaian kinerja secara objektif dengan sistem informasi terpadu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4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40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88510F5-69C3-41F4-AC84-41995BF35EE5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mengatasi kelemahan-kelemahan kita?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F6F387-A74A-49A2-96C9-BF25E9F2C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02714"/>
              </p:ext>
            </p:extLst>
          </p:nvPr>
        </p:nvGraphicFramePr>
        <p:xfrm>
          <a:off x="266006" y="1556792"/>
          <a:ext cx="11804074" cy="485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27430">
                <a:tc>
                  <a:txBody>
                    <a:bodyPr/>
                    <a:lstStyle/>
                    <a:p>
                      <a:r>
                        <a:rPr lang="en-ID" sz="2000"/>
                        <a:t>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Mengatasi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830999">
                <a:tc>
                  <a:txBody>
                    <a:bodyPr/>
                    <a:lstStyle/>
                    <a:p>
                      <a:pPr lvl="0"/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 asesmen belum dilaksanakan secara konsisten dan terorganisir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Memasukkan proses asesmen secara teratur dalam komponen stase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104953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 sarana dan prasarana departemen masih belum lengkap, terutama untuk laboratorium keterampilan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Menganggarkan dan mengadakan sarana dan prasarana sesuai kebutuhan peserta didik dan sesuai perkembangan keilmuan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145717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 memiliki road-map penelitian departemen dan kurangnya motivasi penelitian yang menunjang tujuan departemen sebagai trend-setter disertai kolaborasi inter-profesional, lintas departemen, dan lintas 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Menyusun road-map penelitian departemen dengan bidang-bidang unggulan yang jelas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Peningkatan pelatihan teknik-Teknik penelitian di bidang radiologi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03130"/>
                  </a:ext>
                </a:extLst>
              </a:tr>
              <a:tr h="108501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 yang dilakukan masih terbatas dan belum dapat memberdayakan masyarakat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Teratur mengadakan pelayanan kesehatan dan pengabdian masyarakat serta membuat proyek desa binaan departemen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4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BB70033-C3A1-442B-92B6-8E0EB5526CFD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mengantisipasi ancaman-ancaman?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C0308F-36E4-4482-BE83-7F83A2F11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34478"/>
              </p:ext>
            </p:extLst>
          </p:nvPr>
        </p:nvGraphicFramePr>
        <p:xfrm>
          <a:off x="267796" y="1450239"/>
          <a:ext cx="11804074" cy="500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00854">
                <a:tc>
                  <a:txBody>
                    <a:bodyPr/>
                    <a:lstStyle/>
                    <a:p>
                      <a:r>
                        <a:rPr lang="en-ID" sz="2000"/>
                        <a:t>Ancaman (Finansial)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Antisipasi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77933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Subsidi pemerintah yang menurun dan pembatasan besaran SPP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Mencari sumber pendanaan di luar SPP dan dana fakultas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125535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 dana dari alumni dan organisasi internasional masih belum dapat dimanfaatkan secara optimal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Mengaktifkan kegiatan temu alumni dan temu pengguna lulusan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Perencanaan kegiatan Pendidikan dan penelitian yang menggunakan sumber dana eksternal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488876">
                <a:tc>
                  <a:txBody>
                    <a:bodyPr/>
                    <a:lstStyle/>
                    <a:p>
                      <a:r>
                        <a:rPr lang="en-ID" sz="2000" b="1">
                          <a:solidFill>
                            <a:schemeClr val="bg1"/>
                          </a:solidFill>
                        </a:rPr>
                        <a:t>Ancaman (Non-Finansial)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b="1">
                          <a:solidFill>
                            <a:schemeClr val="bg1"/>
                          </a:solidFill>
                        </a:rPr>
                        <a:t>Antisipasi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03130"/>
                  </a:ext>
                </a:extLst>
              </a:tr>
              <a:tr h="963413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Penambahan institusi keilmuan radiologi di perguruan tinggi 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Melakukan benchmarking dengan institusi keilmuan radiologi lain dan evaluasi diri sendiri untuk menentukan strategi yang tepat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40852"/>
                  </a:ext>
                </a:extLst>
              </a:tr>
              <a:tr h="101755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Kemajuan teknologi yang sangat cepat dan membutuhkan SDM yang unggul dan inovatif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Peningkatan kapasitas dan kualitas SDM dengan pelatihan berkesinambungan dan mengakomodir kebutuhan aktualisasi bidang keilmuan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1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75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CC2337A-85C1-4A47-877E-E5BC6F65781C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Bagaimana mengantisipasi ancaman-ancaman?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BC66A3-E229-4B01-B954-C5028DB9D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02353"/>
              </p:ext>
            </p:extLst>
          </p:nvPr>
        </p:nvGraphicFramePr>
        <p:xfrm>
          <a:off x="266006" y="1700808"/>
          <a:ext cx="11804074" cy="274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37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427430">
                <a:tc>
                  <a:txBody>
                    <a:bodyPr/>
                    <a:lstStyle/>
                    <a:p>
                      <a:r>
                        <a:rPr lang="en-ID" sz="2000"/>
                        <a:t>Ancaman (Non-Finansial)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Antisipasi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830999">
                <a:tc>
                  <a:txBody>
                    <a:bodyPr/>
                    <a:lstStyle/>
                    <a:p>
                      <a:pPr lvl="0"/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Meningkatnya tuntutan masyarakat akan bidang keilmuan radiologi yang mumpuni dan dikelola dengan sistem manajemen yang baik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Memiliki akreditasi berstandar nasional/internasional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Menggunakan sistem tata kelola yang transparan dan akuntabel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8984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Tuntutan persyaratan akreditasi internasional yang tinggi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Menyiapkan seluruh sivitas akademika dan hospitalia agar sesuai dengan standar akreditasi internasional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8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C4BE8-01F8-4A30-99A5-F491BD191BC1}"/>
              </a:ext>
            </a:extLst>
          </p:cNvPr>
          <p:cNvSpPr txBox="1">
            <a:spLocks/>
          </p:cNvSpPr>
          <p:nvPr/>
        </p:nvSpPr>
        <p:spPr>
          <a:xfrm>
            <a:off x="165852" y="285728"/>
            <a:ext cx="9385738" cy="94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Bagaimana menangkap peluang-peluang dengan baik?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ADEEEC-CF19-4584-9821-8AB46C0F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6304"/>
              </p:ext>
            </p:extLst>
          </p:nvPr>
        </p:nvGraphicFramePr>
        <p:xfrm>
          <a:off x="266006" y="1340768"/>
          <a:ext cx="118040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649">
                  <a:extLst>
                    <a:ext uri="{9D8B030D-6E8A-4147-A177-3AD203B41FA5}">
                      <a16:colId xmlns:a16="http://schemas.microsoft.com/office/drawing/2014/main" val="3626114453"/>
                    </a:ext>
                  </a:extLst>
                </a:gridCol>
                <a:gridCol w="6417425">
                  <a:extLst>
                    <a:ext uri="{9D8B030D-6E8A-4147-A177-3AD203B41FA5}">
                      <a16:colId xmlns:a16="http://schemas.microsoft.com/office/drawing/2014/main" val="1580179730"/>
                    </a:ext>
                  </a:extLst>
                </a:gridCol>
              </a:tblGrid>
              <a:tr h="373327">
                <a:tc>
                  <a:txBody>
                    <a:bodyPr/>
                    <a:lstStyle/>
                    <a:p>
                      <a:r>
                        <a:rPr lang="en-ID" sz="2000"/>
                        <a:t>Peluang (Finansial)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/>
                        <a:t>Strategi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76482"/>
                  </a:ext>
                </a:extLst>
              </a:tr>
              <a:tr h="94767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 pemerintah yang menambah anggaran untuk pelayanan kesehatan, pengembangan pendidikan, serta penelitian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Perencanan bidang Pendidikan, penelitian, dan pengabdian masyarakat yang tepat sehingga tingkat serapan dana baik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10498"/>
                  </a:ext>
                </a:extLst>
              </a:tr>
              <a:tr h="94767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 dana yang berasal dari kerjasama dengan </a:t>
                      </a: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 maupun pihak swasta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peningkatan kualitas pendidikan dan penelitian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2000"/>
                        <a:t>Perencanan bidang Pendidikan, penelitian, dan pengabdian masyarakat yang tepat sehingga tingkat serapan dana baik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8972"/>
                  </a:ext>
                </a:extLst>
              </a:tr>
              <a:tr h="373327">
                <a:tc>
                  <a:txBody>
                    <a:bodyPr/>
                    <a:lstStyle/>
                    <a:p>
                      <a:r>
                        <a:rPr lang="en-ID" sz="2000" b="1">
                          <a:solidFill>
                            <a:schemeClr val="bg1"/>
                          </a:solidFill>
                        </a:rPr>
                        <a:t>Peluang (Non-Finansial)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b="1">
                          <a:solidFill>
                            <a:schemeClr val="bg1"/>
                          </a:solidFill>
                        </a:rPr>
                        <a:t>Strategi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03130"/>
                  </a:ext>
                </a:extLst>
              </a:tr>
              <a:tr h="94767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 teknologi yang turut mendorong perkembangan ilmu radiologi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Menyiapkan SDM agar memiliki pengetahuan dan kemampuan teknologi radiologi yang sesuai perkembangan jaman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40852"/>
                  </a:ext>
                </a:extLst>
              </a:tr>
              <a:tr h="12348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fi-FI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ebutuhan akan lulusan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bidang </a:t>
                      </a:r>
                      <a:r>
                        <a:rPr lang="fi-FI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</a:t>
                      </a: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i-FI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masih </a:t>
                      </a:r>
                      <a:r>
                        <a:rPr lang="fi-FI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Memetakan daerah-daerah prioritas penerimaan peserta didik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D" sz="2000"/>
                        <a:t>Melakukan komunikasi aktif dengan pengguna lulusan agar kompetensi lulusan sesuai dengan kebutuhan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1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52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1026</Words>
  <Application>Microsoft Office PowerPoint</Application>
  <PresentationFormat>Custom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Custom Design</vt:lpstr>
      <vt:lpstr>DEPARTEMEN RADIOLOGI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 IT</dc:creator>
  <cp:lastModifiedBy>Nurhuda Hendra Setyawan</cp:lastModifiedBy>
  <cp:revision>3</cp:revision>
  <dcterms:created xsi:type="dcterms:W3CDTF">2017-11-30T07:54:51Z</dcterms:created>
  <dcterms:modified xsi:type="dcterms:W3CDTF">2017-12-04T02:23:08Z</dcterms:modified>
</cp:coreProperties>
</file>