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70" r:id="rId3"/>
    <p:sldId id="262" r:id="rId4"/>
    <p:sldId id="263" r:id="rId5"/>
    <p:sldId id="267" r:id="rId6"/>
    <p:sldId id="348" r:id="rId7"/>
    <p:sldId id="374" r:id="rId8"/>
    <p:sldId id="375" r:id="rId9"/>
    <p:sldId id="376" r:id="rId10"/>
    <p:sldId id="378" r:id="rId11"/>
    <p:sldId id="377" r:id="rId12"/>
    <p:sldId id="259" r:id="rId13"/>
    <p:sldId id="273" r:id="rId14"/>
    <p:sldId id="351" r:id="rId15"/>
    <p:sldId id="349" r:id="rId16"/>
    <p:sldId id="350" r:id="rId17"/>
    <p:sldId id="352" r:id="rId18"/>
    <p:sldId id="353" r:id="rId19"/>
    <p:sldId id="361" r:id="rId20"/>
    <p:sldId id="381" r:id="rId21"/>
    <p:sldId id="379" r:id="rId22"/>
    <p:sldId id="3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7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44D1-B282-264E-9C0D-BA48977D58D0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1114-3ED6-8742-89BB-CBD425AA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7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Rukmono</a:t>
            </a:r>
            <a:r>
              <a:rPr lang="en-US" dirty="0" smtClean="0"/>
              <a:t> </a:t>
            </a:r>
            <a:r>
              <a:rPr lang="en-US" dirty="0" err="1" smtClean="0"/>
              <a:t>Siswishanto</a:t>
            </a:r>
            <a:r>
              <a:rPr lang="en-US" dirty="0" smtClean="0"/>
              <a:t>, </a:t>
            </a:r>
            <a:r>
              <a:rPr lang="en-US" dirty="0" smtClean="0"/>
              <a:t>21 </a:t>
            </a:r>
            <a:r>
              <a:rPr lang="en-US" dirty="0" err="1" smtClean="0"/>
              <a:t>Oktober</a:t>
            </a:r>
            <a:r>
              <a:rPr lang="en-US" dirty="0" smtClean="0"/>
              <a:t> 2017</a:t>
            </a:r>
            <a:endParaRPr lang="en-US" dirty="0" smtClean="0"/>
          </a:p>
          <a:p>
            <a:r>
              <a:rPr lang="en-US" dirty="0" err="1" smtClean="0"/>
              <a:t>Dipresentasikan</a:t>
            </a:r>
            <a:r>
              <a:rPr lang="en-US" dirty="0" smtClean="0"/>
              <a:t> </a:t>
            </a:r>
            <a:r>
              <a:rPr lang="en-US" dirty="0" err="1" smtClean="0"/>
              <a:t>dihadapan</a:t>
            </a:r>
            <a:r>
              <a:rPr lang="en-US" dirty="0" smtClean="0"/>
              <a:t> </a:t>
            </a:r>
            <a:r>
              <a:rPr lang="en-US" dirty="0" smtClean="0"/>
              <a:t>Workshop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Renstra</a:t>
            </a:r>
            <a:r>
              <a:rPr lang="en-US" dirty="0" smtClean="0"/>
              <a:t> FKUGM &amp; AHS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114-3ED6-8742-89BB-CBD425AA94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1200" dirty="0" smtClean="0">
                <a:solidFill>
                  <a:schemeClr val="bg1"/>
                </a:solidFill>
              </a:rPr>
              <a:t>Help our people live a long and healthy life and support them with thoughtful and dignified care to the end</a:t>
            </a:r>
            <a:r>
              <a:rPr lang="en-SG" dirty="0" smtClean="0">
                <a:solidFill>
                  <a:schemeClr val="bg1"/>
                </a:solidFill>
              </a:rPr>
              <a:t>.”</a:t>
            </a:r>
            <a:endParaRPr lang="en-SG" sz="1200" b="0" kern="1200" dirty="0" smtClean="0">
              <a:solidFill>
                <a:srgbClr val="10253F"/>
              </a:solidFill>
              <a:latin typeface="+mn-lt"/>
              <a:ea typeface="+mn-ea"/>
              <a:cs typeface="Arial" charset="0"/>
            </a:endParaRPr>
          </a:p>
          <a:p>
            <a:pPr algn="l"/>
            <a:endParaRPr lang="en-SG" sz="1200" b="0" kern="1200" dirty="0" smtClean="0">
              <a:solidFill>
                <a:srgbClr val="10253F"/>
              </a:solidFill>
              <a:latin typeface="+mn-lt"/>
              <a:ea typeface="+mn-ea"/>
              <a:cs typeface="Arial" charset="0"/>
            </a:endParaRPr>
          </a:p>
          <a:p>
            <a:pPr algn="l"/>
            <a:r>
              <a:rPr lang="en-SG" sz="1200" b="0" kern="1200" dirty="0" smtClean="0">
                <a:solidFill>
                  <a:srgbClr val="10253F"/>
                </a:solidFill>
                <a:latin typeface="+mn-lt"/>
                <a:ea typeface="+mn-ea"/>
                <a:cs typeface="Arial" charset="0"/>
              </a:rPr>
              <a:t>Provide good quality, affordable and hassle-free healthcare with science, love and wisdom</a:t>
            </a:r>
          </a:p>
          <a:p>
            <a:pPr algn="l"/>
            <a:endParaRPr lang="en-SG" sz="1200" b="0" kern="1200" dirty="0" smtClean="0">
              <a:solidFill>
                <a:srgbClr val="10253F"/>
              </a:solidFill>
              <a:latin typeface="+mn-lt"/>
              <a:ea typeface="+mn-ea"/>
              <a:cs typeface="Arial" charset="0"/>
            </a:endParaRPr>
          </a:p>
          <a:p>
            <a:pPr algn="l"/>
            <a:r>
              <a:rPr lang="en-SG" sz="1200" b="0" dirty="0" smtClean="0">
                <a:solidFill>
                  <a:srgbClr val="10253F"/>
                </a:solidFill>
                <a:latin typeface="+mn-lt"/>
                <a:cs typeface="Courier New" pitchFamily="49" charset="0"/>
              </a:rPr>
              <a:t>Touching lives, Pioneering Care, Making a Difference</a:t>
            </a:r>
            <a:endParaRPr lang="en-SG" sz="1200" b="0" kern="1200" dirty="0" smtClean="0">
              <a:solidFill>
                <a:srgbClr val="10253F"/>
              </a:solidFill>
              <a:latin typeface="+mn-lt"/>
              <a:ea typeface="+mn-ea"/>
              <a:cs typeface="Arial" charset="0"/>
            </a:endParaRPr>
          </a:p>
          <a:p>
            <a:pPr algn="ctr"/>
            <a:endParaRPr lang="en-SG" sz="1200" b="0" kern="1200" dirty="0" smtClean="0">
              <a:solidFill>
                <a:srgbClr val="10253F"/>
              </a:solidFill>
              <a:latin typeface="+mn-lt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114-3ED6-8742-89BB-CBD425AA9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chemeClr val="accent2"/>
                </a:solidFill>
                <a:latin typeface="Arial" pitchFamily="34" charset="0"/>
                <a:ea typeface="SimSun" pitchFamily="2" charset="-122"/>
              </a:rPr>
              <a:t>Our patients are the most important people in this hospital.  We put the well-being, interests and convenience of our patients before our own in everything that we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114-3ED6-8742-89BB-CBD425AA9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Integrity</a:t>
            </a:r>
            <a:r>
              <a:rPr lang="en-US" dirty="0" smtClean="0"/>
              <a:t>: we are committed to the highest standards of ethical conduct</a:t>
            </a:r>
          </a:p>
          <a:p>
            <a:r>
              <a:rPr lang="en-US" b="1" dirty="0" smtClean="0"/>
              <a:t>Compassion</a:t>
            </a:r>
            <a:r>
              <a:rPr lang="en-US" dirty="0" smtClean="0"/>
              <a:t>: our</a:t>
            </a:r>
            <a:r>
              <a:rPr lang="en-US" baseline="0" dirty="0" smtClean="0"/>
              <a:t> paramount concern is the welfare and well-being of our fellow human being. We empathies with those struck by illness and suffering an will do our utmost to help alleviate their condition</a:t>
            </a:r>
          </a:p>
          <a:p>
            <a:r>
              <a:rPr lang="en-US" b="1" baseline="0" dirty="0" smtClean="0"/>
              <a:t>Professionalism</a:t>
            </a:r>
            <a:r>
              <a:rPr lang="en-US" baseline="0" dirty="0" smtClean="0"/>
              <a:t>: We are committed to being the best in what we do, and to achieving the best outcome for our patient</a:t>
            </a:r>
          </a:p>
          <a:p>
            <a:r>
              <a:rPr lang="en-US" b="1" baseline="0" dirty="0" smtClean="0"/>
              <a:t>Respect: </a:t>
            </a:r>
            <a:r>
              <a:rPr lang="en-US" baseline="0" dirty="0" smtClean="0"/>
              <a:t>To treat everyone with honesty, decency and fairness</a:t>
            </a:r>
          </a:p>
          <a:p>
            <a:r>
              <a:rPr lang="en-US" b="1" baseline="0" dirty="0" smtClean="0"/>
              <a:t>Collegiality</a:t>
            </a:r>
            <a:r>
              <a:rPr lang="en-US" baseline="0" dirty="0" smtClean="0"/>
              <a:t>: We nurture success by promoting collaboration, participation and trust between individuals within an environment of sharing and mutual respect</a:t>
            </a:r>
          </a:p>
          <a:p>
            <a:r>
              <a:rPr lang="en-US" b="1" baseline="0" dirty="0" err="1" smtClean="0"/>
              <a:t>Sosial</a:t>
            </a:r>
            <a:r>
              <a:rPr lang="en-US" b="1" baseline="0" dirty="0" smtClean="0"/>
              <a:t> responsibility</a:t>
            </a:r>
            <a:r>
              <a:rPr lang="en-US" baseline="0" dirty="0" smtClean="0"/>
              <a:t>: we contribute positively to the well-being and welfare of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114-3ED6-8742-89BB-CBD425AA9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6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 (10 </a:t>
            </a:r>
            <a:r>
              <a:rPr lang="en-US" dirty="0" err="1" smtClean="0"/>
              <a:t>negara</a:t>
            </a:r>
            <a:r>
              <a:rPr lang="en-US" dirty="0" smtClean="0"/>
              <a:t>, by 31 Dec 2015)): Indonesia, Filipina, Singapore, Malaysia, Thailand, Brunei</a:t>
            </a:r>
            <a:r>
              <a:rPr lang="en-US" baseline="0" dirty="0" smtClean="0"/>
              <a:t> Darussalam, Vietnam, Laos, Myanmar, &amp; </a:t>
            </a:r>
            <a:r>
              <a:rPr lang="en-US" baseline="0" dirty="0" err="1" smtClean="0"/>
              <a:t>Kamboja</a:t>
            </a:r>
            <a:endParaRPr lang="en-US" dirty="0" smtClean="0"/>
          </a:p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: service quality</a:t>
            </a:r>
            <a:r>
              <a:rPr lang="en-US" baseline="0" dirty="0" smtClean="0"/>
              <a:t> – service excellence; service transaction-service experience; serving patients-delighting patient</a:t>
            </a:r>
          </a:p>
          <a:p>
            <a:r>
              <a:rPr lang="en-US" baseline="0" dirty="0" err="1" smtClean="0"/>
              <a:t>Orientasi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pengorganisasian</a:t>
            </a:r>
            <a:r>
              <a:rPr lang="en-US" baseline="0" dirty="0" smtClean="0"/>
              <a:t>: patient centered care (integrated care plan)</a:t>
            </a:r>
          </a:p>
          <a:p>
            <a:r>
              <a:rPr lang="en-US" baseline="0" dirty="0" smtClean="0"/>
              <a:t>RSUD </a:t>
            </a:r>
            <a:r>
              <a:rPr lang="en-US" baseline="0" dirty="0" err="1" smtClean="0"/>
              <a:t>Kotamadya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pusat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rujukan</a:t>
            </a:r>
            <a:r>
              <a:rPr lang="en-US" baseline="0" dirty="0" smtClean="0"/>
              <a:t> regional, </a:t>
            </a:r>
            <a:r>
              <a:rPr lang="en-US" baseline="0" dirty="0" err="1" smtClean="0"/>
              <a:t>sedangkan</a:t>
            </a:r>
            <a:r>
              <a:rPr lang="en-US" baseline="0" dirty="0" smtClean="0"/>
              <a:t> RSUP Dr. </a:t>
            </a:r>
            <a:r>
              <a:rPr lang="en-US" baseline="0" dirty="0" err="1" smtClean="0"/>
              <a:t>Sardjito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pusat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rujukan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nasional</a:t>
            </a:r>
            <a:r>
              <a:rPr lang="en-US" baseline="0" dirty="0" smtClean="0"/>
              <a:t> (</a:t>
            </a:r>
            <a:r>
              <a:rPr lang="en-US" b="1" baseline="0" dirty="0" err="1" smtClean="0"/>
              <a:t>ini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berpotensi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menuimbulkan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kerancuan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114-3ED6-8742-89BB-CBD425AA9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Pelayanan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CSR (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&amp;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jejaring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perbaikan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lingkungan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114-3ED6-8742-89BB-CBD425AA94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4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8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F73B-2AE7-FE4D-8647-92B447906C29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5A5F-0542-FB44-A486-B2846257B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680" y="2130425"/>
            <a:ext cx="7992952" cy="1470025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6600"/>
                </a:solidFill>
              </a:rPr>
              <a:t>Rencana</a:t>
            </a:r>
            <a:r>
              <a:rPr lang="en-US" sz="5400" b="1" dirty="0" smtClean="0">
                <a:solidFill>
                  <a:srgbClr val="FF6600"/>
                </a:solidFill>
              </a:rPr>
              <a:t> </a:t>
            </a:r>
            <a:r>
              <a:rPr lang="en-US" sz="5400" b="1" dirty="0" err="1" smtClean="0">
                <a:solidFill>
                  <a:srgbClr val="FF6600"/>
                </a:solidFill>
              </a:rPr>
              <a:t>Pengembangan</a:t>
            </a:r>
            <a:r>
              <a:rPr lang="en-US" sz="5400" b="1" dirty="0" smtClean="0">
                <a:solidFill>
                  <a:srgbClr val="FF660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RSUP Dr. </a:t>
            </a:r>
            <a:r>
              <a:rPr lang="en-US" b="1" dirty="0" err="1" smtClean="0"/>
              <a:t>Sardjito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2149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600" i="1" dirty="0" smtClean="0"/>
              <a:t>Modern, </a:t>
            </a:r>
            <a:r>
              <a:rPr lang="en-US" sz="2600" i="1" dirty="0" err="1" smtClean="0"/>
              <a:t>Melayani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Terpercaya</a:t>
            </a:r>
            <a:endParaRPr lang="en-US" sz="43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b="1" u="sng" dirty="0" err="1" smtClean="0">
                <a:solidFill>
                  <a:srgbClr val="000000"/>
                </a:solidFill>
              </a:rPr>
              <a:t>Direksi</a:t>
            </a:r>
            <a:r>
              <a:rPr lang="en-US" sz="1800" b="1" u="sng" dirty="0" smtClean="0">
                <a:solidFill>
                  <a:srgbClr val="000000"/>
                </a:solidFill>
              </a:rPr>
              <a:t> RSUP Dr. </a:t>
            </a:r>
            <a:r>
              <a:rPr lang="en-US" sz="1800" b="1" u="sng" dirty="0" err="1" smtClean="0">
                <a:solidFill>
                  <a:srgbClr val="000000"/>
                </a:solidFill>
              </a:rPr>
              <a:t>Sardjito</a:t>
            </a:r>
            <a:endParaRPr lang="en-US" sz="1800" b="1" u="sng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2017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F6600"/>
                </a:solidFill>
              </a:rPr>
              <a:t>Area </a:t>
            </a:r>
            <a:r>
              <a:rPr lang="en-US" b="1" dirty="0" err="1" smtClean="0">
                <a:solidFill>
                  <a:srgbClr val="FF6600"/>
                </a:solidFill>
              </a:rPr>
              <a:t>Kerjasama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Konteks</a:t>
            </a:r>
            <a:r>
              <a:rPr lang="en-US" sz="4000" dirty="0" smtClean="0"/>
              <a:t> AHS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2986"/>
            <a:ext cx="8229600" cy="4525963"/>
          </a:xfrm>
        </p:spPr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&amp; </a:t>
            </a:r>
            <a:r>
              <a:rPr lang="en-US" dirty="0" err="1" smtClean="0"/>
              <a:t>Pelatihan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(</a:t>
            </a:r>
            <a:r>
              <a:rPr lang="en-US" dirty="0" err="1" smtClean="0"/>
              <a:t>Implementasi</a:t>
            </a:r>
            <a:r>
              <a:rPr lang="en-US" dirty="0" smtClean="0"/>
              <a:t> &amp; </a:t>
            </a:r>
            <a:r>
              <a:rPr lang="en-US" dirty="0" err="1" smtClean="0"/>
              <a:t>Translasional</a:t>
            </a:r>
            <a:r>
              <a:rPr lang="en-US" dirty="0" smtClean="0"/>
              <a:t>)</a:t>
            </a:r>
          </a:p>
          <a:p>
            <a:pPr marL="635000" indent="-635000">
              <a:buFont typeface="+mj-ea"/>
              <a:buAutoNum type="circleNumDbPlain"/>
            </a:pPr>
            <a:r>
              <a:rPr lang="en-US" dirty="0" err="1" smtClean="0"/>
              <a:t>Pengembangan</a:t>
            </a:r>
            <a:r>
              <a:rPr lang="en-US" dirty="0" smtClean="0"/>
              <a:t> &amp;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 smtClean="0"/>
          </a:p>
          <a:p>
            <a:pPr marL="635000" indent="-635000">
              <a:buFont typeface="+mj-ea"/>
              <a:buAutoNum type="circleNumDbPlain"/>
            </a:pPr>
            <a:r>
              <a:rPr lang="en-US" dirty="0" err="1" smtClean="0"/>
              <a:t>Pengembangan</a:t>
            </a:r>
            <a:r>
              <a:rPr lang="en-US" dirty="0" smtClean="0"/>
              <a:t> &amp;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&amp;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i="1" dirty="0" smtClean="0"/>
              <a:t> Supporting office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9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8 </a:t>
            </a:r>
            <a:r>
              <a:rPr lang="en-US" b="1" dirty="0" err="1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Kebutuhan</a:t>
            </a:r>
            <a:r>
              <a:rPr lang="en-US" b="1" dirty="0" smtClean="0">
                <a:solidFill>
                  <a:srgbClr val="FF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3600" dirty="0" err="1" smtClean="0"/>
              <a:t>Perbaikan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806" y="1600200"/>
            <a:ext cx="6375994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1320"/>
              </a:spcBef>
              <a:buFont typeface="+mj-ea"/>
              <a:buAutoNum type="circleNumDbPlain"/>
            </a:pP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terukur</a:t>
            </a:r>
            <a:r>
              <a:rPr lang="en-US" dirty="0" smtClean="0"/>
              <a:t>/ output</a:t>
            </a:r>
          </a:p>
          <a:p>
            <a:pPr marL="514350" indent="-514350">
              <a:spcBef>
                <a:spcPts val="1320"/>
              </a:spcBef>
              <a:buFont typeface="+mj-ea"/>
              <a:buAutoNum type="circleNumDbPlain"/>
            </a:pPr>
            <a:r>
              <a:rPr lang="en-US" dirty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SDM</a:t>
            </a:r>
          </a:p>
          <a:p>
            <a:pPr marL="635000" indent="-635000">
              <a:spcBef>
                <a:spcPts val="1320"/>
              </a:spcBef>
              <a:buFont typeface="+mj-ea"/>
              <a:buAutoNum type="circleNumDbPlain"/>
            </a:pPr>
            <a:r>
              <a:rPr lang="en-US" dirty="0" err="1" smtClean="0"/>
              <a:t>Pendidikan</a:t>
            </a:r>
            <a:r>
              <a:rPr lang="en-US" dirty="0" smtClean="0"/>
              <a:t> &amp; </a:t>
            </a:r>
            <a:r>
              <a:rPr lang="en-US" dirty="0" err="1" smtClean="0"/>
              <a:t>Pelatihan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endParaRPr lang="en-US" dirty="0" smtClean="0"/>
          </a:p>
          <a:p>
            <a:pPr marL="514350" indent="-514350">
              <a:spcBef>
                <a:spcPts val="1320"/>
              </a:spcBef>
              <a:buFont typeface="+mj-ea"/>
              <a:buAutoNum type="circleNumDbPlain"/>
            </a:pPr>
            <a:r>
              <a:rPr lang="en-US" dirty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 &amp; Material</a:t>
            </a:r>
          </a:p>
          <a:p>
            <a:pPr marL="514350" indent="-514350">
              <a:spcBef>
                <a:spcPts val="1320"/>
              </a:spcBef>
              <a:buFont typeface="+mj-ea"/>
              <a:buAutoNum type="circleNumDbPlain"/>
            </a:pPr>
            <a:r>
              <a:rPr lang="en-US" dirty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Terstandar</a:t>
            </a:r>
            <a:endParaRPr lang="en-US" dirty="0" smtClean="0"/>
          </a:p>
          <a:p>
            <a:pPr marL="514350" indent="-514350">
              <a:spcBef>
                <a:spcPts val="1320"/>
              </a:spcBef>
              <a:buFont typeface="+mj-ea"/>
              <a:buAutoNum type="circleNumDbPlain"/>
            </a:pPr>
            <a:r>
              <a:rPr lang="en-US" dirty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istem</a:t>
            </a:r>
            <a:r>
              <a:rPr lang="en-US" dirty="0" smtClean="0"/>
              <a:t> IT (</a:t>
            </a:r>
            <a:r>
              <a:rPr lang="en-US" i="1" dirty="0" smtClean="0"/>
              <a:t>backbone</a:t>
            </a:r>
            <a:r>
              <a:rPr lang="en-US" dirty="0" smtClean="0"/>
              <a:t>)</a:t>
            </a:r>
          </a:p>
          <a:p>
            <a:pPr marL="635000" indent="-635000">
              <a:spcBef>
                <a:spcPts val="1320"/>
              </a:spcBef>
              <a:buFont typeface="+mj-ea"/>
              <a:buAutoNum type="circleNumDbPlain"/>
            </a:pPr>
            <a:r>
              <a:rPr lang="en-US" dirty="0" err="1" smtClean="0"/>
              <a:t>Jejaring</a:t>
            </a:r>
            <a:r>
              <a:rPr lang="en-US" dirty="0" smtClean="0"/>
              <a:t> &amp; Tim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)</a:t>
            </a:r>
          </a:p>
          <a:p>
            <a:pPr marL="635000" indent="-635000">
              <a:spcBef>
                <a:spcPts val="1320"/>
              </a:spcBef>
              <a:buFont typeface="+mj-ea"/>
              <a:buAutoNum type="circleNumDbPlain"/>
            </a:pPr>
            <a:r>
              <a:rPr lang="en-US" dirty="0" err="1" smtClean="0"/>
              <a:t>Keuangan</a:t>
            </a:r>
            <a:r>
              <a:rPr lang="en-US" dirty="0" smtClean="0"/>
              <a:t> &amp; </a:t>
            </a:r>
            <a:r>
              <a:rPr lang="en-US" dirty="0" err="1" smtClean="0"/>
              <a:t>A</a:t>
            </a:r>
            <a:r>
              <a:rPr lang="en-US" dirty="0" err="1" smtClean="0"/>
              <a:t>nggaran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4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4547242" y="838200"/>
            <a:ext cx="1942827" cy="342821"/>
          </a:xfrm>
          <a:prstGeom prst="rect">
            <a:avLst/>
          </a:prstGeom>
          <a:solidFill>
            <a:srgbClr val="0F243E"/>
          </a:solidFill>
          <a:ln w="9525">
            <a:noFill/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>
                <a:solidFill>
                  <a:srgbClr val="DBE5F1"/>
                </a:solidFill>
                <a:latin typeface="Cambria" charset="0"/>
                <a:ea typeface="Times New Roman" charset="0"/>
                <a:cs typeface="Times New Roman" charset="0"/>
              </a:rPr>
              <a:t>VISION &amp; MISSION</a:t>
            </a: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4233596" y="1248950"/>
            <a:ext cx="2509168" cy="338377"/>
          </a:xfrm>
          <a:prstGeom prst="rect">
            <a:avLst/>
          </a:prstGeom>
          <a:solidFill>
            <a:srgbClr val="FFFF00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INDONESIA </a:t>
            </a:r>
            <a:r>
              <a:rPr lang="en-US" sz="1200" b="1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QUALITY AWARD</a:t>
            </a:r>
          </a:p>
        </p:txBody>
      </p:sp>
      <p:sp>
        <p:nvSpPr>
          <p:cNvPr id="144390" name="Text Box 5"/>
          <p:cNvSpPr txBox="1">
            <a:spLocks noChangeArrowheads="1"/>
          </p:cNvSpPr>
          <p:nvPr/>
        </p:nvSpPr>
        <p:spPr bwMode="auto">
          <a:xfrm>
            <a:off x="76200" y="1667953"/>
            <a:ext cx="1599975" cy="571368"/>
          </a:xfrm>
          <a:prstGeom prst="rect">
            <a:avLst/>
          </a:prstGeom>
          <a:solidFill>
            <a:srgbClr val="CCC0D9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Rounded MT Bold" charset="0"/>
                <a:ea typeface="Times New Roman" charset="0"/>
                <a:cs typeface="Times New Roman" charset="0"/>
              </a:rPr>
              <a:t>ORGANIZATION EXCELLENCE</a:t>
            </a:r>
          </a:p>
        </p:txBody>
      </p:sp>
      <p:sp>
        <p:nvSpPr>
          <p:cNvPr id="144391" name="Text Box 6"/>
          <p:cNvSpPr txBox="1">
            <a:spLocks noChangeArrowheads="1"/>
          </p:cNvSpPr>
          <p:nvPr/>
        </p:nvSpPr>
        <p:spPr bwMode="auto">
          <a:xfrm>
            <a:off x="76200" y="2353594"/>
            <a:ext cx="1599975" cy="571368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Rounded MT Bold" charset="0"/>
                <a:ea typeface="Times New Roman" charset="0"/>
                <a:cs typeface="Times New Roman" charset="0"/>
              </a:rPr>
              <a:t>HIGH LEVEL OUTCOME</a:t>
            </a:r>
          </a:p>
        </p:txBody>
      </p:sp>
      <p:sp>
        <p:nvSpPr>
          <p:cNvPr id="144392" name="Text Box 7"/>
          <p:cNvSpPr txBox="1">
            <a:spLocks noChangeArrowheads="1"/>
          </p:cNvSpPr>
          <p:nvPr/>
        </p:nvSpPr>
        <p:spPr bwMode="auto">
          <a:xfrm>
            <a:off x="76200" y="3796614"/>
            <a:ext cx="1599975" cy="571368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Rounded MT Bold" charset="0"/>
                <a:ea typeface="Times New Roman" charset="0"/>
                <a:cs typeface="Times New Roman" charset="0"/>
              </a:rPr>
              <a:t>CONTINUAL IMPROVEMENT</a:t>
            </a:r>
          </a:p>
        </p:txBody>
      </p:sp>
      <p:sp>
        <p:nvSpPr>
          <p:cNvPr id="144393" name="Text Box 8"/>
          <p:cNvSpPr txBox="1">
            <a:spLocks noChangeArrowheads="1"/>
          </p:cNvSpPr>
          <p:nvPr/>
        </p:nvSpPr>
        <p:spPr bwMode="auto">
          <a:xfrm>
            <a:off x="76200" y="5167897"/>
            <a:ext cx="1599975" cy="571368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 Rounded MT Bold" charset="0"/>
                <a:ea typeface="Times New Roman" charset="0"/>
                <a:cs typeface="Times New Roman" charset="0"/>
              </a:rPr>
              <a:t>SYSTEM FRAMEWORK</a:t>
            </a:r>
          </a:p>
        </p:txBody>
      </p:sp>
      <p:sp>
        <p:nvSpPr>
          <p:cNvPr id="144394" name="Text Box 9"/>
          <p:cNvSpPr txBox="1">
            <a:spLocks noChangeArrowheads="1"/>
          </p:cNvSpPr>
          <p:nvPr/>
        </p:nvSpPr>
        <p:spPr bwMode="auto">
          <a:xfrm>
            <a:off x="1930140" y="1709218"/>
            <a:ext cx="2121831" cy="426621"/>
          </a:xfrm>
          <a:prstGeom prst="rect">
            <a:avLst/>
          </a:prstGeom>
          <a:solidFill>
            <a:srgbClr val="CCC0D9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JCI/ KARS </a:t>
            </a:r>
            <a:r>
              <a:rPr lang="en-US" sz="1200" b="1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ACCREDITATION</a:t>
            </a:r>
          </a:p>
        </p:txBody>
      </p:sp>
      <p:sp>
        <p:nvSpPr>
          <p:cNvPr id="144395" name="Text Box 10"/>
          <p:cNvSpPr txBox="1">
            <a:spLocks noChangeArrowheads="1"/>
          </p:cNvSpPr>
          <p:nvPr/>
        </p:nvSpPr>
        <p:spPr bwMode="auto">
          <a:xfrm>
            <a:off x="4368197" y="1688268"/>
            <a:ext cx="2270441" cy="447571"/>
          </a:xfrm>
          <a:prstGeom prst="rect">
            <a:avLst/>
          </a:prstGeom>
          <a:solidFill>
            <a:srgbClr val="CCC0D9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PREMIUM </a:t>
            </a:r>
            <a:r>
              <a:rPr lang="en-US" sz="1200" b="1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QUALITY CLASS</a:t>
            </a:r>
          </a:p>
        </p:txBody>
      </p:sp>
      <p:sp>
        <p:nvSpPr>
          <p:cNvPr id="144396" name="Text Box 11"/>
          <p:cNvSpPr txBox="1">
            <a:spLocks noChangeArrowheads="1"/>
          </p:cNvSpPr>
          <p:nvPr/>
        </p:nvSpPr>
        <p:spPr bwMode="auto">
          <a:xfrm>
            <a:off x="7146567" y="1696521"/>
            <a:ext cx="1932669" cy="439318"/>
          </a:xfrm>
          <a:prstGeom prst="rect">
            <a:avLst/>
          </a:prstGeom>
          <a:solidFill>
            <a:srgbClr val="CCC0D9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BALANCED SCORE CARD</a:t>
            </a:r>
          </a:p>
        </p:txBody>
      </p:sp>
      <p:sp>
        <p:nvSpPr>
          <p:cNvPr id="144397" name="Text Box 12"/>
          <p:cNvSpPr txBox="1">
            <a:spLocks noChangeArrowheads="1"/>
          </p:cNvSpPr>
          <p:nvPr/>
        </p:nvSpPr>
        <p:spPr bwMode="auto">
          <a:xfrm>
            <a:off x="1904743" y="2353594"/>
            <a:ext cx="3314235" cy="571368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CLINICAL, PROCESS &amp; SERVICE/ OPERATION EXCELLENCE</a:t>
            </a:r>
          </a:p>
        </p:txBody>
      </p:sp>
      <p:sp>
        <p:nvSpPr>
          <p:cNvPr id="144398" name="Text Box 13"/>
          <p:cNvSpPr txBox="1">
            <a:spLocks noChangeArrowheads="1"/>
          </p:cNvSpPr>
          <p:nvPr/>
        </p:nvSpPr>
        <p:spPr bwMode="auto">
          <a:xfrm>
            <a:off x="5790397" y="2353594"/>
            <a:ext cx="3314235" cy="571368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PEOPLE </a:t>
            </a:r>
            <a:r>
              <a:rPr lang="en-US" sz="1200" b="1" dirty="0" smtClean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EXCELLENCE</a:t>
            </a:r>
            <a:endParaRPr lang="en-US" sz="1200" b="1" dirty="0">
              <a:solidFill>
                <a:prstClr val="black"/>
              </a:solidFill>
              <a:latin typeface="Cambria" charset="0"/>
              <a:ea typeface="Times New Roman" charset="0"/>
              <a:cs typeface="Times New Roman" charset="0"/>
            </a:endParaRPr>
          </a:p>
        </p:txBody>
      </p:sp>
      <p:sp>
        <p:nvSpPr>
          <p:cNvPr id="144399" name="Text Box 14"/>
          <p:cNvSpPr txBox="1">
            <a:spLocks noChangeArrowheads="1"/>
          </p:cNvSpPr>
          <p:nvPr/>
        </p:nvSpPr>
        <p:spPr bwMode="auto">
          <a:xfrm>
            <a:off x="1904743" y="3039235"/>
            <a:ext cx="1594896" cy="557401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Quality &amp; Cost Effective Care &amp; Services</a:t>
            </a:r>
          </a:p>
        </p:txBody>
      </p:sp>
      <p:sp>
        <p:nvSpPr>
          <p:cNvPr id="144400" name="Text Box 15"/>
          <p:cNvSpPr txBox="1">
            <a:spLocks noChangeArrowheads="1"/>
          </p:cNvSpPr>
          <p:nvPr/>
        </p:nvSpPr>
        <p:spPr bwMode="auto">
          <a:xfrm>
            <a:off x="3619002" y="3039235"/>
            <a:ext cx="1594896" cy="680562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Social Responsibility to Environment &amp; Community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1" name="Text Box 16"/>
          <p:cNvSpPr txBox="1">
            <a:spLocks noChangeArrowheads="1"/>
          </p:cNvSpPr>
          <p:nvPr/>
        </p:nvSpPr>
        <p:spPr bwMode="auto">
          <a:xfrm>
            <a:off x="5790397" y="3039235"/>
            <a:ext cx="1594896" cy="680562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Safe Work Environment for Patients &amp; Staffs</a:t>
            </a:r>
            <a:endParaRPr lang="en-US" sz="11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2" name="Text Box 17"/>
          <p:cNvSpPr txBox="1">
            <a:spLocks noChangeArrowheads="1"/>
          </p:cNvSpPr>
          <p:nvPr/>
        </p:nvSpPr>
        <p:spPr bwMode="auto">
          <a:xfrm>
            <a:off x="7509736" y="3039235"/>
            <a:ext cx="1594896" cy="680562"/>
          </a:xfrm>
          <a:prstGeom prst="rect">
            <a:avLst/>
          </a:prstGeom>
          <a:solidFill>
            <a:srgbClr val="D6E3BC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Learning Environment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3" name="Text Box 18"/>
          <p:cNvSpPr txBox="1">
            <a:spLocks noChangeArrowheads="1"/>
          </p:cNvSpPr>
          <p:nvPr/>
        </p:nvSpPr>
        <p:spPr bwMode="auto">
          <a:xfrm>
            <a:off x="1904743" y="3776299"/>
            <a:ext cx="7199889" cy="337742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 b="1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IMPROVED CARE &amp; LOWER (AFFORDABLE) COST</a:t>
            </a:r>
          </a:p>
        </p:txBody>
      </p:sp>
      <p:sp>
        <p:nvSpPr>
          <p:cNvPr id="144404" name="Text Box 19"/>
          <p:cNvSpPr txBox="1">
            <a:spLocks noChangeArrowheads="1"/>
          </p:cNvSpPr>
          <p:nvPr/>
        </p:nvSpPr>
        <p:spPr bwMode="auto">
          <a:xfrm>
            <a:off x="1918711" y="4157211"/>
            <a:ext cx="7199889" cy="337742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TOYOTA PRODUCTION SYSTEM/ LEAN </a:t>
            </a:r>
            <a:r>
              <a:rPr lang="en-US" sz="1000" dirty="0" smtClean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MANAGEMENT/ PSBH</a:t>
            </a:r>
            <a:endParaRPr lang="en-US" sz="1000" dirty="0">
              <a:solidFill>
                <a:prstClr val="black"/>
              </a:solidFill>
              <a:latin typeface="Cambria" charset="0"/>
              <a:ea typeface="Times New Roman" charset="0"/>
              <a:cs typeface="Times New Roman" charset="0"/>
            </a:endParaRPr>
          </a:p>
        </p:txBody>
      </p:sp>
      <p:sp>
        <p:nvSpPr>
          <p:cNvPr id="144405" name="Text Box 20"/>
          <p:cNvSpPr txBox="1">
            <a:spLocks noChangeArrowheads="1"/>
          </p:cNvSpPr>
          <p:nvPr/>
        </p:nvSpPr>
        <p:spPr bwMode="auto">
          <a:xfrm>
            <a:off x="1904743" y="4551454"/>
            <a:ext cx="1594896" cy="557401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CPIP, 6-SIGMA, QC Projects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6" name="Text Box 21"/>
          <p:cNvSpPr txBox="1">
            <a:spLocks noChangeArrowheads="1"/>
          </p:cNvSpPr>
          <p:nvPr/>
        </p:nvSpPr>
        <p:spPr bwMode="auto">
          <a:xfrm>
            <a:off x="3776460" y="4545741"/>
            <a:ext cx="1594896" cy="557401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Reduce, Reuse, Recycle Resources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7" name="Text Box 22"/>
          <p:cNvSpPr txBox="1">
            <a:spLocks noChangeArrowheads="1"/>
          </p:cNvSpPr>
          <p:nvPr/>
        </p:nvSpPr>
        <p:spPr bwMode="auto">
          <a:xfrm>
            <a:off x="5626590" y="4558438"/>
            <a:ext cx="1594896" cy="557401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Reduce Health &amp; Safety Risk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8" name="Text Box 23"/>
          <p:cNvSpPr txBox="1">
            <a:spLocks noChangeArrowheads="1"/>
          </p:cNvSpPr>
          <p:nvPr/>
        </p:nvSpPr>
        <p:spPr bwMode="auto">
          <a:xfrm>
            <a:off x="7523704" y="4558438"/>
            <a:ext cx="1594896" cy="557401"/>
          </a:xfrm>
          <a:prstGeom prst="rect">
            <a:avLst/>
          </a:prstGeom>
          <a:solidFill>
            <a:srgbClr val="FBD4B4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Learning Growth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09" name="Text Box 24"/>
          <p:cNvSpPr txBox="1">
            <a:spLocks noChangeArrowheads="1"/>
          </p:cNvSpPr>
          <p:nvPr/>
        </p:nvSpPr>
        <p:spPr bwMode="auto">
          <a:xfrm>
            <a:off x="1918711" y="5152025"/>
            <a:ext cx="794908" cy="557401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Quality: ISO 9001</a:t>
            </a:r>
            <a:endParaRPr lang="en-US" sz="11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10" name="Text Box 25"/>
          <p:cNvSpPr txBox="1">
            <a:spLocks noChangeArrowheads="1"/>
          </p:cNvSpPr>
          <p:nvPr/>
        </p:nvSpPr>
        <p:spPr bwMode="auto">
          <a:xfrm>
            <a:off x="2957425" y="5152025"/>
            <a:ext cx="1246965" cy="557401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Laboratory: CAP Accreditation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11" name="Text Box 26"/>
          <p:cNvSpPr txBox="1">
            <a:spLocks noChangeArrowheads="1"/>
          </p:cNvSpPr>
          <p:nvPr/>
        </p:nvSpPr>
        <p:spPr bwMode="auto">
          <a:xfrm>
            <a:off x="4432958" y="5152025"/>
            <a:ext cx="1018397" cy="557401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Environment: ISO 14001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12" name="Text Box 27"/>
          <p:cNvSpPr txBox="1">
            <a:spLocks noChangeArrowheads="1"/>
          </p:cNvSpPr>
          <p:nvPr/>
        </p:nvSpPr>
        <p:spPr bwMode="auto">
          <a:xfrm>
            <a:off x="5690082" y="5152025"/>
            <a:ext cx="1252044" cy="557401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Health &amp; Safety: OHSAS 18001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13" name="Text Box 28"/>
          <p:cNvSpPr txBox="1">
            <a:spLocks noChangeArrowheads="1"/>
          </p:cNvSpPr>
          <p:nvPr/>
        </p:nvSpPr>
        <p:spPr bwMode="auto">
          <a:xfrm>
            <a:off x="7137678" y="5152025"/>
            <a:ext cx="1018397" cy="557401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Food Safety: HACCP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14" name="Text Box 29"/>
          <p:cNvSpPr txBox="1">
            <a:spLocks noChangeArrowheads="1"/>
          </p:cNvSpPr>
          <p:nvPr/>
        </p:nvSpPr>
        <p:spPr bwMode="auto">
          <a:xfrm>
            <a:off x="8318612" y="5152025"/>
            <a:ext cx="794908" cy="557401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People: PDS</a:t>
            </a:r>
            <a:endParaRPr lang="en-US" sz="11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415" name="Text Box 30"/>
          <p:cNvSpPr txBox="1">
            <a:spLocks noChangeArrowheads="1"/>
          </p:cNvSpPr>
          <p:nvPr/>
        </p:nvSpPr>
        <p:spPr bwMode="auto">
          <a:xfrm>
            <a:off x="1918711" y="5757040"/>
            <a:ext cx="7199889" cy="561210"/>
          </a:xfrm>
          <a:prstGeom prst="rect">
            <a:avLst/>
          </a:prstGeom>
          <a:solidFill>
            <a:srgbClr val="95B3D7"/>
          </a:solidFill>
          <a:ln w="9525">
            <a:solidFill>
              <a:srgbClr val="0F243E"/>
            </a:solidFill>
            <a:miter lim="800000"/>
            <a:headEnd/>
            <a:tailEnd/>
          </a:ln>
        </p:spPr>
        <p:txBody>
          <a:bodyPr tIns="91440" bIns="91440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Quality, Environmental, Health &amp; Safety Management, System Culture, Systems, Tools</a:t>
            </a:r>
          </a:p>
          <a:p>
            <a:pPr algn="ctr"/>
            <a:r>
              <a:rPr lang="en-US" sz="1400" b="1">
                <a:solidFill>
                  <a:prstClr val="black"/>
                </a:solidFill>
                <a:latin typeface="Cambria" charset="0"/>
                <a:ea typeface="Times New Roman" charset="0"/>
                <a:cs typeface="Times New Roman" charset="0"/>
              </a:rPr>
              <a:t>CORE VALUES</a:t>
            </a:r>
            <a:endParaRPr lang="en-US" sz="1400" b="1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4387" name="TextBox 32"/>
          <p:cNvSpPr txBox="1">
            <a:spLocks noChangeArrowheads="1"/>
          </p:cNvSpPr>
          <p:nvPr/>
        </p:nvSpPr>
        <p:spPr bwMode="auto">
          <a:xfrm>
            <a:off x="381000" y="363870"/>
            <a:ext cx="830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Calibri"/>
              </a:rPr>
              <a:t>BUILDING BLOCK FOR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RSUP DR SARDJITO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EXCELLENCE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162800" y="64008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algn="r">
              <a:defRPr/>
            </a:pPr>
            <a:r>
              <a:rPr lang="en-US" sz="1000" b="1" dirty="0">
                <a:solidFill>
                  <a:srgbClr val="D1D1F0"/>
                </a:solidFill>
                <a:latin typeface="Arial Narrow"/>
                <a:ea typeface="ＭＳ Ｐゴシック" pitchFamily="-112" charset="-128"/>
                <a:cs typeface="Arial Narrow"/>
              </a:rPr>
              <a:t>Rukmono </a:t>
            </a:r>
            <a:r>
              <a:rPr lang="en-US" sz="1000" b="1" dirty="0" err="1">
                <a:solidFill>
                  <a:srgbClr val="D1D1F0"/>
                </a:solidFill>
                <a:latin typeface="Arial Narrow"/>
                <a:ea typeface="ＭＳ Ｐゴシック" pitchFamily="-112" charset="-128"/>
                <a:cs typeface="Arial Narrow"/>
              </a:rPr>
              <a:t>Siswishanto</a:t>
            </a:r>
            <a:endParaRPr lang="en-US" sz="1000" b="1" dirty="0">
              <a:solidFill>
                <a:srgbClr val="D1D1F0"/>
              </a:solidFill>
              <a:latin typeface="Arial Narrow"/>
              <a:ea typeface="ＭＳ Ｐゴシック" pitchFamily="-112" charset="-128"/>
              <a:cs typeface="Arial Narrow"/>
            </a:endParaRPr>
          </a:p>
          <a:p>
            <a:pPr marL="357188" algn="r">
              <a:defRPr/>
            </a:pPr>
            <a:r>
              <a:rPr lang="en-US" sz="800" dirty="0">
                <a:solidFill>
                  <a:srgbClr val="D1D1F0"/>
                </a:solidFill>
                <a:latin typeface="Arial Narrow"/>
                <a:ea typeface="ＭＳ Ｐゴシック" pitchFamily="-112" charset="-128"/>
                <a:cs typeface="Arial Narrow"/>
              </a:rPr>
              <a:t>Forum Idea RSUP Dr. </a:t>
            </a:r>
            <a:r>
              <a:rPr lang="en-US" sz="800" dirty="0" err="1">
                <a:solidFill>
                  <a:srgbClr val="D1D1F0"/>
                </a:solidFill>
                <a:latin typeface="Arial Narrow"/>
                <a:ea typeface="ＭＳ Ｐゴシック" pitchFamily="-112" charset="-128"/>
                <a:cs typeface="Arial Narrow"/>
              </a:rPr>
              <a:t>Sardjito</a:t>
            </a:r>
            <a:endParaRPr lang="en-US" sz="800" dirty="0">
              <a:solidFill>
                <a:srgbClr val="D1D1F0"/>
              </a:solidFill>
              <a:latin typeface="Arial Narrow"/>
              <a:ea typeface="ＭＳ Ｐゴシック" pitchFamily="-112" charset="-128"/>
              <a:cs typeface="Arial Narrow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51971" y="179375"/>
            <a:ext cx="1129629" cy="193139"/>
            <a:chOff x="3747171" y="179375"/>
            <a:chExt cx="1129629" cy="193139"/>
          </a:xfrm>
        </p:grpSpPr>
        <p:sp>
          <p:nvSpPr>
            <p:cNvPr id="34" name="5-Point Star 33"/>
            <p:cNvSpPr/>
            <p:nvPr/>
          </p:nvSpPr>
          <p:spPr>
            <a:xfrm>
              <a:off x="3747171" y="179975"/>
              <a:ext cx="231275" cy="190579"/>
            </a:xfrm>
            <a:prstGeom prst="star5">
              <a:avLst/>
            </a:prstGeom>
            <a:solidFill>
              <a:srgbClr val="EDCA0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968486" y="181935"/>
              <a:ext cx="231275" cy="190579"/>
            </a:xfrm>
            <a:prstGeom prst="star5">
              <a:avLst/>
            </a:prstGeom>
            <a:solidFill>
              <a:srgbClr val="EDCA0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198170" y="179375"/>
              <a:ext cx="231275" cy="190579"/>
            </a:xfrm>
            <a:prstGeom prst="star5">
              <a:avLst/>
            </a:prstGeom>
            <a:solidFill>
              <a:srgbClr val="EDCA0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4416925" y="180576"/>
              <a:ext cx="231275" cy="190579"/>
            </a:xfrm>
            <a:prstGeom prst="star5">
              <a:avLst/>
            </a:prstGeom>
            <a:solidFill>
              <a:srgbClr val="EDCA0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4645525" y="179375"/>
              <a:ext cx="231275" cy="190579"/>
            </a:xfrm>
            <a:prstGeom prst="star5">
              <a:avLst/>
            </a:prstGeom>
            <a:solidFill>
              <a:srgbClr val="EDCA0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88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  <p:bldP spid="144391" grpId="0" animBg="1"/>
      <p:bldP spid="144392" grpId="0" animBg="1"/>
      <p:bldP spid="144393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1" grpId="0" animBg="1"/>
      <p:bldP spid="14440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  <p:bldP spid="144409" grpId="0" animBg="1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21" y="1905132"/>
            <a:ext cx="7048694" cy="23986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2865" y="782453"/>
            <a:ext cx="4660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Peningkatan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Mutu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en-US" sz="2400" dirty="0" err="1" smtClean="0"/>
              <a:t>Direktorat</a:t>
            </a:r>
            <a:r>
              <a:rPr lang="en-US" sz="2400" dirty="0" smtClean="0"/>
              <a:t> </a:t>
            </a:r>
            <a:r>
              <a:rPr lang="en-US" sz="2400" dirty="0" err="1" smtClean="0"/>
              <a:t>Medik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Keperawatan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9367" y="4303748"/>
            <a:ext cx="83335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staf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</a:t>
            </a:r>
            <a:r>
              <a:rPr lang="en-US" dirty="0" err="1" smtClean="0"/>
              <a:t>memiliki</a:t>
            </a:r>
            <a:endParaRPr lang="en-US" dirty="0" smtClean="0"/>
          </a:p>
          <a:p>
            <a:pPr algn="r"/>
            <a:r>
              <a:rPr lang="en-US" i="1" dirty="0" smtClean="0"/>
              <a:t> Client mind-set</a:t>
            </a:r>
          </a:p>
          <a:p>
            <a:pPr algn="r"/>
            <a:r>
              <a:rPr lang="en-US" b="1" dirty="0" err="1" smtClean="0"/>
              <a:t>Berfokus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&amp; proses</a:t>
            </a:r>
          </a:p>
          <a:p>
            <a:pPr algn="r"/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&amp; </a:t>
            </a:r>
            <a:r>
              <a:rPr lang="en-US" dirty="0" err="1" smtClean="0"/>
              <a:t>efisiensi</a:t>
            </a:r>
            <a:endParaRPr lang="en-US" dirty="0" smtClean="0"/>
          </a:p>
          <a:p>
            <a:pPr algn="r"/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, &amp;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endParaRPr lang="en-US" dirty="0" smtClean="0"/>
          </a:p>
          <a:p>
            <a:pPr algn="r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3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Usulan-usulan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4041" y="5404285"/>
            <a:ext cx="480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3600" b="1" dirty="0" err="1" smtClean="0"/>
              <a:t>emunerasi</a:t>
            </a:r>
            <a:endParaRPr lang="en-US" sz="36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22241" y="1784753"/>
            <a:ext cx="4809291" cy="3554995"/>
            <a:chOff x="1005465" y="1071885"/>
            <a:chExt cx="4809291" cy="3554995"/>
          </a:xfrm>
        </p:grpSpPr>
        <p:sp>
          <p:nvSpPr>
            <p:cNvPr id="5" name="Rectangle 4"/>
            <p:cNvSpPr/>
            <p:nvPr/>
          </p:nvSpPr>
          <p:spPr>
            <a:xfrm>
              <a:off x="1005465" y="1076110"/>
              <a:ext cx="2169688" cy="182745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Pelayanan </a:t>
              </a:r>
              <a:r>
                <a:rPr lang="en-US" dirty="0" err="1" smtClean="0"/>
                <a:t>Klinis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5465" y="2903569"/>
              <a:ext cx="2169688" cy="6478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Pendidikan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5465" y="3551395"/>
              <a:ext cx="2169688" cy="516491"/>
            </a:xfrm>
            <a:prstGeom prst="rect">
              <a:avLst/>
            </a:prstGeom>
            <a:solidFill>
              <a:srgbClr val="2159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Pelatihan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05465" y="4067886"/>
              <a:ext cx="2169688" cy="55899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215968"/>
                  </a:solidFill>
                </a:rPr>
                <a:t>Riset</a:t>
              </a:r>
              <a:endParaRPr lang="en-US" dirty="0">
                <a:solidFill>
                  <a:srgbClr val="215968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3651426" y="1076111"/>
              <a:ext cx="1852173" cy="355076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3962583" y="1071885"/>
              <a:ext cx="1852173" cy="3550769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39252" y="1323088"/>
              <a:ext cx="1023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Yunior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8548" y="4067886"/>
              <a:ext cx="1023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Senior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75153" y="2868286"/>
              <a:ext cx="2639603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75153" y="4067886"/>
              <a:ext cx="2639603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eft Brace 16"/>
          <p:cNvSpPr/>
          <p:nvPr/>
        </p:nvSpPr>
        <p:spPr>
          <a:xfrm>
            <a:off x="2540122" y="1788979"/>
            <a:ext cx="493919" cy="17921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2540122" y="3581154"/>
            <a:ext cx="493919" cy="1199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2540122" y="4780754"/>
            <a:ext cx="493919" cy="5589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58260" y="2363915"/>
            <a:ext cx="881987" cy="68800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358260" y="3786478"/>
            <a:ext cx="881987" cy="6880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358260" y="4716280"/>
            <a:ext cx="881987" cy="6880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15%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788" y="5751017"/>
            <a:ext cx="643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Arah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Pengembangan</a:t>
            </a:r>
            <a:r>
              <a:rPr lang="en-US" sz="3600" b="1" dirty="0" smtClean="0"/>
              <a:t> </a:t>
            </a:r>
            <a:r>
              <a:rPr lang="en-US" sz="2000" dirty="0" smtClean="0"/>
              <a:t>Pelayanan </a:t>
            </a:r>
            <a:r>
              <a:rPr lang="en-US" sz="2000" dirty="0" err="1" smtClean="0"/>
              <a:t>Klinis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93788" y="635083"/>
            <a:ext cx="3386830" cy="213458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Pelayanan </a:t>
            </a:r>
            <a:r>
              <a:rPr lang="en-US" sz="2400" dirty="0" err="1" smtClean="0"/>
              <a:t>Rutin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i="1" dirty="0" smtClean="0"/>
              <a:t>existing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93788" y="2769663"/>
            <a:ext cx="3386830" cy="12878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Transdisiplin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93788" y="4068738"/>
            <a:ext cx="3386830" cy="12878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Pusat</a:t>
            </a:r>
            <a:r>
              <a:rPr lang="en-US" sz="2400" dirty="0" smtClean="0"/>
              <a:t> Pelayanan </a:t>
            </a:r>
            <a:r>
              <a:rPr lang="en-US" sz="2400" dirty="0" err="1" smtClean="0"/>
              <a:t>Terintegrasi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4180618" y="2769663"/>
            <a:ext cx="405714" cy="12878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2730" y="2963715"/>
            <a:ext cx="1146583" cy="864416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± 20%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6331" y="4156943"/>
            <a:ext cx="375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</a:t>
            </a:r>
            <a:r>
              <a:rPr lang="en-US" dirty="0" err="1" smtClean="0"/>
              <a:t>nkologi</a:t>
            </a:r>
            <a:endParaRPr lang="en-US" dirty="0" smtClean="0"/>
          </a:p>
          <a:p>
            <a:r>
              <a:rPr lang="en-US" b="1" dirty="0" err="1" smtClean="0"/>
              <a:t>K</a:t>
            </a:r>
            <a:r>
              <a:rPr lang="en-US" dirty="0" err="1" smtClean="0"/>
              <a:t>ardiologi</a:t>
            </a:r>
            <a:endParaRPr lang="en-US" dirty="0" smtClean="0"/>
          </a:p>
          <a:p>
            <a:r>
              <a:rPr lang="en-US" b="1" dirty="0" err="1" smtClean="0"/>
              <a:t>N</a:t>
            </a:r>
            <a:r>
              <a:rPr lang="en-US" dirty="0" err="1" smtClean="0"/>
              <a:t>eurovaskular</a:t>
            </a:r>
            <a:endParaRPr lang="en-US" dirty="0" smtClean="0"/>
          </a:p>
          <a:p>
            <a:r>
              <a:rPr lang="en-US" b="1" i="1" dirty="0" smtClean="0"/>
              <a:t>H</a:t>
            </a:r>
            <a:r>
              <a:rPr lang="en-US" i="1" dirty="0" smtClean="0"/>
              <a:t>ealth tourism </a:t>
            </a:r>
            <a:r>
              <a:rPr lang="en-US" dirty="0" smtClean="0"/>
              <a:t>(GCU, ODC, &amp; CAM)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1712" y="2722371"/>
            <a:ext cx="3757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</a:t>
            </a:r>
            <a:r>
              <a:rPr lang="en-US" dirty="0" err="1" smtClean="0"/>
              <a:t>angkok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(</a:t>
            </a:r>
            <a:r>
              <a:rPr lang="en-US" dirty="0" err="1" smtClean="0"/>
              <a:t>anak</a:t>
            </a:r>
            <a:r>
              <a:rPr lang="en-US" dirty="0" smtClean="0"/>
              <a:t> &amp; </a:t>
            </a:r>
            <a:r>
              <a:rPr lang="en-US" dirty="0" err="1" smtClean="0"/>
              <a:t>dewasa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C</a:t>
            </a:r>
            <a:r>
              <a:rPr lang="en-US" dirty="0" err="1" smtClean="0"/>
              <a:t>angkok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en-US" dirty="0" smtClean="0"/>
          </a:p>
          <a:p>
            <a:r>
              <a:rPr lang="en-US" b="1" dirty="0" err="1" smtClean="0"/>
              <a:t>C</a:t>
            </a:r>
            <a:r>
              <a:rPr lang="en-US" dirty="0" err="1" smtClean="0"/>
              <a:t>angkok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endParaRPr lang="en-US" dirty="0" smtClean="0"/>
          </a:p>
          <a:p>
            <a:r>
              <a:rPr lang="en-US" b="1" dirty="0" err="1" smtClean="0"/>
              <a:t>A</a:t>
            </a:r>
            <a:r>
              <a:rPr lang="en-US" dirty="0" err="1" smtClean="0"/>
              <a:t>plikasi</a:t>
            </a:r>
            <a:r>
              <a:rPr lang="en-US" dirty="0" smtClean="0"/>
              <a:t> </a:t>
            </a:r>
            <a:r>
              <a:rPr lang="en-US" i="1" dirty="0" smtClean="0"/>
              <a:t>stem cell</a:t>
            </a:r>
          </a:p>
          <a:p>
            <a:r>
              <a:rPr lang="en-US" dirty="0" smtClean="0"/>
              <a:t>(</a:t>
            </a:r>
            <a:r>
              <a:rPr lang="en-US" b="1" dirty="0" err="1" smtClean="0"/>
              <a:t>K</a:t>
            </a:r>
            <a:r>
              <a:rPr lang="en-US" dirty="0" err="1" smtClean="0"/>
              <a:t>embar</a:t>
            </a:r>
            <a:r>
              <a:rPr lang="en-US" dirty="0" smtClean="0"/>
              <a:t> </a:t>
            </a:r>
            <a:r>
              <a:rPr lang="en-US" dirty="0" err="1" smtClean="0"/>
              <a:t>siam</a:t>
            </a:r>
            <a:r>
              <a:rPr lang="en-US" dirty="0" smtClean="0"/>
              <a:t>), </a:t>
            </a:r>
            <a:r>
              <a:rPr lang="en-US" dirty="0" err="1" smtClean="0"/>
              <a:t>dll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6331" y="635083"/>
            <a:ext cx="3439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Penguatan</a:t>
            </a:r>
            <a:r>
              <a:rPr lang="en-US" u="sng" dirty="0" smtClean="0"/>
              <a:t> </a:t>
            </a:r>
            <a:r>
              <a:rPr lang="en-US" u="sng" dirty="0" err="1" smtClean="0"/>
              <a:t>modalitas</a:t>
            </a:r>
            <a:r>
              <a:rPr lang="en-US" dirty="0" smtClean="0"/>
              <a:t>: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Minimally invasive surgery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Endoscopic/ robotic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Stem cell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Immunotherapy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Telemedicine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Skill lab (dry &amp; wet)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332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72" y="5527306"/>
            <a:ext cx="5538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Pusat</a:t>
            </a:r>
            <a:r>
              <a:rPr lang="en-US" sz="4000" b="1" dirty="0" smtClean="0"/>
              <a:t> Pelayanan </a:t>
            </a:r>
            <a:r>
              <a:rPr lang="en-US" sz="2800" dirty="0" err="1" smtClean="0"/>
              <a:t>Terintegrasi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41115" y="493952"/>
            <a:ext cx="2575402" cy="599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 </a:t>
            </a:r>
            <a:r>
              <a:rPr lang="en-US" sz="2400" i="1" dirty="0" smtClean="0"/>
              <a:t>Customer Values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1115" y="1287805"/>
            <a:ext cx="2839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dirty="0" smtClean="0"/>
              <a:t>ustomer solution</a:t>
            </a:r>
          </a:p>
          <a:p>
            <a:r>
              <a:rPr lang="en-US" sz="2400" b="1" dirty="0" smtClean="0"/>
              <a:t>C</a:t>
            </a:r>
            <a:r>
              <a:rPr lang="en-US" sz="2400" dirty="0" smtClean="0"/>
              <a:t>ost</a:t>
            </a:r>
          </a:p>
          <a:p>
            <a:r>
              <a:rPr lang="en-US" sz="2400" b="1" dirty="0" smtClean="0"/>
              <a:t>C</a:t>
            </a:r>
            <a:r>
              <a:rPr lang="en-US" sz="2400" dirty="0" smtClean="0"/>
              <a:t>onvenience</a:t>
            </a:r>
          </a:p>
          <a:p>
            <a:r>
              <a:rPr lang="en-US" sz="2400" b="1" dirty="0" smtClean="0"/>
              <a:t>C</a:t>
            </a:r>
            <a:r>
              <a:rPr lang="en-US" sz="2400" dirty="0" smtClean="0"/>
              <a:t>ommunication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27673" y="493952"/>
            <a:ext cx="2575402" cy="59980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Fasilitas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5909310" y="505223"/>
            <a:ext cx="2575402" cy="599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Manajemen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27673" y="1287805"/>
            <a:ext cx="2575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skrining</a:t>
            </a:r>
            <a:r>
              <a:rPr lang="en-US" sz="2400" dirty="0" smtClean="0"/>
              <a:t>, diagnosis, &amp; </a:t>
            </a:r>
            <a:r>
              <a:rPr lang="en-US" sz="2400" dirty="0" err="1" smtClean="0"/>
              <a:t>terapi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guna</a:t>
            </a:r>
            <a:endParaRPr lang="en-US" sz="2400" dirty="0" smtClean="0"/>
          </a:p>
          <a:p>
            <a:pPr marL="176213" indent="-176213">
              <a:buFont typeface="Arial"/>
              <a:buChar char="•"/>
            </a:pPr>
            <a:r>
              <a:rPr lang="en-US" sz="2400" dirty="0" err="1" smtClean="0"/>
              <a:t>Sistem</a:t>
            </a:r>
            <a:r>
              <a:rPr lang="en-US" sz="2400" dirty="0" smtClean="0"/>
              <a:t> IT yang </a:t>
            </a:r>
            <a:r>
              <a:rPr lang="en-US" sz="2400" dirty="0" err="1" smtClean="0"/>
              <a:t>canggih</a:t>
            </a:r>
            <a:endParaRPr lang="en-US" sz="2400" dirty="0" smtClean="0"/>
          </a:p>
          <a:p>
            <a:pPr marL="176213" indent="-176213">
              <a:buFont typeface="Arial"/>
              <a:buChar char="•"/>
            </a:pPr>
            <a:r>
              <a:rPr lang="en-US" sz="2400" i="1" dirty="0" smtClean="0"/>
              <a:t>Disease Registry</a:t>
            </a:r>
          </a:p>
          <a:p>
            <a:pPr marL="176213" indent="-176213">
              <a:buFont typeface="Arial"/>
              <a:buChar char="•"/>
            </a:pPr>
            <a:r>
              <a:rPr lang="en-US" sz="2400" i="1" dirty="0" smtClean="0"/>
              <a:t>Clinical trial/ research </a:t>
            </a:r>
            <a:r>
              <a:rPr lang="en-US" sz="2400" i="1" dirty="0" smtClean="0"/>
              <a:t>ward</a:t>
            </a:r>
            <a:endParaRPr lang="en-US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09310" y="1287805"/>
            <a:ext cx="25754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diimplementasikan</a:t>
            </a:r>
            <a:endParaRPr lang="en-US" sz="2400" dirty="0" smtClean="0"/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People &amp; education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Delivery &amp; distribution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Testing &amp; measuring</a:t>
            </a:r>
          </a:p>
          <a:p>
            <a:pPr marL="352425" indent="-176213">
              <a:buFont typeface="Arial"/>
              <a:buChar char="•"/>
            </a:pPr>
            <a:r>
              <a:rPr lang="en-US" i="1" dirty="0" smtClean="0"/>
              <a:t>Systems &amp; technology</a:t>
            </a:r>
            <a:endParaRPr lang="en-US" i="1" dirty="0"/>
          </a:p>
          <a:p>
            <a:r>
              <a:rPr lang="en-US" sz="2400" i="1" dirty="0" smtClean="0"/>
              <a:t>Board</a:t>
            </a:r>
            <a:r>
              <a:rPr lang="en-US" sz="2400" dirty="0" smtClean="0"/>
              <a:t> (minimal 3 KSM)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6438503" y="4056259"/>
            <a:ext cx="2498777" cy="250504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u="sng" dirty="0" smtClean="0">
                <a:solidFill>
                  <a:srgbClr val="EAC968"/>
                </a:solidFill>
                <a:latin typeface="Arial"/>
                <a:cs typeface="Arial"/>
              </a:rPr>
              <a:t>7 </a:t>
            </a:r>
            <a:r>
              <a:rPr lang="en-US" sz="2400" b="1" u="sng" dirty="0" err="1" smtClean="0">
                <a:solidFill>
                  <a:srgbClr val="EAC968"/>
                </a:solidFill>
                <a:latin typeface="Arial"/>
                <a:cs typeface="Arial"/>
              </a:rPr>
              <a:t>Sinergi</a:t>
            </a:r>
            <a:r>
              <a:rPr lang="en-US" sz="2400" b="1" u="sng" dirty="0" smtClean="0">
                <a:solidFill>
                  <a:srgbClr val="EAC968"/>
                </a:solidFill>
                <a:latin typeface="Arial"/>
                <a:cs typeface="Arial"/>
              </a:rPr>
              <a:t>:</a:t>
            </a:r>
          </a:p>
          <a:p>
            <a:pPr algn="ctr" defTabSz="914400"/>
            <a:r>
              <a:rPr lang="en-US" sz="1400" dirty="0" smtClean="0">
                <a:solidFill>
                  <a:srgbClr val="EAC968"/>
                </a:solidFill>
                <a:latin typeface="Arial"/>
                <a:cs typeface="Arial"/>
              </a:rPr>
              <a:t>Pelayanan</a:t>
            </a:r>
          </a:p>
          <a:p>
            <a:pPr algn="ctr" defTabSz="914400"/>
            <a:r>
              <a:rPr lang="en-US" sz="1400" dirty="0" err="1" smtClean="0">
                <a:solidFill>
                  <a:srgbClr val="EAC968"/>
                </a:solidFill>
                <a:latin typeface="Arial"/>
                <a:cs typeface="Arial"/>
              </a:rPr>
              <a:t>Pendidikan</a:t>
            </a:r>
            <a:endParaRPr lang="en-US" sz="1400" dirty="0" smtClean="0">
              <a:solidFill>
                <a:srgbClr val="EAC968"/>
              </a:solidFill>
              <a:latin typeface="Arial"/>
              <a:cs typeface="Arial"/>
            </a:endParaRPr>
          </a:p>
          <a:p>
            <a:pPr algn="ctr" defTabSz="914400"/>
            <a:r>
              <a:rPr lang="en-US" sz="1400" dirty="0" err="1" smtClean="0">
                <a:solidFill>
                  <a:srgbClr val="EAC968"/>
                </a:solidFill>
                <a:latin typeface="Arial"/>
                <a:cs typeface="Arial"/>
              </a:rPr>
              <a:t>Penelitian</a:t>
            </a:r>
            <a:endParaRPr lang="en-US" sz="1400" dirty="0" smtClean="0">
              <a:solidFill>
                <a:srgbClr val="EAC968"/>
              </a:solidFill>
              <a:latin typeface="Arial"/>
              <a:cs typeface="Arial"/>
            </a:endParaRPr>
          </a:p>
          <a:p>
            <a:pPr algn="ctr" defTabSz="914400"/>
            <a:r>
              <a:rPr lang="en-US" sz="1400" dirty="0" err="1" smtClean="0">
                <a:solidFill>
                  <a:srgbClr val="EAC968"/>
                </a:solidFill>
                <a:latin typeface="Arial"/>
                <a:cs typeface="Arial"/>
              </a:rPr>
              <a:t>Keuangan</a:t>
            </a:r>
            <a:endParaRPr lang="en-US" sz="1400" dirty="0" smtClean="0">
              <a:solidFill>
                <a:srgbClr val="EAC968"/>
              </a:solidFill>
              <a:latin typeface="Arial"/>
              <a:cs typeface="Arial"/>
            </a:endParaRPr>
          </a:p>
          <a:p>
            <a:pPr algn="ctr" defTabSz="914400"/>
            <a:r>
              <a:rPr lang="en-US" sz="1400" dirty="0" err="1" smtClean="0">
                <a:solidFill>
                  <a:srgbClr val="EAC968"/>
                </a:solidFill>
                <a:latin typeface="Arial"/>
                <a:cs typeface="Arial"/>
              </a:rPr>
              <a:t>Aset</a:t>
            </a:r>
            <a:endParaRPr lang="en-US" sz="1400" dirty="0" smtClean="0">
              <a:solidFill>
                <a:srgbClr val="EAC968"/>
              </a:solidFill>
              <a:latin typeface="Arial"/>
              <a:cs typeface="Arial"/>
            </a:endParaRPr>
          </a:p>
          <a:p>
            <a:pPr algn="ctr" defTabSz="914400"/>
            <a:r>
              <a:rPr lang="en-US" sz="1400" dirty="0" smtClean="0">
                <a:solidFill>
                  <a:srgbClr val="EAC968"/>
                </a:solidFill>
                <a:latin typeface="Arial"/>
                <a:cs typeface="Arial"/>
              </a:rPr>
              <a:t>SDM</a:t>
            </a:r>
          </a:p>
          <a:p>
            <a:pPr algn="ctr" defTabSz="914400"/>
            <a:r>
              <a:rPr lang="en-US" sz="1400" dirty="0" err="1" smtClean="0">
                <a:solidFill>
                  <a:srgbClr val="EAC968"/>
                </a:solidFill>
                <a:latin typeface="Arial"/>
                <a:cs typeface="Arial"/>
              </a:rPr>
              <a:t>Hukum</a:t>
            </a:r>
            <a:endParaRPr lang="en-US" sz="1400" dirty="0">
              <a:solidFill>
                <a:srgbClr val="EAC96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35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832" y="5574606"/>
            <a:ext cx="53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Skema</a:t>
            </a:r>
            <a:r>
              <a:rPr lang="en-US" sz="2400" dirty="0" smtClean="0"/>
              <a:t> </a:t>
            </a:r>
            <a:r>
              <a:rPr lang="en-US" sz="3600" b="1" dirty="0" err="1" smtClean="0"/>
              <a:t>Pembiayaan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93788" y="635083"/>
            <a:ext cx="3386830" cy="213458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Pelayanan &amp; </a:t>
            </a:r>
            <a:r>
              <a:rPr lang="en-US" sz="2400" dirty="0" err="1"/>
              <a:t>A</a:t>
            </a:r>
            <a:r>
              <a:rPr lang="en-US" sz="2400" dirty="0" err="1" smtClean="0"/>
              <a:t>ktifitas</a:t>
            </a:r>
            <a:r>
              <a:rPr lang="en-US" sz="2400" dirty="0" smtClean="0"/>
              <a:t> </a:t>
            </a:r>
            <a:r>
              <a:rPr lang="en-US" sz="2400" dirty="0" err="1" smtClean="0"/>
              <a:t>Rutin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i="1" dirty="0" smtClean="0"/>
              <a:t>existing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93788" y="2769663"/>
            <a:ext cx="3386830" cy="12878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Transdisiplin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93788" y="4068738"/>
            <a:ext cx="3386830" cy="12878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Pusat</a:t>
            </a:r>
            <a:r>
              <a:rPr lang="en-US" sz="2400" dirty="0" smtClean="0"/>
              <a:t> Pelayanan </a:t>
            </a:r>
            <a:r>
              <a:rPr lang="en-US" sz="2400" dirty="0" err="1" smtClean="0"/>
              <a:t>Terintegrasi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97760" y="829135"/>
            <a:ext cx="3069315" cy="1728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</a:p>
          <a:p>
            <a:pPr algn="ctr"/>
            <a:r>
              <a:rPr lang="en-US" sz="2400" b="1" dirty="0" err="1" smtClean="0"/>
              <a:t>Rutin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397760" y="2939700"/>
            <a:ext cx="3069315" cy="9766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sz="2400" b="1" dirty="0" err="1"/>
              <a:t>I</a:t>
            </a:r>
            <a:r>
              <a:rPr lang="en-US" sz="2400" b="1" dirty="0" err="1" smtClean="0"/>
              <a:t>nkubasi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397760" y="4269156"/>
            <a:ext cx="3069315" cy="8531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sz="2400" b="1" dirty="0" err="1" smtClean="0"/>
              <a:t>Filantrofi</a:t>
            </a:r>
            <a:endParaRPr lang="en-US" sz="2400" b="1" dirty="0"/>
          </a:p>
        </p:txBody>
      </p:sp>
      <p:cxnSp>
        <p:nvCxnSpPr>
          <p:cNvPr id="11" name="Straight Connector 10"/>
          <p:cNvCxnSpPr>
            <a:stCxn id="3" idx="3"/>
            <a:endCxn id="9" idx="1"/>
          </p:cNvCxnSpPr>
          <p:nvPr/>
        </p:nvCxnSpPr>
        <p:spPr>
          <a:xfrm>
            <a:off x="4180618" y="1702373"/>
            <a:ext cx="1217142" cy="299335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  <a:endCxn id="9" idx="1"/>
          </p:cNvCxnSpPr>
          <p:nvPr/>
        </p:nvCxnSpPr>
        <p:spPr>
          <a:xfrm>
            <a:off x="4180618" y="3413565"/>
            <a:ext cx="1217142" cy="1282164"/>
          </a:xfrm>
          <a:prstGeom prst="line">
            <a:avLst/>
          </a:prstGeom>
          <a:ln>
            <a:solidFill>
              <a:srgbClr val="4031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9" idx="1"/>
          </p:cNvCxnSpPr>
          <p:nvPr/>
        </p:nvCxnSpPr>
        <p:spPr>
          <a:xfrm flipV="1">
            <a:off x="4180618" y="4695729"/>
            <a:ext cx="1217142" cy="16911"/>
          </a:xfrm>
          <a:prstGeom prst="line">
            <a:avLst/>
          </a:prstGeom>
          <a:ln>
            <a:solidFill>
              <a:srgbClr val="4031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3"/>
            <a:endCxn id="8" idx="1"/>
          </p:cNvCxnSpPr>
          <p:nvPr/>
        </p:nvCxnSpPr>
        <p:spPr>
          <a:xfrm>
            <a:off x="4180618" y="3413565"/>
            <a:ext cx="1217142" cy="1445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3"/>
            <a:endCxn id="7" idx="1"/>
          </p:cNvCxnSpPr>
          <p:nvPr/>
        </p:nvCxnSpPr>
        <p:spPr>
          <a:xfrm flipV="1">
            <a:off x="4180618" y="1693551"/>
            <a:ext cx="1217142" cy="882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3"/>
            <a:endCxn id="7" idx="1"/>
          </p:cNvCxnSpPr>
          <p:nvPr/>
        </p:nvCxnSpPr>
        <p:spPr>
          <a:xfrm flipV="1">
            <a:off x="4180618" y="1693551"/>
            <a:ext cx="1217142" cy="30190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F33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F33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F33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F33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2F33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30" y="5477012"/>
            <a:ext cx="548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Dashboard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akuntabilitas</a:t>
            </a:r>
            <a:endParaRPr lang="en-US" sz="2400" dirty="0" smtClean="0"/>
          </a:p>
          <a:p>
            <a:r>
              <a:rPr lang="en-US" i="1" dirty="0"/>
              <a:t>Clinical Performance and Governance Score Card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1238" y="279236"/>
            <a:ext cx="3175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endParaRPr lang="en-US" dirty="0"/>
          </a:p>
          <a:p>
            <a:r>
              <a:rPr lang="en-US" dirty="0"/>
              <a:t>● </a:t>
            </a:r>
            <a:r>
              <a:rPr lang="en-US" dirty="0" smtClean="0"/>
              <a:t>SDM/ </a:t>
            </a:r>
            <a:r>
              <a:rPr lang="en-US" dirty="0" err="1" smtClean="0"/>
              <a:t>ketenagaan</a:t>
            </a:r>
            <a:endParaRPr lang="en-US" dirty="0"/>
          </a:p>
          <a:p>
            <a:r>
              <a:rPr lang="en-US" dirty="0"/>
              <a:t>● </a:t>
            </a:r>
            <a:r>
              <a:rPr lang="en-US" dirty="0" smtClean="0"/>
              <a:t>Outcome </a:t>
            </a:r>
            <a:r>
              <a:rPr lang="en-US" dirty="0" err="1" smtClean="0"/>
              <a:t>klinis</a:t>
            </a:r>
            <a:endParaRPr lang="en-US" dirty="0"/>
          </a:p>
          <a:p>
            <a:r>
              <a:rPr lang="en-US" dirty="0"/>
              <a:t>● </a:t>
            </a:r>
            <a:r>
              <a:rPr lang="en-US" dirty="0" err="1" smtClean="0"/>
              <a:t>Insiden</a:t>
            </a:r>
            <a:r>
              <a:rPr lang="en-US" dirty="0" smtClean="0"/>
              <a:t>/ </a:t>
            </a:r>
            <a:r>
              <a:rPr lang="en-US" dirty="0" err="1" smtClean="0"/>
              <a:t>keluhan</a:t>
            </a:r>
            <a:r>
              <a:rPr lang="en-US" dirty="0" smtClean="0"/>
              <a:t>/ </a:t>
            </a:r>
            <a:r>
              <a:rPr lang="en-US" dirty="0" err="1" smtClean="0"/>
              <a:t>kepuasan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297406"/>
              </p:ext>
            </p:extLst>
          </p:nvPr>
        </p:nvGraphicFramePr>
        <p:xfrm>
          <a:off x="635030" y="1617580"/>
          <a:ext cx="8061360" cy="37712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12272"/>
                <a:gridCol w="1612272"/>
                <a:gridCol w="1612272"/>
                <a:gridCol w="1612272"/>
                <a:gridCol w="1612272"/>
              </a:tblGrid>
              <a:tr h="6474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i="0" dirty="0" err="1" smtClean="0"/>
                        <a:t>Korporasi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Bidang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Bagian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Satuan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</a:t>
                      </a:r>
                      <a:endParaRPr lang="en-US" dirty="0"/>
                    </a:p>
                  </a:txBody>
                  <a:tcPr/>
                </a:tc>
              </a:tr>
              <a:tr h="647476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Aktifitas</a:t>
                      </a:r>
                      <a:r>
                        <a:rPr lang="en-US" dirty="0" smtClean="0"/>
                        <a:t>/ proses </a:t>
                      </a:r>
                      <a:r>
                        <a:rPr lang="en-US" dirty="0" err="1" smtClean="0"/>
                        <a:t>klinis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47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SDM/ </a:t>
                      </a:r>
                      <a:r>
                        <a:rPr lang="en-US" dirty="0" err="1" smtClean="0"/>
                        <a:t>ketenagaan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476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Outcome (</a:t>
                      </a:r>
                      <a:r>
                        <a:rPr lang="en-US" dirty="0" err="1" smtClean="0"/>
                        <a:t>klinis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manajerial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7476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Insiden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keluhan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kepuasan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73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884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E46C0A"/>
                </a:solidFill>
              </a:rPr>
              <a:t>Outline</a:t>
            </a:r>
            <a:endParaRPr lang="en-US" sz="5400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862" y="3064403"/>
            <a:ext cx="7504937" cy="4525963"/>
          </a:xfrm>
        </p:spPr>
        <p:txBody>
          <a:bodyPr>
            <a:normAutofit/>
          </a:bodyPr>
          <a:lstStyle/>
          <a:p>
            <a:pPr marL="811213" indent="-811213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/>
              <a:t>Tantangan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RSUP Dr. </a:t>
            </a:r>
            <a:r>
              <a:rPr lang="en-US" sz="2800" dirty="0" err="1" smtClean="0"/>
              <a:t>Sardjito</a:t>
            </a:r>
            <a:endParaRPr lang="en-US" sz="2800" dirty="0" smtClean="0"/>
          </a:p>
          <a:p>
            <a:pPr marL="811213" indent="-811213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/>
              <a:t>Visi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Misi</a:t>
            </a:r>
            <a:endParaRPr lang="en-US" sz="2800" dirty="0" smtClean="0"/>
          </a:p>
          <a:p>
            <a:pPr marL="811213" indent="-811213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r>
              <a:rPr lang="en-US" sz="2800" dirty="0" smtClean="0"/>
              <a:t> </a:t>
            </a:r>
          </a:p>
          <a:p>
            <a:pPr marL="811213" indent="-811213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marL="811213" indent="-811213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/>
              <a:t>Usulan-usulan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dirty="0" err="1" smtClean="0"/>
              <a:t>enyusun</a:t>
            </a:r>
            <a:r>
              <a:rPr lang="en-US" sz="2800" dirty="0" smtClean="0"/>
              <a:t> </a:t>
            </a:r>
            <a:r>
              <a:rPr lang="en-US" sz="2800" dirty="0" err="1" smtClean="0"/>
              <a:t>rencana</a:t>
            </a:r>
            <a:r>
              <a:rPr lang="en-US" sz="2800" dirty="0" smtClean="0"/>
              <a:t> </a:t>
            </a:r>
            <a:r>
              <a:rPr lang="en-US" sz="2800" dirty="0" err="1" smtClean="0"/>
              <a:t>tindak</a:t>
            </a:r>
            <a:r>
              <a:rPr lang="en-US" sz="2800" dirty="0" smtClean="0"/>
              <a:t> </a:t>
            </a:r>
            <a:r>
              <a:rPr lang="en-US" sz="2800" dirty="0" err="1" smtClean="0"/>
              <a:t>lanjut</a:t>
            </a:r>
            <a:r>
              <a:rPr lang="en-US" sz="2800" dirty="0" smtClean="0"/>
              <a:t> </a:t>
            </a:r>
            <a:r>
              <a:rPr lang="en-US" sz="2800" dirty="0" err="1" smtClean="0"/>
              <a:t>stratejik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321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/>
              <a:t>)</a:t>
            </a:r>
            <a:r>
              <a:rPr lang="en-US" dirty="0" err="1" smtClean="0"/>
              <a:t>daklanjut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8100"/>
            <a:ext cx="89535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19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95300"/>
            <a:ext cx="8724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410728" y="399029"/>
            <a:ext cx="5402215" cy="5291965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28059" y="2469913"/>
            <a:ext cx="8047063" cy="3895725"/>
            <a:chOff x="480" y="768"/>
            <a:chExt cx="4752" cy="2454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80" y="768"/>
              <a:ext cx="470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SG" sz="2400" u="sng" dirty="0" smtClean="0">
                  <a:solidFill>
                    <a:schemeClr val="tx2">
                      <a:lumMod val="50000"/>
                    </a:schemeClr>
                  </a:solidFill>
                </a:rPr>
                <a:t>Visi</a:t>
              </a:r>
              <a:r>
                <a:rPr lang="en-SG" sz="2400" dirty="0" smtClean="0">
                  <a:solidFill>
                    <a:schemeClr val="tx2">
                      <a:lumMod val="50000"/>
                    </a:schemeClr>
                  </a:solidFill>
                </a:rPr>
                <a:t/>
              </a:r>
              <a:br>
                <a:rPr lang="en-SG" sz="2400" dirty="0" smtClean="0">
                  <a:solidFill>
                    <a:schemeClr val="tx2">
                      <a:lumMod val="50000"/>
                    </a:schemeClr>
                  </a:solidFill>
                </a:rPr>
              </a:br>
              <a:r>
                <a:rPr lang="en-SG" sz="2400" b="1" dirty="0" smtClean="0">
                  <a:solidFill>
                    <a:schemeClr val="tx2">
                      <a:lumMod val="50000"/>
                    </a:schemeClr>
                  </a:solidFill>
                </a:rPr>
                <a:t>Menjadi Rumah Sakit Pendidikan dan Rujukan Nasional berstandar internasional yang terkemuka pada tahun 2019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8" y="1714"/>
              <a:ext cx="470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0" u="sng" dirty="0" err="1" smtClean="0">
                  <a:solidFill>
                    <a:srgbClr val="10253F"/>
                  </a:solidFill>
                  <a:latin typeface="+mj-lt"/>
                  <a:cs typeface="Arial" charset="0"/>
                </a:rPr>
                <a:t>Misi</a:t>
              </a:r>
              <a:endParaRPr lang="en-SG" sz="2000" b="0" dirty="0">
                <a:solidFill>
                  <a:srgbClr val="10253F"/>
                </a:solidFill>
                <a:latin typeface="+mj-lt"/>
                <a:cs typeface="Arial" charset="0"/>
              </a:endParaRPr>
            </a:p>
            <a:p>
              <a:pPr algn="ctr"/>
              <a:r>
                <a:rPr lang="en-SG" sz="2000" b="0" dirty="0" smtClean="0">
                  <a:solidFill>
                    <a:srgbClr val="10253F"/>
                  </a:solidFill>
                  <a:latin typeface="+mj-lt"/>
                  <a:cs typeface="Arial" charset="0"/>
                </a:rPr>
                <a:t>Memberikan pelayanan kesehatan, pendidikan &amp; pelatihan, penelitian &amp; pengembangan iptekdok, kesejahteraan</a:t>
              </a:r>
              <a:endParaRPr lang="en-SG" sz="2000" b="0" dirty="0">
                <a:solidFill>
                  <a:srgbClr val="10253F"/>
                </a:solidFill>
                <a:latin typeface="+mj-lt"/>
                <a:cs typeface="Arial" charset="0"/>
              </a:endParaRPr>
            </a:p>
            <a:p>
              <a:pPr algn="ctr"/>
              <a:endParaRPr lang="en-SG" sz="2000" b="0" dirty="0">
                <a:solidFill>
                  <a:srgbClr val="10253F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28" y="2582"/>
              <a:ext cx="470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0" i="1" u="sng" dirty="0">
                  <a:solidFill>
                    <a:srgbClr val="10253F"/>
                  </a:solidFill>
                  <a:latin typeface="+mn-lt"/>
                  <a:cs typeface="Courier New" pitchFamily="49" charset="0"/>
                </a:rPr>
                <a:t>Tagline</a:t>
              </a:r>
              <a:endParaRPr lang="en-SG" sz="2000" b="0" i="1" dirty="0">
                <a:solidFill>
                  <a:srgbClr val="10253F"/>
                </a:solidFill>
                <a:latin typeface="+mn-lt"/>
                <a:cs typeface="Courier New" pitchFamily="49" charset="0"/>
              </a:endParaRPr>
            </a:p>
            <a:p>
              <a:pPr algn="ctr"/>
              <a:r>
                <a:rPr lang="en-SG" sz="2000" b="0" dirty="0" smtClean="0">
                  <a:solidFill>
                    <a:srgbClr val="10253F"/>
                  </a:solidFill>
                  <a:latin typeface="+mn-lt"/>
                  <a:cs typeface="Courier New" pitchFamily="49" charset="0"/>
                </a:rPr>
                <a:t>Mitra terpercaya menuju sehat</a:t>
              </a:r>
              <a:endParaRPr lang="en-SG" sz="2000" b="0" dirty="0">
                <a:solidFill>
                  <a:srgbClr val="10253F"/>
                </a:solidFill>
                <a:latin typeface="+mn-lt"/>
                <a:cs typeface="Courier New" pitchFamily="49" charset="0"/>
              </a:endParaRPr>
            </a:p>
            <a:p>
              <a:pPr algn="ctr"/>
              <a:endParaRPr lang="en-US" sz="2000" dirty="0">
                <a:solidFill>
                  <a:srgbClr val="10253F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61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009420" cy="46489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909" y="4002589"/>
            <a:ext cx="8161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46C0A"/>
                </a:solidFill>
              </a:rPr>
              <a:t>Prioritas</a:t>
            </a:r>
            <a:r>
              <a:rPr lang="en-US" sz="3600" b="1" dirty="0" smtClean="0">
                <a:solidFill>
                  <a:srgbClr val="E46C0A"/>
                </a:solidFill>
              </a:rPr>
              <a:t> </a:t>
            </a:r>
            <a:r>
              <a:rPr lang="en-US" sz="2800" b="1" dirty="0" smtClean="0"/>
              <a:t>kami</a:t>
            </a:r>
          </a:p>
          <a:p>
            <a:pPr algn="just"/>
            <a:r>
              <a:rPr lang="en-US" sz="2400" dirty="0" err="1" smtClean="0"/>
              <a:t>Pasien</a:t>
            </a:r>
            <a:r>
              <a:rPr lang="en-US" sz="2400" dirty="0" smtClean="0"/>
              <a:t> kami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orang paling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di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/>
              <a:t>. Kami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 smtClean="0"/>
              <a:t>,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/>
              <a:t>kenyamanan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kami </a:t>
            </a:r>
            <a:r>
              <a:rPr lang="en-US" sz="2400" dirty="0" err="1"/>
              <a:t>sebelum</a:t>
            </a:r>
            <a:r>
              <a:rPr lang="en-US" sz="2400" dirty="0"/>
              <a:t> kami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, </a:t>
            </a:r>
            <a:r>
              <a:rPr lang="en-US" sz="2400" dirty="0"/>
              <a:t>di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smtClean="0"/>
              <a:t>kami </a:t>
            </a:r>
            <a:r>
              <a:rPr lang="en-US" sz="2400" dirty="0" err="1"/>
              <a:t>lakukan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432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2636671"/>
            <a:ext cx="705646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E46C0A"/>
                </a:solidFill>
              </a:rPr>
              <a:t>Nilai-nilai</a:t>
            </a:r>
            <a:r>
              <a:rPr lang="en-US" sz="4000" b="1" dirty="0" smtClean="0">
                <a:solidFill>
                  <a:srgbClr val="E46C0A"/>
                </a:solidFill>
              </a:rPr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RSUP Dr. </a:t>
            </a:r>
            <a:r>
              <a:rPr lang="en-US" sz="2800" dirty="0" err="1" smtClean="0"/>
              <a:t>Sardjito</a:t>
            </a:r>
            <a:endParaRPr lang="en-US" sz="2800" dirty="0" smtClean="0"/>
          </a:p>
          <a:p>
            <a:pPr marL="635000" defTabSz="-725488">
              <a:spcBef>
                <a:spcPts val="600"/>
              </a:spcBef>
            </a:pPr>
            <a:r>
              <a:rPr lang="en-US" sz="3200" dirty="0" err="1" smtClean="0"/>
              <a:t>Profesionalisme</a:t>
            </a:r>
            <a:endParaRPr lang="en-US" sz="3200" dirty="0" smtClean="0"/>
          </a:p>
          <a:p>
            <a:pPr marL="635000" defTabSz="-725488">
              <a:spcBef>
                <a:spcPts val="600"/>
              </a:spcBef>
            </a:pPr>
            <a:r>
              <a:rPr lang="en-US" sz="3200" dirty="0" err="1" smtClean="0"/>
              <a:t>Kepedulian</a:t>
            </a:r>
            <a:endParaRPr lang="en-US" sz="3200" dirty="0" smtClean="0"/>
          </a:p>
          <a:p>
            <a:pPr marL="635000" defTabSz="-725488">
              <a:spcBef>
                <a:spcPts val="600"/>
              </a:spcBef>
            </a:pPr>
            <a:r>
              <a:rPr lang="en-US" sz="3200" dirty="0" err="1" smtClean="0"/>
              <a:t>Kepuasan</a:t>
            </a:r>
            <a:r>
              <a:rPr lang="en-US" sz="3200" dirty="0" smtClean="0"/>
              <a:t> </a:t>
            </a:r>
            <a:r>
              <a:rPr lang="en-US" sz="3200" dirty="0" err="1" smtClean="0"/>
              <a:t>pelanggan</a:t>
            </a:r>
            <a:endParaRPr lang="en-US" sz="3200" dirty="0" smtClean="0"/>
          </a:p>
          <a:p>
            <a:pPr marL="635000" defTabSz="-725488">
              <a:spcBef>
                <a:spcPts val="600"/>
              </a:spcBef>
            </a:pPr>
            <a:r>
              <a:rPr lang="en-US" sz="3200" dirty="0" err="1" smtClean="0"/>
              <a:t>Efisiensi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61" y="-5"/>
            <a:ext cx="6362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29" y="2"/>
            <a:ext cx="9141816" cy="6857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12" y="2785562"/>
            <a:ext cx="6651615" cy="3688744"/>
          </a:xfrm>
          <a:solidFill>
            <a:schemeClr val="tx2">
              <a:lumMod val="50000"/>
              <a:alpha val="54000"/>
            </a:schemeClr>
          </a:solidFill>
        </p:spPr>
        <p:txBody>
          <a:bodyPr>
            <a:normAutofit/>
          </a:bodyPr>
          <a:lstStyle/>
          <a:p>
            <a:pPr marL="723900" indent="-723900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>
                <a:solidFill>
                  <a:srgbClr val="FFFFFF"/>
                </a:solidFill>
              </a:rPr>
              <a:t>Pasar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</a:t>
            </a:r>
            <a:r>
              <a:rPr lang="en-US" sz="2800" dirty="0" err="1" smtClean="0">
                <a:solidFill>
                  <a:srgbClr val="FFFFFF"/>
                </a:solidFill>
              </a:rPr>
              <a:t>ebas</a:t>
            </a:r>
            <a:r>
              <a:rPr lang="en-US" sz="2800" dirty="0" smtClean="0">
                <a:solidFill>
                  <a:srgbClr val="FFFFFF"/>
                </a:solidFill>
              </a:rPr>
              <a:t> MEA (31 </a:t>
            </a:r>
            <a:r>
              <a:rPr lang="en-US" sz="2800" dirty="0" err="1" smtClean="0">
                <a:solidFill>
                  <a:srgbClr val="FFFFFF"/>
                </a:solidFill>
              </a:rPr>
              <a:t>Desember</a:t>
            </a:r>
            <a:r>
              <a:rPr lang="en-US" sz="2800" dirty="0" smtClean="0">
                <a:solidFill>
                  <a:srgbClr val="FFFFFF"/>
                </a:solidFill>
              </a:rPr>
              <a:t> 2015)</a:t>
            </a:r>
          </a:p>
          <a:p>
            <a:pPr marL="723900" indent="-723900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>
                <a:solidFill>
                  <a:srgbClr val="FFFFFF"/>
                </a:solidFill>
              </a:rPr>
              <a:t>Teknologi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Kedokteran</a:t>
            </a:r>
            <a:r>
              <a:rPr lang="en-US" sz="2800" dirty="0" smtClean="0">
                <a:solidFill>
                  <a:srgbClr val="FFFFFF"/>
                </a:solidFill>
              </a:rPr>
              <a:t> &amp; </a:t>
            </a:r>
            <a:r>
              <a:rPr lang="en-US" sz="2800" dirty="0" err="1" smtClean="0">
                <a:solidFill>
                  <a:srgbClr val="FFFFFF"/>
                </a:solidFill>
              </a:rPr>
              <a:t>Informasi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723900" indent="-723900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smtClean="0">
                <a:solidFill>
                  <a:srgbClr val="FFFFFF"/>
                </a:solidFill>
              </a:rPr>
              <a:t>JKN (BPJS </a:t>
            </a:r>
            <a:r>
              <a:rPr lang="en-US" sz="2800" dirty="0" err="1" smtClean="0">
                <a:solidFill>
                  <a:srgbClr val="FFFFFF"/>
                </a:solidFill>
              </a:rPr>
              <a:t>dan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rujukan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berjenjang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</a:p>
          <a:p>
            <a:pPr marL="723900" indent="-723900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>
                <a:solidFill>
                  <a:srgbClr val="FFFFFF"/>
                </a:solidFill>
              </a:rPr>
              <a:t>Sistem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Remunerasi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723900" indent="-723900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>
                <a:solidFill>
                  <a:srgbClr val="FFFFFF"/>
                </a:solidFill>
              </a:rPr>
              <a:t>Orientasi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Pelanggan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723900" indent="-723900">
              <a:spcBef>
                <a:spcPts val="1368"/>
              </a:spcBef>
              <a:buFont typeface="+mj-ea"/>
              <a:buAutoNum type="circleNumDbPlain"/>
            </a:pPr>
            <a:r>
              <a:rPr lang="en-US" sz="2800" dirty="0" err="1" smtClean="0">
                <a:solidFill>
                  <a:srgbClr val="FFFFFF"/>
                </a:solidFill>
              </a:rPr>
              <a:t>Orientasi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Pengorganisasian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Yankes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1" y="758569"/>
            <a:ext cx="4191168" cy="5380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310" y="811496"/>
            <a:ext cx="4315494" cy="53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30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954</Words>
  <Application>Microsoft Macintosh PowerPoint</Application>
  <PresentationFormat>On-screen Show (4:3)</PresentationFormat>
  <Paragraphs>194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Rencana Pengembangan  RSUP Dr. Sardjito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 Kerjasama  Dalam Konteks AHS</vt:lpstr>
      <vt:lpstr>8 Kebutuhan Perbaikan </vt:lpstr>
      <vt:lpstr>PowerPoint Presentation</vt:lpstr>
      <vt:lpstr>PowerPoint Presentation</vt:lpstr>
      <vt:lpstr>Usulan-usulan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Masalah ti(n)daklanjut</vt:lpstr>
      <vt:lpstr>PowerPoint Presentation</vt:lpstr>
      <vt:lpstr>PowerPoint Presentation</vt:lpstr>
      <vt:lpstr>terimakasih</vt:lpstr>
    </vt:vector>
  </TitlesOfParts>
  <Company>AULIA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Direktorat  Pelayanan Medik &amp; Keperawatan</dc:title>
  <dc:creator>RUKMONO SISWISHANTO</dc:creator>
  <cp:lastModifiedBy>Aulia Ichlasul Rezza</cp:lastModifiedBy>
  <cp:revision>133</cp:revision>
  <cp:lastPrinted>2015-12-18T01:15:07Z</cp:lastPrinted>
  <dcterms:created xsi:type="dcterms:W3CDTF">2015-12-16T17:49:33Z</dcterms:created>
  <dcterms:modified xsi:type="dcterms:W3CDTF">2017-10-21T01:05:28Z</dcterms:modified>
</cp:coreProperties>
</file>