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48"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132EFB-84A6-4930-958A-22EA8F9795D7}"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AB628-8D54-45D5-8808-3F24E9030272}" type="slidenum">
              <a:rPr lang="en-US" smtClean="0"/>
              <a:t>‹#›</a:t>
            </a:fld>
            <a:endParaRPr lang="en-US"/>
          </a:p>
        </p:txBody>
      </p:sp>
    </p:spTree>
    <p:extLst>
      <p:ext uri="{BB962C8B-B14F-4D97-AF65-F5344CB8AC3E}">
        <p14:creationId xmlns:p14="http://schemas.microsoft.com/office/powerpoint/2010/main" val="2571955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132EFB-84A6-4930-958A-22EA8F9795D7}"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AB628-8D54-45D5-8808-3F24E9030272}" type="slidenum">
              <a:rPr lang="en-US" smtClean="0"/>
              <a:t>‹#›</a:t>
            </a:fld>
            <a:endParaRPr lang="en-US"/>
          </a:p>
        </p:txBody>
      </p:sp>
    </p:spTree>
    <p:extLst>
      <p:ext uri="{BB962C8B-B14F-4D97-AF65-F5344CB8AC3E}">
        <p14:creationId xmlns:p14="http://schemas.microsoft.com/office/powerpoint/2010/main" val="2759750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132EFB-84A6-4930-958A-22EA8F9795D7}"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AB628-8D54-45D5-8808-3F24E9030272}" type="slidenum">
              <a:rPr lang="en-US" smtClean="0"/>
              <a:t>‹#›</a:t>
            </a:fld>
            <a:endParaRPr lang="en-US"/>
          </a:p>
        </p:txBody>
      </p:sp>
    </p:spTree>
    <p:extLst>
      <p:ext uri="{BB962C8B-B14F-4D97-AF65-F5344CB8AC3E}">
        <p14:creationId xmlns:p14="http://schemas.microsoft.com/office/powerpoint/2010/main" val="1639560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132EFB-84A6-4930-958A-22EA8F9795D7}"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AB628-8D54-45D5-8808-3F24E9030272}" type="slidenum">
              <a:rPr lang="en-US" smtClean="0"/>
              <a:t>‹#›</a:t>
            </a:fld>
            <a:endParaRPr lang="en-US"/>
          </a:p>
        </p:txBody>
      </p:sp>
    </p:spTree>
    <p:extLst>
      <p:ext uri="{BB962C8B-B14F-4D97-AF65-F5344CB8AC3E}">
        <p14:creationId xmlns:p14="http://schemas.microsoft.com/office/powerpoint/2010/main" val="3120959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132EFB-84A6-4930-958A-22EA8F9795D7}"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AB628-8D54-45D5-8808-3F24E9030272}" type="slidenum">
              <a:rPr lang="en-US" smtClean="0"/>
              <a:t>‹#›</a:t>
            </a:fld>
            <a:endParaRPr lang="en-US"/>
          </a:p>
        </p:txBody>
      </p:sp>
    </p:spTree>
    <p:extLst>
      <p:ext uri="{BB962C8B-B14F-4D97-AF65-F5344CB8AC3E}">
        <p14:creationId xmlns:p14="http://schemas.microsoft.com/office/powerpoint/2010/main" val="462057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132EFB-84A6-4930-958A-22EA8F9795D7}"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AB628-8D54-45D5-8808-3F24E9030272}" type="slidenum">
              <a:rPr lang="en-US" smtClean="0"/>
              <a:t>‹#›</a:t>
            </a:fld>
            <a:endParaRPr lang="en-US"/>
          </a:p>
        </p:txBody>
      </p:sp>
    </p:spTree>
    <p:extLst>
      <p:ext uri="{BB962C8B-B14F-4D97-AF65-F5344CB8AC3E}">
        <p14:creationId xmlns:p14="http://schemas.microsoft.com/office/powerpoint/2010/main" val="1258119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132EFB-84A6-4930-958A-22EA8F9795D7}"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0AB628-8D54-45D5-8808-3F24E9030272}" type="slidenum">
              <a:rPr lang="en-US" smtClean="0"/>
              <a:t>‹#›</a:t>
            </a:fld>
            <a:endParaRPr lang="en-US"/>
          </a:p>
        </p:txBody>
      </p:sp>
    </p:spTree>
    <p:extLst>
      <p:ext uri="{BB962C8B-B14F-4D97-AF65-F5344CB8AC3E}">
        <p14:creationId xmlns:p14="http://schemas.microsoft.com/office/powerpoint/2010/main" val="213170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132EFB-84A6-4930-958A-22EA8F9795D7}"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0AB628-8D54-45D5-8808-3F24E9030272}" type="slidenum">
              <a:rPr lang="en-US" smtClean="0"/>
              <a:t>‹#›</a:t>
            </a:fld>
            <a:endParaRPr lang="en-US"/>
          </a:p>
        </p:txBody>
      </p:sp>
    </p:spTree>
    <p:extLst>
      <p:ext uri="{BB962C8B-B14F-4D97-AF65-F5344CB8AC3E}">
        <p14:creationId xmlns:p14="http://schemas.microsoft.com/office/powerpoint/2010/main" val="3739180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132EFB-84A6-4930-958A-22EA8F9795D7}"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0AB628-8D54-45D5-8808-3F24E9030272}" type="slidenum">
              <a:rPr lang="en-US" smtClean="0"/>
              <a:t>‹#›</a:t>
            </a:fld>
            <a:endParaRPr lang="en-US"/>
          </a:p>
        </p:txBody>
      </p:sp>
    </p:spTree>
    <p:extLst>
      <p:ext uri="{BB962C8B-B14F-4D97-AF65-F5344CB8AC3E}">
        <p14:creationId xmlns:p14="http://schemas.microsoft.com/office/powerpoint/2010/main" val="3404827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132EFB-84A6-4930-958A-22EA8F9795D7}"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AB628-8D54-45D5-8808-3F24E9030272}" type="slidenum">
              <a:rPr lang="en-US" smtClean="0"/>
              <a:t>‹#›</a:t>
            </a:fld>
            <a:endParaRPr lang="en-US"/>
          </a:p>
        </p:txBody>
      </p:sp>
    </p:spTree>
    <p:extLst>
      <p:ext uri="{BB962C8B-B14F-4D97-AF65-F5344CB8AC3E}">
        <p14:creationId xmlns:p14="http://schemas.microsoft.com/office/powerpoint/2010/main" val="968755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132EFB-84A6-4930-958A-22EA8F9795D7}"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AB628-8D54-45D5-8808-3F24E9030272}" type="slidenum">
              <a:rPr lang="en-US" smtClean="0"/>
              <a:t>‹#›</a:t>
            </a:fld>
            <a:endParaRPr lang="en-US"/>
          </a:p>
        </p:txBody>
      </p:sp>
    </p:spTree>
    <p:extLst>
      <p:ext uri="{BB962C8B-B14F-4D97-AF65-F5344CB8AC3E}">
        <p14:creationId xmlns:p14="http://schemas.microsoft.com/office/powerpoint/2010/main" val="2402948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132EFB-84A6-4930-958A-22EA8F9795D7}"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0AB628-8D54-45D5-8808-3F24E9030272}" type="slidenum">
              <a:rPr lang="en-US" smtClean="0"/>
              <a:t>‹#›</a:t>
            </a:fld>
            <a:endParaRPr lang="en-US"/>
          </a:p>
        </p:txBody>
      </p:sp>
    </p:spTree>
    <p:extLst>
      <p:ext uri="{BB962C8B-B14F-4D97-AF65-F5344CB8AC3E}">
        <p14:creationId xmlns:p14="http://schemas.microsoft.com/office/powerpoint/2010/main" val="3036334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err="1" smtClean="0"/>
              <a:t>Refleksi</a:t>
            </a:r>
            <a:r>
              <a:rPr lang="en-US" sz="4800" dirty="0" smtClean="0"/>
              <a:t> </a:t>
            </a:r>
            <a:r>
              <a:rPr lang="en-US" sz="4800" dirty="0" err="1" smtClean="0"/>
              <a:t>Renstra</a:t>
            </a:r>
            <a:r>
              <a:rPr lang="en-US" sz="4800" dirty="0" smtClean="0"/>
              <a:t> FK UGM 2013-2017</a:t>
            </a:r>
            <a:endParaRPr lang="en-US" sz="4800" dirty="0"/>
          </a:p>
        </p:txBody>
      </p:sp>
      <p:sp>
        <p:nvSpPr>
          <p:cNvPr id="3" name="Subtitle 2"/>
          <p:cNvSpPr>
            <a:spLocks noGrp="1"/>
          </p:cNvSpPr>
          <p:nvPr>
            <p:ph type="subTitle" idx="1"/>
          </p:nvPr>
        </p:nvSpPr>
        <p:spPr/>
        <p:txBody>
          <a:bodyPr/>
          <a:lstStyle/>
          <a:p>
            <a:r>
              <a:rPr lang="en-US" dirty="0" smtClean="0"/>
              <a:t>Jogjakarta, 9 November 2017</a:t>
            </a:r>
            <a:endParaRPr lang="en-US" dirty="0"/>
          </a:p>
        </p:txBody>
      </p:sp>
    </p:spTree>
    <p:extLst>
      <p:ext uri="{BB962C8B-B14F-4D97-AF65-F5344CB8AC3E}">
        <p14:creationId xmlns:p14="http://schemas.microsoft.com/office/powerpoint/2010/main" val="979634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Visi</a:t>
            </a:r>
            <a:r>
              <a:rPr lang="en-US" dirty="0" smtClean="0"/>
              <a:t> </a:t>
            </a:r>
            <a:r>
              <a:rPr lang="en-US" dirty="0" err="1" smtClean="0"/>
              <a:t>dan</a:t>
            </a:r>
            <a:r>
              <a:rPr lang="en-US" dirty="0" smtClean="0"/>
              <a:t> </a:t>
            </a:r>
            <a:r>
              <a:rPr lang="en-US" dirty="0" err="1" smtClean="0"/>
              <a:t>Misi</a:t>
            </a:r>
            <a:r>
              <a:rPr lang="en-US" dirty="0" smtClean="0"/>
              <a:t> </a:t>
            </a:r>
            <a:r>
              <a:rPr lang="en-US" dirty="0" err="1" smtClean="0"/>
              <a:t>Renstra</a:t>
            </a:r>
            <a:r>
              <a:rPr lang="en-US" dirty="0" smtClean="0"/>
              <a:t> FK UGM 2013-2017</a:t>
            </a:r>
            <a:endParaRPr lang="en-US" dirty="0"/>
          </a:p>
        </p:txBody>
      </p:sp>
      <p:sp>
        <p:nvSpPr>
          <p:cNvPr id="3" name="Content Placeholder 2"/>
          <p:cNvSpPr>
            <a:spLocks noGrp="1"/>
          </p:cNvSpPr>
          <p:nvPr>
            <p:ph idx="1"/>
          </p:nvPr>
        </p:nvSpPr>
        <p:spPr/>
        <p:txBody>
          <a:bodyPr/>
          <a:lstStyle/>
          <a:p>
            <a:r>
              <a:rPr lang="en-US" dirty="0" err="1" smtClean="0"/>
              <a:t>Visi</a:t>
            </a:r>
            <a:r>
              <a:rPr lang="en-US" dirty="0" smtClean="0"/>
              <a:t>: </a:t>
            </a:r>
            <a:r>
              <a:rPr lang="en-US" dirty="0" err="1" smtClean="0"/>
              <a:t>Menjadi</a:t>
            </a:r>
            <a:r>
              <a:rPr lang="en-US" dirty="0" smtClean="0"/>
              <a:t> </a:t>
            </a:r>
            <a:r>
              <a:rPr lang="en-US" dirty="0" err="1" smtClean="0"/>
              <a:t>Fakultas</a:t>
            </a:r>
            <a:r>
              <a:rPr lang="en-US" dirty="0" smtClean="0"/>
              <a:t> </a:t>
            </a:r>
            <a:r>
              <a:rPr lang="en-US" dirty="0" err="1" smtClean="0"/>
              <a:t>Kedokteran</a:t>
            </a:r>
            <a:r>
              <a:rPr lang="en-US" dirty="0" smtClean="0"/>
              <a:t> </a:t>
            </a:r>
            <a:r>
              <a:rPr lang="en-US" dirty="0" err="1" smtClean="0"/>
              <a:t>berstandar</a:t>
            </a:r>
            <a:r>
              <a:rPr lang="en-US" dirty="0" smtClean="0"/>
              <a:t> </a:t>
            </a:r>
            <a:r>
              <a:rPr lang="en-US" dirty="0" err="1" smtClean="0"/>
              <a:t>internasional</a:t>
            </a:r>
            <a:r>
              <a:rPr lang="en-US" dirty="0" smtClean="0"/>
              <a:t> yang </a:t>
            </a:r>
            <a:r>
              <a:rPr lang="en-US" dirty="0" err="1" smtClean="0"/>
              <a:t>inovatif</a:t>
            </a:r>
            <a:r>
              <a:rPr lang="en-US" dirty="0" smtClean="0"/>
              <a:t> </a:t>
            </a:r>
            <a:r>
              <a:rPr lang="en-US" dirty="0" err="1" smtClean="0"/>
              <a:t>dan</a:t>
            </a:r>
            <a:r>
              <a:rPr lang="en-US" dirty="0" smtClean="0"/>
              <a:t> </a:t>
            </a:r>
            <a:r>
              <a:rPr lang="en-US" dirty="0" err="1" smtClean="0"/>
              <a:t>unggul</a:t>
            </a:r>
            <a:r>
              <a:rPr lang="en-US" dirty="0" smtClean="0"/>
              <a:t>, </a:t>
            </a:r>
            <a:r>
              <a:rPr lang="en-US" dirty="0" err="1" smtClean="0"/>
              <a:t>serta</a:t>
            </a:r>
            <a:r>
              <a:rPr lang="en-US" dirty="0" smtClean="0"/>
              <a:t> </a:t>
            </a:r>
            <a:r>
              <a:rPr lang="en-US" dirty="0" err="1" smtClean="0"/>
              <a:t>senantiasa</a:t>
            </a:r>
            <a:r>
              <a:rPr lang="en-US" dirty="0" smtClean="0"/>
              <a:t> </a:t>
            </a:r>
            <a:r>
              <a:rPr lang="en-US" dirty="0" err="1" smtClean="0"/>
              <a:t>mengabdi</a:t>
            </a:r>
            <a:r>
              <a:rPr lang="en-US" dirty="0" smtClean="0"/>
              <a:t> </a:t>
            </a:r>
            <a:r>
              <a:rPr lang="en-US" dirty="0" err="1" smtClean="0"/>
              <a:t>pada</a:t>
            </a:r>
            <a:r>
              <a:rPr lang="en-US" dirty="0" smtClean="0"/>
              <a:t> </a:t>
            </a:r>
            <a:r>
              <a:rPr lang="en-US" dirty="0" err="1" smtClean="0"/>
              <a:t>kepentingan</a:t>
            </a:r>
            <a:r>
              <a:rPr lang="en-US" dirty="0" smtClean="0"/>
              <a:t> </a:t>
            </a:r>
            <a:r>
              <a:rPr lang="en-US" dirty="0" err="1" smtClean="0"/>
              <a:t>bangsa</a:t>
            </a:r>
            <a:r>
              <a:rPr lang="en-US" dirty="0" smtClean="0"/>
              <a:t> </a:t>
            </a:r>
            <a:r>
              <a:rPr lang="en-US" dirty="0" err="1" smtClean="0"/>
              <a:t>dan</a:t>
            </a:r>
            <a:r>
              <a:rPr lang="en-US" dirty="0" smtClean="0"/>
              <a:t> </a:t>
            </a:r>
            <a:r>
              <a:rPr lang="en-US" dirty="0" err="1" smtClean="0"/>
              <a:t>kemanusiaan</a:t>
            </a:r>
            <a:r>
              <a:rPr lang="en-US" dirty="0" smtClean="0"/>
              <a:t> </a:t>
            </a:r>
            <a:r>
              <a:rPr lang="en-US" dirty="0" err="1" smtClean="0"/>
              <a:t>dijiwai</a:t>
            </a:r>
            <a:r>
              <a:rPr lang="en-US" dirty="0" smtClean="0"/>
              <a:t> </a:t>
            </a:r>
            <a:r>
              <a:rPr lang="en-US" dirty="0" err="1" smtClean="0"/>
              <a:t>nilai-nilai</a:t>
            </a:r>
            <a:r>
              <a:rPr lang="en-US" dirty="0" smtClean="0"/>
              <a:t> </a:t>
            </a:r>
            <a:r>
              <a:rPr lang="en-US" dirty="0" err="1" smtClean="0"/>
              <a:t>budaya</a:t>
            </a:r>
            <a:r>
              <a:rPr lang="en-US" dirty="0" smtClean="0"/>
              <a:t> </a:t>
            </a:r>
            <a:r>
              <a:rPr lang="en-US" dirty="0" err="1" smtClean="0"/>
              <a:t>bangsa</a:t>
            </a:r>
            <a:r>
              <a:rPr lang="en-US" dirty="0" smtClean="0"/>
              <a:t> </a:t>
            </a:r>
            <a:r>
              <a:rPr lang="en-US" dirty="0" err="1" smtClean="0"/>
              <a:t>berdasarkan</a:t>
            </a:r>
            <a:r>
              <a:rPr lang="en-US" dirty="0" smtClean="0"/>
              <a:t> Pancasila</a:t>
            </a:r>
          </a:p>
          <a:p>
            <a:endParaRPr lang="en-US" dirty="0"/>
          </a:p>
          <a:p>
            <a:r>
              <a:rPr lang="en-US" dirty="0" err="1" smtClean="0"/>
              <a:t>Misi</a:t>
            </a:r>
            <a:r>
              <a:rPr lang="en-US" dirty="0" smtClean="0"/>
              <a:t>: </a:t>
            </a:r>
            <a:r>
              <a:rPr lang="en-US" dirty="0" err="1" smtClean="0"/>
              <a:t>Meningkatkan</a:t>
            </a:r>
            <a:r>
              <a:rPr lang="en-US" dirty="0" smtClean="0"/>
              <a:t> status </a:t>
            </a:r>
            <a:r>
              <a:rPr lang="en-US" dirty="0" err="1" smtClean="0"/>
              <a:t>kesehatan</a:t>
            </a:r>
            <a:r>
              <a:rPr lang="en-US" dirty="0" smtClean="0"/>
              <a:t> </a:t>
            </a:r>
            <a:r>
              <a:rPr lang="en-US" dirty="0" err="1" smtClean="0"/>
              <a:t>masyarakat</a:t>
            </a:r>
            <a:r>
              <a:rPr lang="en-US" dirty="0" smtClean="0"/>
              <a:t> </a:t>
            </a:r>
            <a:r>
              <a:rPr lang="en-US" dirty="0" err="1" smtClean="0"/>
              <a:t>melalui</a:t>
            </a:r>
            <a:r>
              <a:rPr lang="en-US" dirty="0" smtClean="0"/>
              <a:t>  </a:t>
            </a:r>
            <a:r>
              <a:rPr lang="en-US" dirty="0" err="1" smtClean="0"/>
              <a:t>kegiatan</a:t>
            </a:r>
            <a:r>
              <a:rPr lang="en-US" dirty="0" smtClean="0"/>
              <a:t>  </a:t>
            </a:r>
            <a:r>
              <a:rPr lang="en-US" dirty="0" err="1" smtClean="0"/>
              <a:t>pendidikan</a:t>
            </a:r>
            <a:r>
              <a:rPr lang="en-US" dirty="0" smtClean="0"/>
              <a:t>, </a:t>
            </a:r>
            <a:r>
              <a:rPr lang="en-US" dirty="0" err="1" smtClean="0"/>
              <a:t>penelitian</a:t>
            </a:r>
            <a:r>
              <a:rPr lang="en-US" dirty="0" smtClean="0"/>
              <a:t>, </a:t>
            </a:r>
            <a:r>
              <a:rPr lang="en-US" dirty="0" err="1" smtClean="0"/>
              <a:t>pengabdian</a:t>
            </a:r>
            <a:r>
              <a:rPr lang="en-US" dirty="0" smtClean="0"/>
              <a:t>, </a:t>
            </a:r>
            <a:r>
              <a:rPr lang="en-US" dirty="0" err="1" smtClean="0"/>
              <a:t>dan</a:t>
            </a:r>
            <a:r>
              <a:rPr lang="en-US" dirty="0" smtClean="0"/>
              <a:t>  </a:t>
            </a:r>
            <a:r>
              <a:rPr lang="en-US" dirty="0" err="1" smtClean="0"/>
              <a:t>pelayanan</a:t>
            </a:r>
            <a:r>
              <a:rPr lang="en-US" dirty="0" smtClean="0"/>
              <a:t> yang </a:t>
            </a:r>
            <a:r>
              <a:rPr lang="en-US" dirty="0" err="1" smtClean="0"/>
              <a:t>unggul</a:t>
            </a:r>
            <a:r>
              <a:rPr lang="en-US" dirty="0" smtClean="0"/>
              <a:t>, </a:t>
            </a:r>
            <a:r>
              <a:rPr lang="en-US" dirty="0" err="1" smtClean="0"/>
              <a:t>berlandaskan</a:t>
            </a:r>
            <a:r>
              <a:rPr lang="en-US" dirty="0" smtClean="0"/>
              <a:t> </a:t>
            </a:r>
            <a:r>
              <a:rPr lang="en-US" dirty="0" err="1" smtClean="0"/>
              <a:t>kearifan</a:t>
            </a:r>
            <a:r>
              <a:rPr lang="en-US" dirty="0" smtClean="0"/>
              <a:t> </a:t>
            </a:r>
            <a:r>
              <a:rPr lang="en-US" dirty="0" err="1" smtClean="0"/>
              <a:t>lokal</a:t>
            </a:r>
            <a:r>
              <a:rPr lang="en-US" dirty="0" smtClean="0"/>
              <a:t>, </a:t>
            </a:r>
            <a:r>
              <a:rPr lang="en-US" dirty="0" err="1" smtClean="0"/>
              <a:t>etika</a:t>
            </a:r>
            <a:r>
              <a:rPr lang="en-US" dirty="0" smtClean="0"/>
              <a:t>, </a:t>
            </a:r>
            <a:r>
              <a:rPr lang="en-US" dirty="0" err="1" smtClean="0"/>
              <a:t>profesionalisme</a:t>
            </a:r>
            <a:r>
              <a:rPr lang="en-US" dirty="0" smtClean="0"/>
              <a:t> </a:t>
            </a:r>
            <a:r>
              <a:rPr lang="en-US" dirty="0" err="1" smtClean="0"/>
              <a:t>dan</a:t>
            </a:r>
            <a:r>
              <a:rPr lang="en-US" dirty="0" smtClean="0"/>
              <a:t> </a:t>
            </a:r>
            <a:r>
              <a:rPr lang="en-US" dirty="0" err="1" smtClean="0"/>
              <a:t>keilmuan</a:t>
            </a:r>
            <a:r>
              <a:rPr lang="en-US" dirty="0" smtClean="0"/>
              <a:t> </a:t>
            </a:r>
            <a:r>
              <a:rPr lang="en-US" dirty="0" err="1" smtClean="0"/>
              <a:t>berbasis</a:t>
            </a:r>
            <a:r>
              <a:rPr lang="en-US" dirty="0" smtClean="0"/>
              <a:t> </a:t>
            </a:r>
            <a:r>
              <a:rPr lang="en-US" dirty="0" err="1" smtClean="0"/>
              <a:t>bukti</a:t>
            </a:r>
            <a:endParaRPr lang="en-US" dirty="0"/>
          </a:p>
        </p:txBody>
      </p:sp>
    </p:spTree>
    <p:extLst>
      <p:ext uri="{BB962C8B-B14F-4D97-AF65-F5344CB8AC3E}">
        <p14:creationId xmlns:p14="http://schemas.microsoft.com/office/powerpoint/2010/main" val="1811894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Tujuan</a:t>
            </a:r>
            <a:r>
              <a:rPr lang="en-US" dirty="0" smtClean="0"/>
              <a:t> </a:t>
            </a:r>
            <a:r>
              <a:rPr lang="en-US" dirty="0" err="1" smtClean="0"/>
              <a:t>renstra</a:t>
            </a:r>
            <a:r>
              <a:rPr lang="en-US" dirty="0" smtClean="0"/>
              <a:t> FK UGM 2013-2017 </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err="1" smtClean="0"/>
              <a:t>Menjadikan</a:t>
            </a:r>
            <a:r>
              <a:rPr lang="en-US" dirty="0" smtClean="0"/>
              <a:t> </a:t>
            </a:r>
            <a:r>
              <a:rPr lang="en-US" dirty="0" err="1" smtClean="0"/>
              <a:t>Fakultas</a:t>
            </a:r>
            <a:r>
              <a:rPr lang="en-US" dirty="0" smtClean="0"/>
              <a:t> </a:t>
            </a:r>
            <a:r>
              <a:rPr lang="en-US" dirty="0" err="1" smtClean="0"/>
              <a:t>Kedokteran</a:t>
            </a:r>
            <a:r>
              <a:rPr lang="en-US" dirty="0" smtClean="0"/>
              <a:t> UGM </a:t>
            </a:r>
            <a:r>
              <a:rPr lang="en-US" dirty="0" err="1" smtClean="0"/>
              <a:t>sebagai</a:t>
            </a:r>
            <a:r>
              <a:rPr lang="en-US" dirty="0" smtClean="0"/>
              <a:t> </a:t>
            </a:r>
            <a:r>
              <a:rPr lang="en-US" dirty="0" err="1" smtClean="0"/>
              <a:t>institusi</a:t>
            </a:r>
            <a:r>
              <a:rPr lang="en-US" dirty="0" smtClean="0"/>
              <a:t> </a:t>
            </a:r>
            <a:r>
              <a:rPr lang="en-US" dirty="0" err="1" smtClean="0"/>
              <a:t>pendidikan</a:t>
            </a:r>
            <a:r>
              <a:rPr lang="en-US" dirty="0" smtClean="0"/>
              <a:t> </a:t>
            </a:r>
            <a:r>
              <a:rPr lang="en-US" dirty="0" err="1" smtClean="0"/>
              <a:t>kedokteran</a:t>
            </a:r>
            <a:r>
              <a:rPr lang="en-US" dirty="0" smtClean="0"/>
              <a:t> </a:t>
            </a:r>
            <a:r>
              <a:rPr lang="en-US" dirty="0" err="1" smtClean="0"/>
              <a:t>berstandar</a:t>
            </a:r>
            <a:r>
              <a:rPr lang="en-US" dirty="0" smtClean="0"/>
              <a:t> </a:t>
            </a:r>
            <a:r>
              <a:rPr lang="en-US" dirty="0" err="1" smtClean="0"/>
              <a:t>internasional</a:t>
            </a:r>
            <a:r>
              <a:rPr lang="en-US" dirty="0" smtClean="0"/>
              <a:t> yang </a:t>
            </a:r>
            <a:r>
              <a:rPr lang="en-US" dirty="0" err="1" smtClean="0"/>
              <a:t>inovatif</a:t>
            </a:r>
            <a:r>
              <a:rPr lang="en-US" dirty="0" smtClean="0"/>
              <a:t> </a:t>
            </a:r>
            <a:r>
              <a:rPr lang="en-US" dirty="0" err="1" smtClean="0"/>
              <a:t>dan</a:t>
            </a:r>
            <a:r>
              <a:rPr lang="en-US" dirty="0" smtClean="0"/>
              <a:t> </a:t>
            </a:r>
            <a:r>
              <a:rPr lang="en-US" dirty="0" err="1" smtClean="0"/>
              <a:t>unggul</a:t>
            </a:r>
            <a:r>
              <a:rPr lang="en-US" dirty="0" smtClean="0"/>
              <a:t> </a:t>
            </a:r>
            <a:r>
              <a:rPr lang="en-US" dirty="0" err="1" smtClean="0"/>
              <a:t>melalui</a:t>
            </a:r>
            <a:r>
              <a:rPr lang="en-US" dirty="0" smtClean="0"/>
              <a:t>:</a:t>
            </a:r>
          </a:p>
          <a:p>
            <a:pPr marL="514350" indent="-514350">
              <a:buFont typeface="+mj-lt"/>
              <a:buAutoNum type="arabicPeriod"/>
            </a:pPr>
            <a:r>
              <a:rPr lang="en-US" dirty="0" err="1" smtClean="0"/>
              <a:t>Pendidikan</a:t>
            </a:r>
            <a:r>
              <a:rPr lang="en-US" dirty="0" smtClean="0"/>
              <a:t> </a:t>
            </a:r>
            <a:r>
              <a:rPr lang="en-US" dirty="0" err="1" smtClean="0"/>
              <a:t>tinggi</a:t>
            </a:r>
            <a:r>
              <a:rPr lang="en-US" dirty="0" smtClean="0"/>
              <a:t> </a:t>
            </a:r>
            <a:r>
              <a:rPr lang="en-US" dirty="0" err="1" smtClean="0"/>
              <a:t>Kedokteran</a:t>
            </a:r>
            <a:r>
              <a:rPr lang="en-US" dirty="0" smtClean="0"/>
              <a:t> </a:t>
            </a:r>
            <a:r>
              <a:rPr lang="en-US" dirty="0" err="1" smtClean="0"/>
              <a:t>dan</a:t>
            </a:r>
            <a:r>
              <a:rPr lang="en-US" dirty="0" smtClean="0"/>
              <a:t> </a:t>
            </a:r>
            <a:r>
              <a:rPr lang="en-US" dirty="0" err="1" smtClean="0"/>
              <a:t>Kesehatan</a:t>
            </a:r>
            <a:r>
              <a:rPr lang="en-US" dirty="0" smtClean="0"/>
              <a:t> yang </a:t>
            </a:r>
            <a:r>
              <a:rPr lang="en-US" dirty="0" err="1" smtClean="0"/>
              <a:t>berkualitas</a:t>
            </a:r>
            <a:r>
              <a:rPr lang="en-US" dirty="0" smtClean="0"/>
              <a:t> </a:t>
            </a:r>
            <a:r>
              <a:rPr lang="en-US" dirty="0" err="1" smtClean="0"/>
              <a:t>dalam</a:t>
            </a:r>
            <a:r>
              <a:rPr lang="en-US" dirty="0" smtClean="0"/>
              <a:t> </a:t>
            </a:r>
            <a:r>
              <a:rPr lang="en-US" dirty="0" err="1" smtClean="0"/>
              <a:t>rangka</a:t>
            </a:r>
            <a:r>
              <a:rPr lang="en-US" dirty="0" smtClean="0"/>
              <a:t> </a:t>
            </a:r>
            <a:r>
              <a:rPr lang="en-US" dirty="0" err="1" smtClean="0"/>
              <a:t>menghasilkan</a:t>
            </a:r>
            <a:r>
              <a:rPr lang="en-US" dirty="0" smtClean="0"/>
              <a:t> </a:t>
            </a:r>
            <a:r>
              <a:rPr lang="en-US" dirty="0" err="1" smtClean="0"/>
              <a:t>lulusan</a:t>
            </a:r>
            <a:r>
              <a:rPr lang="en-US" dirty="0" smtClean="0"/>
              <a:t> yang </a:t>
            </a:r>
            <a:r>
              <a:rPr lang="en-US" dirty="0" err="1" smtClean="0"/>
              <a:t>unggul</a:t>
            </a:r>
            <a:r>
              <a:rPr lang="en-US" dirty="0" smtClean="0"/>
              <a:t> </a:t>
            </a:r>
            <a:r>
              <a:rPr lang="en-US" dirty="0" err="1" smtClean="0"/>
              <a:t>dan</a:t>
            </a:r>
            <a:r>
              <a:rPr lang="en-US" dirty="0" smtClean="0"/>
              <a:t> </a:t>
            </a:r>
            <a:r>
              <a:rPr lang="en-US" dirty="0" err="1" smtClean="0"/>
              <a:t>kompeten</a:t>
            </a:r>
            <a:r>
              <a:rPr lang="en-US" dirty="0" smtClean="0"/>
              <a:t>;</a:t>
            </a:r>
          </a:p>
          <a:p>
            <a:pPr marL="514350" indent="-514350">
              <a:buFont typeface="+mj-lt"/>
              <a:buAutoNum type="arabicPeriod"/>
            </a:pPr>
            <a:r>
              <a:rPr lang="en-US" dirty="0" err="1" smtClean="0"/>
              <a:t>Produk</a:t>
            </a:r>
            <a:r>
              <a:rPr lang="en-US" dirty="0" smtClean="0"/>
              <a:t> </a:t>
            </a:r>
            <a:r>
              <a:rPr lang="en-US" dirty="0" err="1" smtClean="0"/>
              <a:t>penelitian</a:t>
            </a:r>
            <a:r>
              <a:rPr lang="en-US" dirty="0" smtClean="0"/>
              <a:t> </a:t>
            </a:r>
            <a:r>
              <a:rPr lang="en-US" dirty="0" err="1" smtClean="0"/>
              <a:t>kedokteran</a:t>
            </a:r>
            <a:r>
              <a:rPr lang="en-US" dirty="0" smtClean="0"/>
              <a:t> </a:t>
            </a:r>
            <a:r>
              <a:rPr lang="en-US" dirty="0" err="1" smtClean="0"/>
              <a:t>dan</a:t>
            </a:r>
            <a:r>
              <a:rPr lang="en-US" dirty="0" smtClean="0"/>
              <a:t> </a:t>
            </a:r>
            <a:r>
              <a:rPr lang="en-US" dirty="0" err="1" smtClean="0"/>
              <a:t>kesehatan</a:t>
            </a:r>
            <a:r>
              <a:rPr lang="en-US" dirty="0" smtClean="0"/>
              <a:t> yang </a:t>
            </a:r>
            <a:r>
              <a:rPr lang="en-US" dirty="0" err="1" smtClean="0"/>
              <a:t>menjadi</a:t>
            </a:r>
            <a:r>
              <a:rPr lang="en-US" dirty="0" smtClean="0"/>
              <a:t> </a:t>
            </a:r>
            <a:r>
              <a:rPr lang="en-US" dirty="0" err="1" smtClean="0"/>
              <a:t>rujukan</a:t>
            </a:r>
            <a:r>
              <a:rPr lang="en-US" dirty="0" smtClean="0"/>
              <a:t> </a:t>
            </a:r>
            <a:r>
              <a:rPr lang="en-US" dirty="0" err="1" smtClean="0"/>
              <a:t>nasional</a:t>
            </a:r>
            <a:r>
              <a:rPr lang="en-US" dirty="0" smtClean="0"/>
              <a:t> yang </a:t>
            </a:r>
            <a:r>
              <a:rPr lang="en-US" dirty="0" err="1" smtClean="0"/>
              <a:t>berwawasan</a:t>
            </a:r>
            <a:r>
              <a:rPr lang="en-US" dirty="0" smtClean="0"/>
              <a:t> </a:t>
            </a:r>
            <a:r>
              <a:rPr lang="en-US" dirty="0" err="1" smtClean="0"/>
              <a:t>lingkungan</a:t>
            </a:r>
            <a:r>
              <a:rPr lang="en-US" dirty="0" smtClean="0"/>
              <a:t> </a:t>
            </a:r>
            <a:r>
              <a:rPr lang="en-US" dirty="0" err="1" smtClean="0"/>
              <a:t>dan</a:t>
            </a:r>
            <a:r>
              <a:rPr lang="en-US" dirty="0" smtClean="0"/>
              <a:t> responsive </a:t>
            </a:r>
            <a:r>
              <a:rPr lang="en-US" dirty="0" err="1" smtClean="0"/>
              <a:t>terhadap</a:t>
            </a:r>
            <a:r>
              <a:rPr lang="en-US" dirty="0" smtClean="0"/>
              <a:t> </a:t>
            </a:r>
            <a:r>
              <a:rPr lang="en-US" dirty="0" err="1" smtClean="0"/>
              <a:t>permasalahan</a:t>
            </a:r>
            <a:r>
              <a:rPr lang="en-US" dirty="0" smtClean="0"/>
              <a:t> </a:t>
            </a:r>
            <a:r>
              <a:rPr lang="en-US" dirty="0" err="1" smtClean="0"/>
              <a:t>masyarakat</a:t>
            </a:r>
            <a:r>
              <a:rPr lang="en-US" dirty="0" smtClean="0"/>
              <a:t>, </a:t>
            </a:r>
            <a:r>
              <a:rPr lang="en-US" dirty="0" err="1" smtClean="0"/>
              <a:t>bangsa</a:t>
            </a:r>
            <a:r>
              <a:rPr lang="en-US" dirty="0" smtClean="0"/>
              <a:t> </a:t>
            </a:r>
            <a:r>
              <a:rPr lang="en-US" dirty="0" err="1" smtClean="0"/>
              <a:t>dan</a:t>
            </a:r>
            <a:r>
              <a:rPr lang="en-US" dirty="0" smtClean="0"/>
              <a:t> </a:t>
            </a:r>
            <a:r>
              <a:rPr lang="en-US" dirty="0" err="1" smtClean="0"/>
              <a:t>negara</a:t>
            </a:r>
            <a:r>
              <a:rPr lang="en-US" dirty="0" smtClean="0"/>
              <a:t>;</a:t>
            </a:r>
          </a:p>
          <a:p>
            <a:pPr marL="514350" indent="-514350">
              <a:buFont typeface="+mj-lt"/>
              <a:buAutoNum type="arabicPeriod"/>
            </a:pPr>
            <a:r>
              <a:rPr lang="en-US" dirty="0" err="1" smtClean="0"/>
              <a:t>Pengabdian</a:t>
            </a:r>
            <a:r>
              <a:rPr lang="en-US" dirty="0" smtClean="0"/>
              <a:t> </a:t>
            </a:r>
            <a:r>
              <a:rPr lang="en-US" dirty="0" err="1" smtClean="0"/>
              <a:t>masyarakat</a:t>
            </a:r>
            <a:r>
              <a:rPr lang="en-US" dirty="0" smtClean="0"/>
              <a:t> yang </a:t>
            </a:r>
            <a:r>
              <a:rPr lang="en-US" dirty="0" err="1" smtClean="0"/>
              <a:t>mampu</a:t>
            </a:r>
            <a:r>
              <a:rPr lang="en-US" dirty="0" smtClean="0"/>
              <a:t> </a:t>
            </a:r>
            <a:r>
              <a:rPr lang="en-US" dirty="0" err="1" smtClean="0"/>
              <a:t>mendorong</a:t>
            </a:r>
            <a:r>
              <a:rPr lang="en-US" dirty="0" smtClean="0"/>
              <a:t> </a:t>
            </a:r>
            <a:r>
              <a:rPr lang="en-US" dirty="0" err="1" smtClean="0"/>
              <a:t>kemandirian</a:t>
            </a:r>
            <a:r>
              <a:rPr lang="en-US" dirty="0" smtClean="0"/>
              <a:t> </a:t>
            </a:r>
            <a:r>
              <a:rPr lang="en-US" dirty="0" err="1" smtClean="0"/>
              <a:t>dan</a:t>
            </a:r>
            <a:r>
              <a:rPr lang="en-US" dirty="0" smtClean="0"/>
              <a:t> </a:t>
            </a:r>
            <a:r>
              <a:rPr lang="en-US" dirty="0" err="1" smtClean="0"/>
              <a:t>kesejahteraan</a:t>
            </a:r>
            <a:r>
              <a:rPr lang="en-US" dirty="0" smtClean="0"/>
              <a:t> </a:t>
            </a:r>
            <a:r>
              <a:rPr lang="en-US" dirty="0" err="1" smtClean="0"/>
              <a:t>masyarakat</a:t>
            </a:r>
            <a:r>
              <a:rPr lang="en-US" dirty="0" smtClean="0"/>
              <a:t> </a:t>
            </a:r>
            <a:r>
              <a:rPr lang="en-US" dirty="0" err="1" smtClean="0"/>
              <a:t>secara</a:t>
            </a:r>
            <a:r>
              <a:rPr lang="en-US" dirty="0" smtClean="0"/>
              <a:t> </a:t>
            </a:r>
            <a:r>
              <a:rPr lang="en-US" dirty="0" err="1" smtClean="0"/>
              <a:t>berkelanjutan</a:t>
            </a:r>
            <a:r>
              <a:rPr lang="en-US" dirty="0" smtClean="0"/>
              <a:t>;</a:t>
            </a:r>
          </a:p>
          <a:p>
            <a:pPr marL="514350" indent="-514350">
              <a:buFont typeface="+mj-lt"/>
              <a:buAutoNum type="arabicPeriod"/>
            </a:pPr>
            <a:r>
              <a:rPr lang="en-US" dirty="0" smtClean="0"/>
              <a:t>Tata </a:t>
            </a:r>
            <a:r>
              <a:rPr lang="en-US" dirty="0" err="1" smtClean="0"/>
              <a:t>kelola</a:t>
            </a:r>
            <a:r>
              <a:rPr lang="en-US" dirty="0" smtClean="0"/>
              <a:t> </a:t>
            </a:r>
            <a:r>
              <a:rPr lang="en-US" dirty="0" err="1" smtClean="0"/>
              <a:t>Fakultas</a:t>
            </a:r>
            <a:r>
              <a:rPr lang="en-US" dirty="0" smtClean="0"/>
              <a:t> </a:t>
            </a:r>
            <a:r>
              <a:rPr lang="en-US" dirty="0" err="1" smtClean="0"/>
              <a:t>Kedokteran</a:t>
            </a:r>
            <a:r>
              <a:rPr lang="en-US" dirty="0" smtClean="0"/>
              <a:t> </a:t>
            </a:r>
            <a:r>
              <a:rPr lang="en-US" dirty="0" err="1" smtClean="0"/>
              <a:t>sebagai</a:t>
            </a:r>
            <a:r>
              <a:rPr lang="en-US" dirty="0" smtClean="0"/>
              <a:t> </a:t>
            </a:r>
            <a:r>
              <a:rPr lang="en-US" dirty="0" err="1" smtClean="0"/>
              <a:t>bagian</a:t>
            </a:r>
            <a:r>
              <a:rPr lang="en-US" dirty="0" smtClean="0"/>
              <a:t> </a:t>
            </a:r>
            <a:r>
              <a:rPr lang="en-US" dirty="0" err="1" smtClean="0"/>
              <a:t>dari</a:t>
            </a:r>
            <a:r>
              <a:rPr lang="en-US" dirty="0" smtClean="0"/>
              <a:t> UGM yang </a:t>
            </a:r>
            <a:r>
              <a:rPr lang="en-US" dirty="0" err="1" smtClean="0"/>
              <a:t>berkeadilan</a:t>
            </a:r>
            <a:r>
              <a:rPr lang="en-US" dirty="0" smtClean="0"/>
              <a:t>, </a:t>
            </a:r>
            <a:r>
              <a:rPr lang="en-US" dirty="0" err="1" smtClean="0"/>
              <a:t>transparan</a:t>
            </a:r>
            <a:r>
              <a:rPr lang="en-US" dirty="0" smtClean="0"/>
              <a:t>, </a:t>
            </a:r>
            <a:r>
              <a:rPr lang="en-US" dirty="0" err="1" smtClean="0"/>
              <a:t>partisipatif</a:t>
            </a:r>
            <a:r>
              <a:rPr lang="en-US" dirty="0" smtClean="0"/>
              <a:t>, </a:t>
            </a:r>
            <a:r>
              <a:rPr lang="en-US" dirty="0" err="1" smtClean="0"/>
              <a:t>akuntabel</a:t>
            </a:r>
            <a:r>
              <a:rPr lang="en-US" dirty="0" smtClean="0"/>
              <a:t>, </a:t>
            </a:r>
            <a:r>
              <a:rPr lang="en-US" dirty="0" err="1" smtClean="0"/>
              <a:t>dan</a:t>
            </a:r>
            <a:r>
              <a:rPr lang="en-US" dirty="0" smtClean="0"/>
              <a:t> </a:t>
            </a:r>
            <a:r>
              <a:rPr lang="en-US" dirty="0" err="1" smtClean="0"/>
              <a:t>terintegrasi</a:t>
            </a:r>
            <a:r>
              <a:rPr lang="en-US" dirty="0" smtClean="0"/>
              <a:t> </a:t>
            </a:r>
            <a:r>
              <a:rPr lang="en-US" dirty="0" err="1" smtClean="0"/>
              <a:t>antar</a:t>
            </a:r>
            <a:r>
              <a:rPr lang="en-US" dirty="0" smtClean="0"/>
              <a:t> </a:t>
            </a:r>
            <a:r>
              <a:rPr lang="en-US" dirty="0" err="1" smtClean="0"/>
              <a:t>bidang</a:t>
            </a:r>
            <a:r>
              <a:rPr lang="en-US" dirty="0" smtClean="0"/>
              <a:t> </a:t>
            </a:r>
            <a:r>
              <a:rPr lang="en-US" dirty="0" err="1" smtClean="0"/>
              <a:t>guna</a:t>
            </a:r>
            <a:r>
              <a:rPr lang="en-US" dirty="0" smtClean="0"/>
              <a:t> </a:t>
            </a:r>
            <a:r>
              <a:rPr lang="en-US" dirty="0" err="1" smtClean="0"/>
              <a:t>menunjang</a:t>
            </a:r>
            <a:r>
              <a:rPr lang="en-US" dirty="0" smtClean="0"/>
              <a:t> </a:t>
            </a:r>
            <a:r>
              <a:rPr lang="en-US" dirty="0" err="1" smtClean="0"/>
              <a:t>efektifitas</a:t>
            </a:r>
            <a:r>
              <a:rPr lang="en-US" dirty="0" smtClean="0"/>
              <a:t> </a:t>
            </a:r>
            <a:r>
              <a:rPr lang="en-US" dirty="0" err="1" smtClean="0"/>
              <a:t>dan</a:t>
            </a:r>
            <a:r>
              <a:rPr lang="en-US" dirty="0" smtClean="0"/>
              <a:t> </a:t>
            </a:r>
            <a:r>
              <a:rPr lang="en-US" dirty="0" err="1" smtClean="0"/>
              <a:t>efisiensi</a:t>
            </a:r>
            <a:r>
              <a:rPr lang="en-US" dirty="0" smtClean="0"/>
              <a:t> </a:t>
            </a:r>
            <a:r>
              <a:rPr lang="en-US" dirty="0" err="1" smtClean="0"/>
              <a:t>pemanfaatan</a:t>
            </a:r>
            <a:r>
              <a:rPr lang="en-US" dirty="0" smtClean="0"/>
              <a:t> </a:t>
            </a:r>
            <a:r>
              <a:rPr lang="en-US" dirty="0" err="1" smtClean="0"/>
              <a:t>sumberdaya</a:t>
            </a:r>
            <a:r>
              <a:rPr lang="en-US" dirty="0" smtClean="0"/>
              <a:t>;</a:t>
            </a:r>
          </a:p>
          <a:p>
            <a:pPr marL="514350" indent="-514350">
              <a:buFont typeface="+mj-lt"/>
              <a:buAutoNum type="arabicPeriod"/>
            </a:pPr>
            <a:r>
              <a:rPr lang="en-US" dirty="0" err="1" smtClean="0"/>
              <a:t>Kerjasama</a:t>
            </a:r>
            <a:r>
              <a:rPr lang="en-US" dirty="0" smtClean="0"/>
              <a:t> yang </a:t>
            </a:r>
            <a:r>
              <a:rPr lang="en-US" dirty="0" err="1" smtClean="0"/>
              <a:t>strategis</a:t>
            </a:r>
            <a:r>
              <a:rPr lang="en-US" dirty="0" smtClean="0"/>
              <a:t>, </a:t>
            </a:r>
            <a:r>
              <a:rPr lang="en-US" dirty="0" err="1" smtClean="0"/>
              <a:t>sinergis</a:t>
            </a:r>
            <a:r>
              <a:rPr lang="en-US" dirty="0" smtClean="0"/>
              <a:t> </a:t>
            </a:r>
            <a:r>
              <a:rPr lang="en-US" dirty="0" err="1" smtClean="0"/>
              <a:t>dan</a:t>
            </a:r>
            <a:r>
              <a:rPr lang="en-US" dirty="0" smtClean="0"/>
              <a:t> </a:t>
            </a:r>
            <a:r>
              <a:rPr lang="en-US" dirty="0" err="1" smtClean="0"/>
              <a:t>berkelanjutan</a:t>
            </a:r>
            <a:r>
              <a:rPr lang="en-US" dirty="0" smtClean="0"/>
              <a:t> </a:t>
            </a:r>
            <a:r>
              <a:rPr lang="en-US" dirty="0" err="1" smtClean="0"/>
              <a:t>dengan</a:t>
            </a:r>
            <a:r>
              <a:rPr lang="en-US" dirty="0" smtClean="0"/>
              <a:t> para </a:t>
            </a:r>
            <a:r>
              <a:rPr lang="en-US" dirty="0" err="1" smtClean="0"/>
              <a:t>mitra</a:t>
            </a:r>
            <a:r>
              <a:rPr lang="en-US" dirty="0" smtClean="0"/>
              <a:t>.</a:t>
            </a:r>
          </a:p>
          <a:p>
            <a:endParaRPr lang="en-US" dirty="0"/>
          </a:p>
        </p:txBody>
      </p:sp>
    </p:spTree>
    <p:extLst>
      <p:ext uri="{BB962C8B-B14F-4D97-AF65-F5344CB8AC3E}">
        <p14:creationId xmlns:p14="http://schemas.microsoft.com/office/powerpoint/2010/main" val="14734374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Poin-poin</a:t>
            </a:r>
            <a:r>
              <a:rPr lang="en-US" dirty="0" smtClean="0"/>
              <a:t> </a:t>
            </a:r>
            <a:r>
              <a:rPr lang="en-US" dirty="0" err="1" smtClean="0"/>
              <a:t>diskusi</a:t>
            </a:r>
            <a:endParaRPr lang="en-US" dirty="0"/>
          </a:p>
        </p:txBody>
      </p:sp>
      <p:sp>
        <p:nvSpPr>
          <p:cNvPr id="3" name="Content Placeholder 2"/>
          <p:cNvSpPr>
            <a:spLocks noGrp="1"/>
          </p:cNvSpPr>
          <p:nvPr>
            <p:ph idx="1"/>
          </p:nvPr>
        </p:nvSpPr>
        <p:spPr/>
        <p:txBody>
          <a:bodyPr/>
          <a:lstStyle/>
          <a:p>
            <a:r>
              <a:rPr lang="en-US" dirty="0" err="1" smtClean="0"/>
              <a:t>Pencapaian-pencapaian</a:t>
            </a:r>
            <a:r>
              <a:rPr lang="en-US" dirty="0" smtClean="0"/>
              <a:t> </a:t>
            </a:r>
            <a:r>
              <a:rPr lang="en-US" dirty="0" err="1" smtClean="0"/>
              <a:t>sejauh</a:t>
            </a:r>
            <a:r>
              <a:rPr lang="en-US" dirty="0" smtClean="0"/>
              <a:t> </a:t>
            </a:r>
            <a:r>
              <a:rPr lang="en-US" dirty="0" err="1" smtClean="0"/>
              <a:t>ini</a:t>
            </a:r>
            <a:endParaRPr lang="en-US" dirty="0" smtClean="0"/>
          </a:p>
          <a:p>
            <a:r>
              <a:rPr lang="en-US" dirty="0" err="1" smtClean="0"/>
              <a:t>Tantangan-tantangan</a:t>
            </a:r>
            <a:r>
              <a:rPr lang="en-US" dirty="0" smtClean="0"/>
              <a:t> </a:t>
            </a:r>
            <a:r>
              <a:rPr lang="en-US" dirty="0" err="1" smtClean="0"/>
              <a:t>dalam</a:t>
            </a:r>
            <a:r>
              <a:rPr lang="en-US" dirty="0" smtClean="0"/>
              <a:t> </a:t>
            </a:r>
            <a:r>
              <a:rPr lang="en-US" dirty="0" err="1" smtClean="0"/>
              <a:t>pencapaian</a:t>
            </a:r>
            <a:r>
              <a:rPr lang="en-US" dirty="0" smtClean="0"/>
              <a:t> </a:t>
            </a:r>
            <a:r>
              <a:rPr lang="en-US" dirty="0" err="1" smtClean="0"/>
              <a:t>tujuan</a:t>
            </a:r>
            <a:endParaRPr lang="en-US" dirty="0" smtClean="0"/>
          </a:p>
          <a:p>
            <a:r>
              <a:rPr lang="en-US" dirty="0" err="1" smtClean="0"/>
              <a:t>Masukan</a:t>
            </a:r>
            <a:r>
              <a:rPr lang="en-US" dirty="0" smtClean="0"/>
              <a:t> </a:t>
            </a:r>
            <a:r>
              <a:rPr lang="en-US" dirty="0" err="1" smtClean="0"/>
              <a:t>bagi</a:t>
            </a:r>
            <a:r>
              <a:rPr lang="en-US" dirty="0" smtClean="0"/>
              <a:t> </a:t>
            </a:r>
            <a:r>
              <a:rPr lang="en-US" dirty="0" err="1" smtClean="0"/>
              <a:t>renstra</a:t>
            </a:r>
            <a:r>
              <a:rPr lang="en-US" dirty="0" smtClean="0"/>
              <a:t> 2018-2022</a:t>
            </a:r>
            <a:endParaRPr lang="en-US" dirty="0"/>
          </a:p>
        </p:txBody>
      </p:sp>
    </p:spTree>
    <p:extLst>
      <p:ext uri="{BB962C8B-B14F-4D97-AF65-F5344CB8AC3E}">
        <p14:creationId xmlns:p14="http://schemas.microsoft.com/office/powerpoint/2010/main" val="3149626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704" y="1"/>
            <a:ext cx="10515600" cy="988142"/>
          </a:xfrm>
        </p:spPr>
        <p:txBody>
          <a:bodyPr>
            <a:normAutofit/>
          </a:bodyPr>
          <a:lstStyle/>
          <a:p>
            <a:r>
              <a:rPr lang="en-US" sz="3200" dirty="0" err="1" smtClean="0"/>
              <a:t>Pendidikan</a:t>
            </a:r>
            <a:r>
              <a:rPr lang="en-US" sz="3200" dirty="0" smtClean="0"/>
              <a:t> </a:t>
            </a:r>
            <a:r>
              <a:rPr lang="en-US" sz="3200" dirty="0" err="1" smtClean="0"/>
              <a:t>tinggi</a:t>
            </a:r>
            <a:r>
              <a:rPr lang="en-US" sz="3200" dirty="0" smtClean="0"/>
              <a:t> </a:t>
            </a:r>
            <a:r>
              <a:rPr lang="en-US" sz="3200" dirty="0" err="1" smtClean="0"/>
              <a:t>Kedokteran</a:t>
            </a:r>
            <a:r>
              <a:rPr lang="en-US" sz="3200" dirty="0" smtClean="0"/>
              <a:t> </a:t>
            </a:r>
            <a:r>
              <a:rPr lang="en-US" sz="3200" dirty="0" err="1" smtClean="0"/>
              <a:t>dan</a:t>
            </a:r>
            <a:r>
              <a:rPr lang="en-US" sz="3200" dirty="0" smtClean="0"/>
              <a:t> </a:t>
            </a:r>
            <a:r>
              <a:rPr lang="en-US" sz="3200" dirty="0" err="1" smtClean="0"/>
              <a:t>Kesehatan</a:t>
            </a:r>
            <a:r>
              <a:rPr lang="en-US" sz="3200" dirty="0" smtClean="0"/>
              <a:t> yang </a:t>
            </a:r>
            <a:r>
              <a:rPr lang="en-US" sz="3200" dirty="0" err="1" smtClean="0"/>
              <a:t>berkualitas</a:t>
            </a:r>
            <a:r>
              <a:rPr lang="en-US" sz="3200" dirty="0" smtClean="0"/>
              <a:t> </a:t>
            </a:r>
            <a:r>
              <a:rPr lang="en-US" sz="3200" dirty="0" err="1" smtClean="0"/>
              <a:t>dalam</a:t>
            </a:r>
            <a:r>
              <a:rPr lang="en-US" sz="3200" dirty="0" smtClean="0"/>
              <a:t> </a:t>
            </a:r>
            <a:r>
              <a:rPr lang="en-US" sz="3200" dirty="0" err="1" smtClean="0"/>
              <a:t>rangka</a:t>
            </a:r>
            <a:r>
              <a:rPr lang="en-US" sz="3200" dirty="0" smtClean="0"/>
              <a:t> </a:t>
            </a:r>
            <a:r>
              <a:rPr lang="en-US" sz="3200" dirty="0" err="1" smtClean="0"/>
              <a:t>menghasilkan</a:t>
            </a:r>
            <a:r>
              <a:rPr lang="en-US" sz="3200" dirty="0" smtClean="0"/>
              <a:t> </a:t>
            </a:r>
            <a:r>
              <a:rPr lang="en-US" sz="3200" dirty="0" err="1" smtClean="0"/>
              <a:t>lulusan</a:t>
            </a:r>
            <a:r>
              <a:rPr lang="en-US" sz="3200" dirty="0" smtClean="0"/>
              <a:t> yang </a:t>
            </a:r>
            <a:r>
              <a:rPr lang="en-US" sz="3200" dirty="0" err="1" smtClean="0"/>
              <a:t>unggul</a:t>
            </a:r>
            <a:r>
              <a:rPr lang="en-US" sz="3200" dirty="0" smtClean="0"/>
              <a:t> </a:t>
            </a:r>
            <a:r>
              <a:rPr lang="en-US" sz="3200" dirty="0" err="1" smtClean="0"/>
              <a:t>dan</a:t>
            </a:r>
            <a:r>
              <a:rPr lang="en-US" sz="3200" dirty="0" smtClean="0"/>
              <a:t> </a:t>
            </a:r>
            <a:r>
              <a:rPr lang="en-US" sz="3200" dirty="0" err="1" smtClean="0"/>
              <a:t>kompeten</a:t>
            </a:r>
            <a:endParaRPr lang="en-US" sz="3200" dirty="0"/>
          </a:p>
        </p:txBody>
      </p:sp>
      <p:sp>
        <p:nvSpPr>
          <p:cNvPr id="3" name="Content Placeholder 2"/>
          <p:cNvSpPr>
            <a:spLocks noGrp="1"/>
          </p:cNvSpPr>
          <p:nvPr>
            <p:ph idx="1"/>
          </p:nvPr>
        </p:nvSpPr>
        <p:spPr>
          <a:xfrm>
            <a:off x="-29496" y="988143"/>
            <a:ext cx="12192000" cy="5712999"/>
          </a:xfrm>
        </p:spPr>
        <p:txBody>
          <a:bodyPr>
            <a:normAutofit fontScale="70000" lnSpcReduction="20000"/>
          </a:bodyPr>
          <a:lstStyle/>
          <a:p>
            <a:r>
              <a:rPr lang="id-ID" dirty="0" smtClean="0"/>
              <a:t>Definisi Unggul dan kompeten apakah dari internal atau stakeholder? </a:t>
            </a:r>
          </a:p>
          <a:p>
            <a:r>
              <a:rPr lang="id-ID" dirty="0" smtClean="0"/>
              <a:t>Jika internal, masih bervariasi tiap prodi. Apakah memasukkan lama studi? S1: &gt;70% tepat waktu, tapi S2-S3 dan PPDS masih &lt;30%. Untuk mendorong percepatan, adanya remainder yang rutin dan UKT.</a:t>
            </a:r>
          </a:p>
          <a:p>
            <a:r>
              <a:rPr lang="id-ID" dirty="0" smtClean="0"/>
              <a:t>Jika definisi eksternal, masih lemah. </a:t>
            </a:r>
            <a:r>
              <a:rPr lang="id-ID" dirty="0" smtClean="0"/>
              <a:t>Perlu tracer study yang sistematis. Kendala: siapa yang mengembangkan </a:t>
            </a:r>
            <a:r>
              <a:rPr lang="id-ID" dirty="0"/>
              <a:t>tracer study </a:t>
            </a:r>
            <a:r>
              <a:rPr lang="id-ID" dirty="0" smtClean="0"/>
              <a:t>?</a:t>
            </a:r>
          </a:p>
          <a:p>
            <a:r>
              <a:rPr lang="id-ID" dirty="0" smtClean="0"/>
              <a:t>Usul membuat scoring/indeks parameter dengan pembobotan. Misal, lama masa studi atau pencapaian kompetensi? Untuk memudahkan evaluasi dari tahun ke tahun.</a:t>
            </a:r>
          </a:p>
          <a:p>
            <a:r>
              <a:rPr lang="id-ID" dirty="0" smtClean="0"/>
              <a:t>Adanya perkembangan jaman yang menjebak hasil tracer study.</a:t>
            </a:r>
          </a:p>
          <a:p>
            <a:r>
              <a:rPr lang="id-ID" dirty="0" smtClean="0"/>
              <a:t>Bagaimana deskripsi unggul dan kompeten? Tapi ke depannya, berubah menjadi agen perubahan.</a:t>
            </a:r>
          </a:p>
          <a:p>
            <a:r>
              <a:rPr lang="id-ID" dirty="0" smtClean="0"/>
              <a:t>Terkait yang eksternal, dekan mendapatkan kontrak studi persepsi eksternal para lulusan ujian kompetensi, dari berbagai macam stakeholder. Apakah lulusan UKMPPD kompeten atau tidak? Semoga hasil studi dapat memberikan masukan bagi fakultas.</a:t>
            </a:r>
          </a:p>
          <a:p>
            <a:r>
              <a:rPr lang="id-ID" dirty="0" smtClean="0"/>
              <a:t>Setelah kompeten, apakah lulusan membawa perubahan?</a:t>
            </a:r>
          </a:p>
          <a:p>
            <a:r>
              <a:rPr lang="id-ID" dirty="0" smtClean="0"/>
              <a:t>Unggul dan kompeten berarti cakap, berkuasa, dan berwenang. Masukan untuk aspek kemampuan leadership masih dirasa kurang oleh stakeholder. </a:t>
            </a:r>
          </a:p>
          <a:p>
            <a:r>
              <a:rPr lang="id-ID" dirty="0" smtClean="0"/>
              <a:t>Renstra harus disesuaikan dengan kebutuhan stakeholder. Usulan masing2 prodi untuk menyusun target dalam jangka waktu tertentu karena zaman terus berubah (misal dalam 5-10 tahun ke depan).</a:t>
            </a:r>
          </a:p>
          <a:p>
            <a:r>
              <a:rPr lang="id-ID" dirty="0" smtClean="0"/>
              <a:t>Untuk keperawatan, benchmark dalam era MEA, harus dapat berkompetisi dan menguasai 5 domain kompetensi Ners di ASEAN. Evaluasi: kurang dalam aspek </a:t>
            </a:r>
            <a:r>
              <a:rPr lang="id-ID" i="1" dirty="0" smtClean="0"/>
              <a:t>caring</a:t>
            </a:r>
            <a:r>
              <a:rPr lang="id-ID" dirty="0" smtClean="0"/>
              <a:t>.</a:t>
            </a:r>
          </a:p>
          <a:p>
            <a:endParaRPr lang="id-ID" dirty="0" smtClean="0"/>
          </a:p>
          <a:p>
            <a:endParaRPr lang="en-US" dirty="0"/>
          </a:p>
        </p:txBody>
      </p:sp>
    </p:spTree>
    <p:extLst>
      <p:ext uri="{BB962C8B-B14F-4D97-AF65-F5344CB8AC3E}">
        <p14:creationId xmlns:p14="http://schemas.microsoft.com/office/powerpoint/2010/main" val="1418302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774" y="0"/>
            <a:ext cx="11872452" cy="1325563"/>
          </a:xfrm>
        </p:spPr>
        <p:txBody>
          <a:bodyPr>
            <a:normAutofit/>
          </a:bodyPr>
          <a:lstStyle/>
          <a:p>
            <a:r>
              <a:rPr lang="en-US" sz="2800" dirty="0" err="1" smtClean="0"/>
              <a:t>Produk</a:t>
            </a:r>
            <a:r>
              <a:rPr lang="en-US" sz="2800" dirty="0" smtClean="0"/>
              <a:t> </a:t>
            </a:r>
            <a:r>
              <a:rPr lang="en-US" sz="2800" dirty="0" err="1" smtClean="0"/>
              <a:t>penelitian</a:t>
            </a:r>
            <a:r>
              <a:rPr lang="en-US" sz="2800" dirty="0" smtClean="0"/>
              <a:t> </a:t>
            </a:r>
            <a:r>
              <a:rPr lang="en-US" sz="2800" dirty="0" err="1" smtClean="0"/>
              <a:t>kedokteran</a:t>
            </a:r>
            <a:r>
              <a:rPr lang="en-US" sz="2800" dirty="0" smtClean="0"/>
              <a:t> </a:t>
            </a:r>
            <a:r>
              <a:rPr lang="en-US" sz="2800" dirty="0" err="1" smtClean="0"/>
              <a:t>dan</a:t>
            </a:r>
            <a:r>
              <a:rPr lang="en-US" sz="2800" dirty="0" smtClean="0"/>
              <a:t> </a:t>
            </a:r>
            <a:r>
              <a:rPr lang="en-US" sz="2800" dirty="0" err="1" smtClean="0"/>
              <a:t>kesehatan</a:t>
            </a:r>
            <a:r>
              <a:rPr lang="en-US" sz="2800" dirty="0" smtClean="0"/>
              <a:t> yang </a:t>
            </a:r>
            <a:r>
              <a:rPr lang="en-US" sz="2800" dirty="0" err="1" smtClean="0"/>
              <a:t>menjadi</a:t>
            </a:r>
            <a:r>
              <a:rPr lang="en-US" sz="2800" dirty="0" smtClean="0"/>
              <a:t> </a:t>
            </a:r>
            <a:r>
              <a:rPr lang="en-US" sz="2800" dirty="0" err="1" smtClean="0"/>
              <a:t>rujukan</a:t>
            </a:r>
            <a:r>
              <a:rPr lang="en-US" sz="2800" dirty="0" smtClean="0"/>
              <a:t> </a:t>
            </a:r>
            <a:r>
              <a:rPr lang="en-US" sz="2800" dirty="0" err="1" smtClean="0"/>
              <a:t>nasional</a:t>
            </a:r>
            <a:r>
              <a:rPr lang="en-US" sz="2800" dirty="0" smtClean="0"/>
              <a:t> yang </a:t>
            </a:r>
            <a:r>
              <a:rPr lang="en-US" sz="2800" dirty="0" err="1" smtClean="0"/>
              <a:t>berwawasan</a:t>
            </a:r>
            <a:r>
              <a:rPr lang="en-US" sz="2800" dirty="0" smtClean="0"/>
              <a:t> </a:t>
            </a:r>
            <a:r>
              <a:rPr lang="en-US" sz="2800" dirty="0" err="1" smtClean="0"/>
              <a:t>lingkungan</a:t>
            </a:r>
            <a:r>
              <a:rPr lang="en-US" sz="2800" dirty="0" smtClean="0"/>
              <a:t> </a:t>
            </a:r>
            <a:r>
              <a:rPr lang="en-US" sz="2800" dirty="0" err="1" smtClean="0"/>
              <a:t>dan</a:t>
            </a:r>
            <a:r>
              <a:rPr lang="en-US" sz="2800" dirty="0" smtClean="0"/>
              <a:t> responsive </a:t>
            </a:r>
            <a:r>
              <a:rPr lang="en-US" sz="2800" dirty="0" err="1" smtClean="0"/>
              <a:t>terhadap</a:t>
            </a:r>
            <a:r>
              <a:rPr lang="en-US" sz="2800" dirty="0" smtClean="0"/>
              <a:t> </a:t>
            </a:r>
            <a:r>
              <a:rPr lang="en-US" sz="2800" dirty="0" err="1" smtClean="0"/>
              <a:t>permasalahan</a:t>
            </a:r>
            <a:r>
              <a:rPr lang="en-US" sz="2800" dirty="0" smtClean="0"/>
              <a:t> </a:t>
            </a:r>
            <a:r>
              <a:rPr lang="en-US" sz="2800" dirty="0" err="1" smtClean="0"/>
              <a:t>masyarakat</a:t>
            </a:r>
            <a:r>
              <a:rPr lang="en-US" sz="2800" dirty="0" smtClean="0"/>
              <a:t>, </a:t>
            </a:r>
            <a:r>
              <a:rPr lang="en-US" sz="2800" dirty="0" err="1" smtClean="0"/>
              <a:t>bangsa</a:t>
            </a:r>
            <a:r>
              <a:rPr lang="en-US" sz="2800" dirty="0" smtClean="0"/>
              <a:t> </a:t>
            </a:r>
            <a:r>
              <a:rPr lang="en-US" sz="2800" dirty="0" err="1" smtClean="0"/>
              <a:t>dan</a:t>
            </a:r>
            <a:r>
              <a:rPr lang="en-US" sz="2800" dirty="0" smtClean="0"/>
              <a:t> </a:t>
            </a:r>
            <a:r>
              <a:rPr lang="en-US" sz="2800" dirty="0" err="1" smtClean="0"/>
              <a:t>negara</a:t>
            </a:r>
            <a:endParaRPr lang="en-US" sz="2800" dirty="0"/>
          </a:p>
        </p:txBody>
      </p:sp>
      <p:sp>
        <p:nvSpPr>
          <p:cNvPr id="3" name="Content Placeholder 2"/>
          <p:cNvSpPr>
            <a:spLocks noGrp="1"/>
          </p:cNvSpPr>
          <p:nvPr>
            <p:ph idx="1"/>
          </p:nvPr>
        </p:nvSpPr>
        <p:spPr>
          <a:xfrm>
            <a:off x="0" y="1325563"/>
            <a:ext cx="12192000" cy="5032376"/>
          </a:xfrm>
        </p:spPr>
        <p:txBody>
          <a:bodyPr>
            <a:noAutofit/>
          </a:bodyPr>
          <a:lstStyle/>
          <a:p>
            <a:r>
              <a:rPr lang="id-ID" sz="2000" dirty="0" smtClean="0"/>
              <a:t>Publikasi cenderung meningkat</a:t>
            </a:r>
            <a:r>
              <a:rPr lang="id-ID" sz="2000" dirty="0" smtClean="0"/>
              <a:t>, tetapi apakah itu menjadi rujukan masih belum tahu. Paten masih belum banyak.</a:t>
            </a:r>
          </a:p>
          <a:p>
            <a:r>
              <a:rPr lang="id-ID" sz="2000" dirty="0" smtClean="0"/>
              <a:t>Sebarapa jauh produk sudah dipakai belum tahu. </a:t>
            </a:r>
            <a:r>
              <a:rPr lang="id-ID" sz="2000" dirty="0" smtClean="0"/>
              <a:t>Hilirisasi produk masih kurang, dari segi marketing dan distribusi masih lemah.</a:t>
            </a:r>
          </a:p>
          <a:p>
            <a:r>
              <a:rPr lang="id-ID" sz="2000" dirty="0" smtClean="0"/>
              <a:t>Enterpreneurship UGM bagaimana? Selama ini hanya sampai produk jadi saja.</a:t>
            </a:r>
          </a:p>
          <a:p>
            <a:r>
              <a:rPr lang="id-ID" sz="2000" dirty="0" smtClean="0"/>
              <a:t>Radiologi beberapa kali bekerjasama dengan production house, kesulitan dalam penggandaan dan marketing.</a:t>
            </a:r>
          </a:p>
          <a:p>
            <a:r>
              <a:rPr lang="id-ID" sz="2000" dirty="0" smtClean="0"/>
              <a:t>Tantangan: apakah fakultas akan membentuk badan sendiri atau tergantung dari universitas?</a:t>
            </a:r>
          </a:p>
          <a:p>
            <a:r>
              <a:rPr lang="id-ID" sz="2000" dirty="0" smtClean="0"/>
              <a:t>Apakah bisa penugasan untuk penelitian dan publikasi dijadikan formal? Selama ini memberdayakan dokter yang sedang/menunggu internship untuk membantu.</a:t>
            </a:r>
          </a:p>
          <a:p>
            <a:r>
              <a:rPr lang="id-ID" sz="2000" dirty="0" smtClean="0"/>
              <a:t>Semangat penelitian di radiologi muncul karena dari fakultas membolehkan SK menghire aspen per 3-4 bulan, dialokasikan dari RKAT. Di RS sudah ada skema penelitian.</a:t>
            </a:r>
          </a:p>
          <a:p>
            <a:r>
              <a:rPr lang="id-ID" sz="2000" dirty="0" smtClean="0"/>
              <a:t>Di keperawatan juga ada skema penelitian dan sudah diwajibkan 1 dosen untuk mengajukan, namun kekurangannya jadi kurang kompetitif untuk dana hibah nasional dan internasional.</a:t>
            </a:r>
          </a:p>
          <a:p>
            <a:r>
              <a:rPr lang="id-ID" sz="2000" dirty="0" smtClean="0"/>
              <a:t>Usul: dibuat SK koor. Penelitian, sehingga bisa melihat peta penelitian di fakultas dan RS. Perlu tupoksi yang jelas.</a:t>
            </a:r>
          </a:p>
          <a:p>
            <a:r>
              <a:rPr lang="id-ID" sz="2000" dirty="0" smtClean="0"/>
              <a:t>Seperti kodik sudah dengan SK, apakah ada kompensasi dalam menjadi kodik? </a:t>
            </a:r>
          </a:p>
          <a:p>
            <a:endParaRPr lang="id-ID" sz="2000" dirty="0" smtClean="0"/>
          </a:p>
          <a:p>
            <a:endParaRPr lang="id-ID" sz="2000" dirty="0" smtClean="0"/>
          </a:p>
        </p:txBody>
      </p:sp>
    </p:spTree>
    <p:extLst>
      <p:ext uri="{BB962C8B-B14F-4D97-AF65-F5344CB8AC3E}">
        <p14:creationId xmlns:p14="http://schemas.microsoft.com/office/powerpoint/2010/main" val="2920510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3200" dirty="0" smtClean="0"/>
              <a:t>Pengabdian masyarakat yang mampu mendorong kemandirian dan kesejahteraan masyarakat secara berkelanjutan</a:t>
            </a:r>
            <a:endParaRPr lang="en-US" sz="3200" dirty="0"/>
          </a:p>
        </p:txBody>
      </p:sp>
      <p:sp>
        <p:nvSpPr>
          <p:cNvPr id="3" name="Content Placeholder 2"/>
          <p:cNvSpPr>
            <a:spLocks noGrp="1"/>
          </p:cNvSpPr>
          <p:nvPr>
            <p:ph idx="1"/>
          </p:nvPr>
        </p:nvSpPr>
        <p:spPr/>
        <p:txBody>
          <a:bodyPr>
            <a:normAutofit fontScale="92500" lnSpcReduction="20000"/>
          </a:bodyPr>
          <a:lstStyle/>
          <a:p>
            <a:r>
              <a:rPr lang="id-ID" dirty="0" smtClean="0"/>
              <a:t>Di klinik, paling banyak di mata (operasi katarak) atau bedah (khitanan masal). Berkelanjutan karena dalam rangka pendidikan.</a:t>
            </a:r>
          </a:p>
          <a:p>
            <a:r>
              <a:rPr lang="id-ID" dirty="0" smtClean="0"/>
              <a:t>Selama ini  pengabdian masyarkat belum sampai ke pemberdayaan masyarakat agar mandiri, masih baru menolong atau informasi</a:t>
            </a:r>
          </a:p>
          <a:p>
            <a:r>
              <a:rPr lang="id-ID" dirty="0" smtClean="0"/>
              <a:t>Di beberapa departemen, misal saraf, ada desa binaan.</a:t>
            </a:r>
          </a:p>
          <a:p>
            <a:r>
              <a:rPr lang="id-ID" dirty="0" smtClean="0"/>
              <a:t>Perlu dipikirkan topik-topik sesuai departemen di fakultas untuk pemberdayaan masyarakat.</a:t>
            </a:r>
          </a:p>
          <a:p>
            <a:r>
              <a:rPr lang="id-ID" dirty="0" smtClean="0"/>
              <a:t>Penelitian sekaligus pengabdian masyarakat misal, di radiologi Screening breast cancer lintas dengan bedah.</a:t>
            </a:r>
          </a:p>
          <a:p>
            <a:r>
              <a:rPr lang="id-ID" dirty="0" smtClean="0"/>
              <a:t>Di keperawatan punya Griya Lare Utami, di Bantul paska gempa. Untuk PAUD dan sampai sekarang masih berlangsung untuk pengabdian dan pendidikan. </a:t>
            </a:r>
            <a:endParaRPr lang="id-ID" dirty="0"/>
          </a:p>
        </p:txBody>
      </p:sp>
    </p:spTree>
    <p:extLst>
      <p:ext uri="{BB962C8B-B14F-4D97-AF65-F5344CB8AC3E}">
        <p14:creationId xmlns:p14="http://schemas.microsoft.com/office/powerpoint/2010/main" val="209593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329651" cy="811161"/>
          </a:xfrm>
        </p:spPr>
        <p:txBody>
          <a:bodyPr>
            <a:noAutofit/>
          </a:bodyPr>
          <a:lstStyle/>
          <a:p>
            <a:r>
              <a:rPr lang="en-US" sz="2200" dirty="0" smtClean="0"/>
              <a:t>Tata </a:t>
            </a:r>
            <a:r>
              <a:rPr lang="en-US" sz="2200" dirty="0" err="1" smtClean="0"/>
              <a:t>kelola</a:t>
            </a:r>
            <a:r>
              <a:rPr lang="en-US" sz="2200" dirty="0" smtClean="0"/>
              <a:t> </a:t>
            </a:r>
            <a:r>
              <a:rPr lang="en-US" sz="2200" dirty="0" err="1" smtClean="0"/>
              <a:t>Fakultas</a:t>
            </a:r>
            <a:r>
              <a:rPr lang="en-US" sz="2200" dirty="0" smtClean="0"/>
              <a:t> </a:t>
            </a:r>
            <a:r>
              <a:rPr lang="en-US" sz="2200" dirty="0" err="1" smtClean="0"/>
              <a:t>Kedokteran</a:t>
            </a:r>
            <a:r>
              <a:rPr lang="en-US" sz="2200" dirty="0" smtClean="0"/>
              <a:t> </a:t>
            </a:r>
            <a:r>
              <a:rPr lang="en-US" sz="2200" dirty="0" err="1" smtClean="0"/>
              <a:t>sebagai</a:t>
            </a:r>
            <a:r>
              <a:rPr lang="en-US" sz="2200" dirty="0" smtClean="0"/>
              <a:t> </a:t>
            </a:r>
            <a:r>
              <a:rPr lang="en-US" sz="2200" dirty="0" err="1" smtClean="0"/>
              <a:t>bagian</a:t>
            </a:r>
            <a:r>
              <a:rPr lang="en-US" sz="2200" dirty="0" smtClean="0"/>
              <a:t> </a:t>
            </a:r>
            <a:r>
              <a:rPr lang="en-US" sz="2200" dirty="0" err="1" smtClean="0"/>
              <a:t>dari</a:t>
            </a:r>
            <a:r>
              <a:rPr lang="en-US" sz="2200" dirty="0" smtClean="0"/>
              <a:t> UGM yang </a:t>
            </a:r>
            <a:r>
              <a:rPr lang="en-US" sz="2200" dirty="0" err="1" smtClean="0"/>
              <a:t>berkeadilan</a:t>
            </a:r>
            <a:r>
              <a:rPr lang="en-US" sz="2200" dirty="0" smtClean="0"/>
              <a:t>, </a:t>
            </a:r>
            <a:r>
              <a:rPr lang="en-US" sz="2200" dirty="0" err="1" smtClean="0"/>
              <a:t>transparan</a:t>
            </a:r>
            <a:r>
              <a:rPr lang="en-US" sz="2200" dirty="0" smtClean="0"/>
              <a:t>, </a:t>
            </a:r>
            <a:r>
              <a:rPr lang="en-US" sz="2200" dirty="0" err="1" smtClean="0"/>
              <a:t>partisipatif</a:t>
            </a:r>
            <a:r>
              <a:rPr lang="en-US" sz="2200" dirty="0" smtClean="0"/>
              <a:t>, </a:t>
            </a:r>
            <a:r>
              <a:rPr lang="en-US" sz="2200" dirty="0" err="1" smtClean="0"/>
              <a:t>akuntabel</a:t>
            </a:r>
            <a:r>
              <a:rPr lang="en-US" sz="2200" dirty="0" smtClean="0"/>
              <a:t>, </a:t>
            </a:r>
            <a:r>
              <a:rPr lang="en-US" sz="2200" dirty="0" err="1" smtClean="0"/>
              <a:t>dan</a:t>
            </a:r>
            <a:r>
              <a:rPr lang="en-US" sz="2200" dirty="0" smtClean="0"/>
              <a:t> </a:t>
            </a:r>
            <a:r>
              <a:rPr lang="en-US" sz="2200" dirty="0" err="1" smtClean="0"/>
              <a:t>terintegrasi</a:t>
            </a:r>
            <a:r>
              <a:rPr lang="en-US" sz="2200" dirty="0" smtClean="0"/>
              <a:t> </a:t>
            </a:r>
            <a:r>
              <a:rPr lang="en-US" sz="2200" dirty="0" err="1" smtClean="0"/>
              <a:t>antar</a:t>
            </a:r>
            <a:r>
              <a:rPr lang="en-US" sz="2200" dirty="0" smtClean="0"/>
              <a:t> </a:t>
            </a:r>
            <a:r>
              <a:rPr lang="en-US" sz="2200" dirty="0" err="1" smtClean="0"/>
              <a:t>bidang</a:t>
            </a:r>
            <a:r>
              <a:rPr lang="en-US" sz="2200" dirty="0" smtClean="0"/>
              <a:t> </a:t>
            </a:r>
            <a:r>
              <a:rPr lang="en-US" sz="2200" dirty="0" err="1" smtClean="0"/>
              <a:t>guna</a:t>
            </a:r>
            <a:r>
              <a:rPr lang="en-US" sz="2200" dirty="0" smtClean="0"/>
              <a:t> </a:t>
            </a:r>
            <a:r>
              <a:rPr lang="en-US" sz="2200" dirty="0" err="1" smtClean="0"/>
              <a:t>menunjang</a:t>
            </a:r>
            <a:r>
              <a:rPr lang="en-US" sz="2200" dirty="0" smtClean="0"/>
              <a:t> </a:t>
            </a:r>
            <a:r>
              <a:rPr lang="en-US" sz="2200" dirty="0" err="1" smtClean="0"/>
              <a:t>efektifitas</a:t>
            </a:r>
            <a:r>
              <a:rPr lang="en-US" sz="2200" dirty="0" smtClean="0"/>
              <a:t> </a:t>
            </a:r>
            <a:r>
              <a:rPr lang="en-US" sz="2200" dirty="0" err="1" smtClean="0"/>
              <a:t>dan</a:t>
            </a:r>
            <a:r>
              <a:rPr lang="en-US" sz="2200" dirty="0" smtClean="0"/>
              <a:t> </a:t>
            </a:r>
            <a:r>
              <a:rPr lang="en-US" sz="2200" dirty="0" err="1" smtClean="0"/>
              <a:t>efisiensi</a:t>
            </a:r>
            <a:r>
              <a:rPr lang="en-US" sz="2200" dirty="0" smtClean="0"/>
              <a:t> </a:t>
            </a:r>
            <a:r>
              <a:rPr lang="en-US" sz="2200" dirty="0" err="1" smtClean="0"/>
              <a:t>pemanfaatan</a:t>
            </a:r>
            <a:r>
              <a:rPr lang="en-US" sz="2200" dirty="0" smtClean="0"/>
              <a:t> </a:t>
            </a:r>
            <a:r>
              <a:rPr lang="en-US" sz="2200" dirty="0" err="1" smtClean="0"/>
              <a:t>sumberdaya</a:t>
            </a:r>
            <a:endParaRPr lang="en-US" sz="2200" dirty="0"/>
          </a:p>
        </p:txBody>
      </p:sp>
      <p:sp>
        <p:nvSpPr>
          <p:cNvPr id="3" name="Content Placeholder 2"/>
          <p:cNvSpPr>
            <a:spLocks noGrp="1"/>
          </p:cNvSpPr>
          <p:nvPr>
            <p:ph idx="1"/>
          </p:nvPr>
        </p:nvSpPr>
        <p:spPr>
          <a:xfrm>
            <a:off x="0" y="811161"/>
            <a:ext cx="12329651" cy="6046839"/>
          </a:xfrm>
        </p:spPr>
        <p:txBody>
          <a:bodyPr>
            <a:noAutofit/>
          </a:bodyPr>
          <a:lstStyle/>
          <a:p>
            <a:r>
              <a:rPr lang="id-ID" sz="1600" dirty="0" smtClean="0"/>
              <a:t>Perubahan status mencari bentuk terjadi banyak pada tahun 2013.</a:t>
            </a:r>
          </a:p>
          <a:p>
            <a:r>
              <a:rPr lang="id-ID" sz="1600" dirty="0" smtClean="0"/>
              <a:t>Dekanat yang dulu ada beberapa perubahan aturan keuangan dan tetap bisa survive karena menggunakan indikator keuangan.</a:t>
            </a:r>
          </a:p>
          <a:p>
            <a:r>
              <a:rPr lang="id-ID" sz="1600" dirty="0" smtClean="0"/>
              <a:t>Aturan sudah transparan, namun karena berubah-ubah sehingga terkena imbasnya.</a:t>
            </a:r>
          </a:p>
          <a:p>
            <a:r>
              <a:rPr lang="id-ID" sz="1600" dirty="0" smtClean="0"/>
              <a:t>Ketakutan dalam menggunakan anggaran, daya serap dana menurun karena aturan yang terus berubah</a:t>
            </a:r>
          </a:p>
          <a:p>
            <a:r>
              <a:rPr lang="id-ID" sz="1600" dirty="0" smtClean="0"/>
              <a:t>Dengan sistem SIMKEU lebih akuntabel karena yang dibelanjakan adalah yang dianggarkan.</a:t>
            </a:r>
          </a:p>
          <a:p>
            <a:r>
              <a:rPr lang="id-ID" sz="1600" dirty="0" smtClean="0"/>
              <a:t>Adanya aturan yang lebih jelas, misal SBU memudahkan untuk akuntabilitas</a:t>
            </a:r>
          </a:p>
          <a:p>
            <a:r>
              <a:rPr lang="id-ID" sz="1600" dirty="0" smtClean="0"/>
              <a:t>Ke depan akan ada SBU dan sistem keuangan terbaru.</a:t>
            </a:r>
          </a:p>
          <a:p>
            <a:r>
              <a:rPr lang="id-ID" sz="1600" dirty="0" smtClean="0"/>
              <a:t>Kelemahan dengan sistem yang terpusat di UGM menyulitkan untuk pengadaan barang. Sekarang yang masih bermasalah adalah E-catalog.</a:t>
            </a:r>
          </a:p>
          <a:p>
            <a:r>
              <a:rPr lang="id-ID" sz="1600" dirty="0" smtClean="0"/>
              <a:t>Terjadi perubahan sistem keuangan di departemen. Tapi secara umum, sistemnya menjadi lebih terarah dan membaik.</a:t>
            </a:r>
          </a:p>
          <a:p>
            <a:r>
              <a:rPr lang="id-ID" sz="1600" dirty="0" smtClean="0"/>
              <a:t>Kendala: adanya sentralisasi untuk pengadaan barang, nanti daya serapnya menurun. Infonya juga lama. </a:t>
            </a:r>
          </a:p>
          <a:p>
            <a:r>
              <a:rPr lang="id-ID" sz="1600" dirty="0" smtClean="0"/>
              <a:t>Dari bagian apa bisa dibuat sistem informasi untuk feedback bagi SDM. Selama ini masih terfokus pada individu.</a:t>
            </a:r>
          </a:p>
          <a:p>
            <a:r>
              <a:rPr lang="id-ID" sz="1600" dirty="0" smtClean="0"/>
              <a:t>Administrasi: SK yang lama turun dan komunikasi dengan RS jejaring sehingga menyebabkan disharmonisasi. Sistem administrasi harus diperbaiki lagi. Indikator selama ini belum jalan dan surat sering hilang.</a:t>
            </a:r>
          </a:p>
          <a:p>
            <a:r>
              <a:rPr lang="id-ID" sz="1600" dirty="0" smtClean="0"/>
              <a:t>Departemen dan administrasi keuangan belum paham tentang SBU. Usul: diadakan sosialisasi terkait aturan terbaru</a:t>
            </a:r>
          </a:p>
          <a:p>
            <a:r>
              <a:rPr lang="id-ID" sz="1600" dirty="0" smtClean="0"/>
              <a:t>Apakah pengadaan barang untuk skills lab masuk ke RS atau Fakultas? Usul: aturan ini diperjelas ke depannya </a:t>
            </a:r>
          </a:p>
          <a:p>
            <a:r>
              <a:rPr lang="id-ID" sz="1600" dirty="0" smtClean="0"/>
              <a:t>Ada dana pengadaan di fakultas, namun membutuhkan RAB dari RS. Penyusunan RAB dianggap sulit.</a:t>
            </a:r>
          </a:p>
          <a:p>
            <a:r>
              <a:rPr lang="id-ID" sz="1600" dirty="0" smtClean="0"/>
              <a:t>Tranparansi laporan keuangan terdapat kemajuan, harapannya dilanjutkan. Cukup partisipatif, menerima masukan karena adanya transparansi. </a:t>
            </a:r>
            <a:r>
              <a:rPr lang="id-ID" sz="1600" dirty="0" smtClean="0"/>
              <a:t>Sangat efisien, karena membagi tugas dengan baik.</a:t>
            </a:r>
          </a:p>
          <a:p>
            <a:r>
              <a:rPr lang="id-ID" sz="1600" dirty="0" smtClean="0"/>
              <a:t>Masukan: Keuangan mendayagunakan dosen atau tendik untuk pemberdayaan SDM dan ada dana yang dialokasikan agar lebih kompetitif dalam meraih hibah nasional dan internasional.  Departemen didorong untuk menghimpun dana tambahan lain selain dari fakultas sehingga bisa mandiri dalam menggaji asisten. </a:t>
            </a:r>
          </a:p>
          <a:p>
            <a:r>
              <a:rPr lang="id-ID" sz="1600" dirty="0" smtClean="0"/>
              <a:t>Ada beberapa skema yan bisa mendorong pengelolaan dana tidak hanya dari SPP, yaitu swakelola yang lebih luwes dan tidak perlu mengikuti SBU. Departemen butuh informasi seperti ini. Selama ada transparansi, kerjasama, dan regulasi yang jelas boleh oleh Univ, nanti akan dimasukkan ke RKAT Departemen, namanya dana terikat yang sesuai dengan kontrak. Selama ini yang sering mengikuti adalah pusat kajian. Butuh disosialisasikan ke departemen. </a:t>
            </a:r>
            <a:endParaRPr lang="id-ID" sz="1600" dirty="0" smtClean="0"/>
          </a:p>
        </p:txBody>
      </p:sp>
    </p:spTree>
    <p:extLst>
      <p:ext uri="{BB962C8B-B14F-4D97-AF65-F5344CB8AC3E}">
        <p14:creationId xmlns:p14="http://schemas.microsoft.com/office/powerpoint/2010/main" val="1706287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Kerjasama</a:t>
            </a:r>
            <a:r>
              <a:rPr lang="en-US" dirty="0" smtClean="0"/>
              <a:t> yang </a:t>
            </a:r>
            <a:r>
              <a:rPr lang="en-US" dirty="0" err="1" smtClean="0"/>
              <a:t>strategis</a:t>
            </a:r>
            <a:r>
              <a:rPr lang="en-US" dirty="0" smtClean="0"/>
              <a:t>, </a:t>
            </a:r>
            <a:r>
              <a:rPr lang="en-US" dirty="0" err="1" smtClean="0"/>
              <a:t>sinergis</a:t>
            </a:r>
            <a:r>
              <a:rPr lang="en-US" dirty="0" smtClean="0"/>
              <a:t> </a:t>
            </a:r>
            <a:r>
              <a:rPr lang="en-US" dirty="0" err="1" smtClean="0"/>
              <a:t>dan</a:t>
            </a:r>
            <a:r>
              <a:rPr lang="en-US" dirty="0" smtClean="0"/>
              <a:t> </a:t>
            </a:r>
            <a:r>
              <a:rPr lang="en-US" dirty="0" err="1" smtClean="0"/>
              <a:t>berkelanjutan</a:t>
            </a:r>
            <a:r>
              <a:rPr lang="en-US" dirty="0" smtClean="0"/>
              <a:t> </a:t>
            </a:r>
            <a:r>
              <a:rPr lang="en-US" dirty="0" err="1" smtClean="0"/>
              <a:t>dengan</a:t>
            </a:r>
            <a:r>
              <a:rPr lang="en-US" dirty="0" smtClean="0"/>
              <a:t> para </a:t>
            </a:r>
            <a:r>
              <a:rPr lang="en-US" dirty="0" err="1" smtClean="0"/>
              <a:t>mitra</a:t>
            </a:r>
            <a:endParaRPr lang="en-US" dirty="0"/>
          </a:p>
        </p:txBody>
      </p:sp>
      <p:sp>
        <p:nvSpPr>
          <p:cNvPr id="3" name="Content Placeholder 2"/>
          <p:cNvSpPr>
            <a:spLocks noGrp="1"/>
          </p:cNvSpPr>
          <p:nvPr>
            <p:ph idx="1"/>
          </p:nvPr>
        </p:nvSpPr>
        <p:spPr>
          <a:xfrm>
            <a:off x="419100" y="1825625"/>
            <a:ext cx="11353800" cy="5032375"/>
          </a:xfrm>
        </p:spPr>
        <p:txBody>
          <a:bodyPr>
            <a:normAutofit fontScale="85000" lnSpcReduction="20000"/>
          </a:bodyPr>
          <a:lstStyle/>
          <a:p>
            <a:r>
              <a:rPr lang="id-ID" dirty="0" smtClean="0"/>
              <a:t>Untuk strategis dan berkelanjutan sudah tercapai, tapi untuk sinergis masih kurang tercapai.</a:t>
            </a:r>
          </a:p>
          <a:p>
            <a:r>
              <a:rPr lang="id-ID" dirty="0" smtClean="0"/>
              <a:t>Misal RS jejaring, yang kurang mendukung pendidikan, kerjasamanya bisa dievaluasi kembali. Usul: residen dan koass yang sudah selesai masa pendidikan diminta feedback terkait RS jejaring.</a:t>
            </a:r>
          </a:p>
          <a:p>
            <a:r>
              <a:rPr lang="id-ID" dirty="0" smtClean="0"/>
              <a:t>Kerjasama yang justru memberikan beban, bukan manfaat ke fakultas.</a:t>
            </a:r>
          </a:p>
          <a:p>
            <a:r>
              <a:rPr lang="id-ID" dirty="0" smtClean="0"/>
              <a:t>Kesulitannya adalah karena beban ada di beberapa unit, tidak semua unit RS.</a:t>
            </a:r>
          </a:p>
          <a:p>
            <a:r>
              <a:rPr lang="id-ID" dirty="0" smtClean="0"/>
              <a:t>Kerjasama dengan Pemda, Tadulako sudah selesai. Ke depannya bagian bedah diminta untuk mengampu pembukaan prodi spesialis bedah di Papua.  Jangan sungkan-sungkan untuk mengkomunikasikan kebutuhan dana, dsb untuk diformalkan agar lebih </a:t>
            </a:r>
            <a:r>
              <a:rPr lang="id-ID" i="1" dirty="0" smtClean="0"/>
              <a:t>fair</a:t>
            </a:r>
            <a:r>
              <a:rPr lang="id-ID" dirty="0" smtClean="0"/>
              <a:t>. Terkadang kerjasama dengan RS tapi dana justru dari fakultas. </a:t>
            </a:r>
          </a:p>
          <a:p>
            <a:r>
              <a:rPr lang="id-ID" dirty="0" smtClean="0"/>
              <a:t>Harus ada standard kerjasama internal, antara fakultas dan RS. Misal di keperawatan, ada staf yang magang di RSUP Sardjito diberikan tagihan yang sama dengan perawat magang yang lain.</a:t>
            </a:r>
          </a:p>
          <a:p>
            <a:r>
              <a:rPr lang="id-ID" dirty="0" smtClean="0"/>
              <a:t>Kerjasama dengan luar negri sudah baik. Sudah ada sharing biaya dengan unit lain.</a:t>
            </a:r>
          </a:p>
          <a:p>
            <a:endParaRPr lang="en-US" dirty="0"/>
          </a:p>
        </p:txBody>
      </p:sp>
    </p:spTree>
    <p:extLst>
      <p:ext uri="{BB962C8B-B14F-4D97-AF65-F5344CB8AC3E}">
        <p14:creationId xmlns:p14="http://schemas.microsoft.com/office/powerpoint/2010/main" val="43532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1356</Words>
  <Application>Microsoft Office PowerPoint</Application>
  <PresentationFormat>Widescreen</PresentationFormat>
  <Paragraphs>74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Refleksi Renstra FK UGM 2013-2017</vt:lpstr>
      <vt:lpstr>Visi dan Misi Renstra FK UGM 2013-2017</vt:lpstr>
      <vt:lpstr>Tujuan renstra FK UGM 2013-2017 </vt:lpstr>
      <vt:lpstr>Poin-poin diskusi</vt:lpstr>
      <vt:lpstr>Pendidikan tinggi Kedokteran dan Kesehatan yang berkualitas dalam rangka menghasilkan lulusan yang unggul dan kompeten</vt:lpstr>
      <vt:lpstr>Produk penelitian kedokteran dan kesehatan yang menjadi rujukan nasional yang berwawasan lingkungan dan responsive terhadap permasalahan masyarakat, bangsa dan negara</vt:lpstr>
      <vt:lpstr>Pengabdian masyarakat yang mampu mendorong kemandirian dan kesejahteraan masyarakat secara berkelanjutan</vt:lpstr>
      <vt:lpstr>Tata kelola Fakultas Kedokteran sebagai bagian dari UGM yang berkeadilan, transparan, partisipatif, akuntabel, dan terintegrasi antar bidang guna menunjang efektifitas dan efisiensi pemanfaatan sumberdaya</vt:lpstr>
      <vt:lpstr>Kerjasama yang strategis, sinergis dan berkelanjutan dengan para mitra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Refleksi Renstra FK UGM 2013-2017</dc:title>
  <dc:creator>Yodi Mahendradhata</dc:creator>
  <cp:lastModifiedBy>Afi Mahmuda</cp:lastModifiedBy>
  <cp:revision>35</cp:revision>
  <dcterms:created xsi:type="dcterms:W3CDTF">2017-11-08T14:37:25Z</dcterms:created>
  <dcterms:modified xsi:type="dcterms:W3CDTF">2017-11-09T08:03:16Z</dcterms:modified>
</cp:coreProperties>
</file>