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1" r:id="rId3"/>
    <p:sldId id="287" r:id="rId4"/>
    <p:sldId id="270" r:id="rId5"/>
    <p:sldId id="263" r:id="rId6"/>
    <p:sldId id="276" r:id="rId7"/>
    <p:sldId id="277" r:id="rId8"/>
    <p:sldId id="278" r:id="rId9"/>
    <p:sldId id="279" r:id="rId10"/>
    <p:sldId id="280" r:id="rId11"/>
    <p:sldId id="281" r:id="rId12"/>
    <p:sldId id="282" r:id="rId13"/>
    <p:sldId id="283" r:id="rId14"/>
    <p:sldId id="284" r:id="rId15"/>
    <p:sldId id="285" r:id="rId16"/>
    <p:sldId id="275" r:id="rId17"/>
    <p:sldId id="289" r:id="rId18"/>
    <p:sldId id="29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488" autoAdjust="0"/>
  </p:normalViewPr>
  <p:slideViewPr>
    <p:cSldViewPr snapToGrid="0" snapToObjects="1">
      <p:cViewPr>
        <p:scale>
          <a:sx n="66" d="100"/>
          <a:sy n="66" d="100"/>
        </p:scale>
        <p:origin x="-13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CF9DB7-C952-754F-A1DA-E0E68EDD915F}" type="datetimeFigureOut">
              <a:rPr lang="en-US" smtClean="0"/>
              <a:t>10/21/17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269662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CF9DB7-C952-754F-A1DA-E0E68EDD915F}" type="datetimeFigureOut">
              <a:rPr lang="en-US" smtClean="0"/>
              <a:t>10/21/17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34426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CF9DB7-C952-754F-A1DA-E0E68EDD915F}" type="datetimeFigureOut">
              <a:rPr lang="en-US" smtClean="0"/>
              <a:t>10/21/17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365933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CF9DB7-C952-754F-A1DA-E0E68EDD915F}" type="datetimeFigureOut">
              <a:rPr lang="en-US" smtClean="0"/>
              <a:t>10/21/17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3305889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CF9DB7-C952-754F-A1DA-E0E68EDD915F}" type="datetimeFigureOut">
              <a:rPr lang="en-US" smtClean="0"/>
              <a:t>10/21/17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121696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CF9DB7-C952-754F-A1DA-E0E68EDD915F}" type="datetimeFigureOut">
              <a:rPr lang="en-US" smtClean="0"/>
              <a:t>10/21/17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3397058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CF9DB7-C952-754F-A1DA-E0E68EDD915F}" type="datetimeFigureOut">
              <a:rPr lang="en-US" smtClean="0"/>
              <a:t>10/21/17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828420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CF9DB7-C952-754F-A1DA-E0E68EDD915F}" type="datetimeFigureOut">
              <a:rPr lang="en-US" smtClean="0"/>
              <a:t>10/21/17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389866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F9DB7-C952-754F-A1DA-E0E68EDD915F}" type="datetimeFigureOut">
              <a:rPr lang="en-US" smtClean="0"/>
              <a:t>10/21/17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2347178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F9DB7-C952-754F-A1DA-E0E68EDD915F}" type="datetimeFigureOut">
              <a:rPr lang="en-US" smtClean="0"/>
              <a:t>10/21/17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365869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F9DB7-C952-754F-A1DA-E0E68EDD915F}" type="datetimeFigureOut">
              <a:rPr lang="en-US" smtClean="0"/>
              <a:t>10/21/17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E8701-7C9C-C645-B526-82C59264500A}" type="slidenum">
              <a:rPr lang="en-US" smtClean="0"/>
              <a:t>‹#›</a:t>
            </a:fld>
            <a:endParaRPr lang="en-US"/>
          </a:p>
        </p:txBody>
      </p:sp>
    </p:spTree>
    <p:extLst>
      <p:ext uri="{BB962C8B-B14F-4D97-AF65-F5344CB8AC3E}">
        <p14:creationId xmlns:p14="http://schemas.microsoft.com/office/powerpoint/2010/main" val="18104776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F9DB7-C952-754F-A1DA-E0E68EDD915F}" type="datetimeFigureOut">
              <a:rPr lang="en-US" smtClean="0"/>
              <a:t>10/21/17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E8701-7C9C-C645-B526-82C59264500A}" type="slidenum">
              <a:rPr lang="en-US" smtClean="0"/>
              <a:t>‹#›</a:t>
            </a:fld>
            <a:endParaRPr lang="en-US"/>
          </a:p>
        </p:txBody>
      </p:sp>
    </p:spTree>
    <p:extLst>
      <p:ext uri="{BB962C8B-B14F-4D97-AF65-F5344CB8AC3E}">
        <p14:creationId xmlns:p14="http://schemas.microsoft.com/office/powerpoint/2010/main" val="690612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97894" y="4947081"/>
            <a:ext cx="5776985" cy="1323439"/>
          </a:xfrm>
          <a:prstGeom prst="rect">
            <a:avLst/>
          </a:prstGeom>
        </p:spPr>
        <p:txBody>
          <a:bodyPr wrap="square">
            <a:spAutoFit/>
          </a:bodyPr>
          <a:lstStyle/>
          <a:p>
            <a:r>
              <a:rPr lang="en-US" sz="2400" baseline="30000" dirty="0" err="1"/>
              <a:t>Frenk</a:t>
            </a:r>
            <a:r>
              <a:rPr lang="en-US" sz="2400" baseline="30000" dirty="0"/>
              <a:t>, Julio, Lincoln Chen, </a:t>
            </a:r>
            <a:r>
              <a:rPr lang="en-US" sz="2400" baseline="30000" dirty="0" err="1"/>
              <a:t>Zulfiqar</a:t>
            </a:r>
            <a:r>
              <a:rPr lang="en-US" sz="2400" baseline="30000" dirty="0"/>
              <a:t> A. </a:t>
            </a:r>
            <a:r>
              <a:rPr lang="en-US" sz="2400" baseline="30000" dirty="0" err="1"/>
              <a:t>Bhutta</a:t>
            </a:r>
            <a:r>
              <a:rPr lang="en-US" sz="2400" baseline="30000" dirty="0"/>
              <a:t>, Jordan Cohen, Nigel Crisp, Timothy Evans, Harvey </a:t>
            </a:r>
            <a:r>
              <a:rPr lang="en-US" sz="2400" baseline="30000" dirty="0" err="1"/>
              <a:t>Fineberg</a:t>
            </a:r>
            <a:r>
              <a:rPr lang="en-US" sz="2400" baseline="30000" dirty="0"/>
              <a:t>, et al. 2010. Health professionals for a new century: transforming education to strengthen health systems in an interdependent world. The Lancet 376(9756): 1923-1958.</a:t>
            </a:r>
            <a:endParaRPr lang="en-US" sz="2400" dirty="0"/>
          </a:p>
        </p:txBody>
      </p:sp>
      <p:pic>
        <p:nvPicPr>
          <p:cNvPr id="7" name="Picture 6"/>
          <p:cNvPicPr>
            <a:picLocks noChangeAspect="1"/>
          </p:cNvPicPr>
          <p:nvPr/>
        </p:nvPicPr>
        <p:blipFill>
          <a:blip r:embed="rId2"/>
          <a:stretch>
            <a:fillRect/>
          </a:stretch>
        </p:blipFill>
        <p:spPr>
          <a:xfrm>
            <a:off x="0" y="500337"/>
            <a:ext cx="9176640" cy="3772974"/>
          </a:xfrm>
          <a:prstGeom prst="rect">
            <a:avLst/>
          </a:prstGeom>
        </p:spPr>
      </p:pic>
    </p:spTree>
    <p:extLst>
      <p:ext uri="{BB962C8B-B14F-4D97-AF65-F5344CB8AC3E}">
        <p14:creationId xmlns:p14="http://schemas.microsoft.com/office/powerpoint/2010/main" val="9356394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7705" y="891082"/>
            <a:ext cx="5892372" cy="409342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dirty="0" smtClean="0"/>
              <a:t>Promote </a:t>
            </a:r>
            <a:r>
              <a:rPr lang="en-US" sz="2400" b="1" dirty="0" smtClean="0"/>
              <a:t>a new professionalism </a:t>
            </a:r>
            <a:r>
              <a:rPr lang="en-US" sz="2000" dirty="0" smtClean="0"/>
              <a:t>that uses competencies as the objective criterion for the classification of health professionals, transforming present conventional silos.</a:t>
            </a:r>
            <a:br>
              <a:rPr lang="en-US" sz="2000" dirty="0" smtClean="0"/>
            </a:br>
            <a:r>
              <a:rPr lang="en-US" sz="2400" b="1" dirty="0" smtClean="0">
                <a:solidFill>
                  <a:schemeClr val="accent3">
                    <a:lumMod val="50000"/>
                  </a:schemeClr>
                </a:solidFill>
              </a:rPr>
              <a:t>A set of common attitudes, values, and </a:t>
            </a:r>
            <a:r>
              <a:rPr lang="en-US" sz="2400" b="1" dirty="0" err="1" smtClean="0">
                <a:solidFill>
                  <a:schemeClr val="accent3">
                    <a:lumMod val="50000"/>
                  </a:schemeClr>
                </a:solidFill>
              </a:rPr>
              <a:t>behaviours</a:t>
            </a:r>
            <a:r>
              <a:rPr lang="en-US" sz="2400" b="1" dirty="0" smtClean="0">
                <a:solidFill>
                  <a:schemeClr val="accent3">
                    <a:lumMod val="50000"/>
                  </a:schemeClr>
                </a:solidFill>
              </a:rPr>
              <a:t> should be developed as the foundation for preparation of a new generation of professional</a:t>
            </a:r>
            <a:r>
              <a:rPr lang="en-US" sz="2400" dirty="0" smtClean="0">
                <a:solidFill>
                  <a:schemeClr val="accent3">
                    <a:lumMod val="50000"/>
                  </a:schemeClr>
                </a:solidFill>
              </a:rPr>
              <a:t>s </a:t>
            </a:r>
            <a:r>
              <a:rPr lang="en-US" sz="2000" dirty="0" smtClean="0"/>
              <a:t>to complement their learning of specialties of expertise with their roles as accountable change agents, competent managers of resources, and promoters of evidence-based policies. </a:t>
            </a:r>
          </a:p>
          <a:p>
            <a:endParaRPr lang="en-US" sz="2000" dirty="0" smtClean="0"/>
          </a:p>
        </p:txBody>
      </p:sp>
      <p:sp>
        <p:nvSpPr>
          <p:cNvPr id="4" name="Rectangle 3"/>
          <p:cNvSpPr/>
          <p:nvPr/>
        </p:nvSpPr>
        <p:spPr>
          <a:xfrm>
            <a:off x="0" y="4834261"/>
            <a:ext cx="9144000" cy="1569660"/>
          </a:xfrm>
          <a:prstGeom prst="rect">
            <a:avLst/>
          </a:prstGeom>
        </p:spPr>
        <p:txBody>
          <a:bodyPr wrap="square">
            <a:spAutoFit/>
          </a:bodyPr>
          <a:lstStyle/>
          <a:p>
            <a:pPr algn="ctr"/>
            <a:r>
              <a:rPr lang="en-US" sz="4800" b="1" dirty="0" smtClean="0">
                <a:solidFill>
                  <a:schemeClr val="accent6">
                    <a:lumMod val="50000"/>
                  </a:schemeClr>
                </a:solidFill>
              </a:rPr>
              <a:t>Strengthening of educational resources</a:t>
            </a:r>
          </a:p>
        </p:txBody>
      </p:sp>
      <p:sp>
        <p:nvSpPr>
          <p:cNvPr id="5" name="TextBox 4"/>
          <p:cNvSpPr txBox="1"/>
          <p:nvPr/>
        </p:nvSpPr>
        <p:spPr>
          <a:xfrm>
            <a:off x="475970" y="846725"/>
            <a:ext cx="2323047" cy="3939540"/>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6</a:t>
            </a:r>
            <a:endPar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endParaRPr>
          </a:p>
        </p:txBody>
      </p:sp>
      <p:cxnSp>
        <p:nvCxnSpPr>
          <p:cNvPr id="9" name="Straight Connector 8"/>
          <p:cNvCxnSpPr/>
          <p:nvPr/>
        </p:nvCxnSpPr>
        <p:spPr>
          <a:xfrm>
            <a:off x="0" y="6446234"/>
            <a:ext cx="9177671" cy="19674"/>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00789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2212" y="1374793"/>
            <a:ext cx="6920358" cy="1569660"/>
          </a:xfrm>
          <a:prstGeom prst="rect">
            <a:avLst/>
          </a:prstGeom>
        </p:spPr>
        <p:txBody>
          <a:bodyPr wrap="square">
            <a:spAutoFit/>
          </a:bodyPr>
          <a:lstStyle/>
          <a:p>
            <a:pPr algn="ctr"/>
            <a:r>
              <a:rPr lang="en-US" sz="6000" b="1" dirty="0" smtClean="0">
                <a:solidFill>
                  <a:srgbClr val="000090"/>
                </a:solidFill>
              </a:rPr>
              <a:t>Institutional reforms </a:t>
            </a:r>
          </a:p>
          <a:p>
            <a:pPr algn="ctr"/>
            <a:endParaRPr lang="en-US" dirty="0"/>
          </a:p>
          <a:p>
            <a:pPr algn="ctr"/>
            <a:endParaRPr lang="en-US" dirty="0"/>
          </a:p>
        </p:txBody>
      </p:sp>
      <p:sp>
        <p:nvSpPr>
          <p:cNvPr id="3" name="Rectangle 2"/>
          <p:cNvSpPr/>
          <p:nvPr/>
        </p:nvSpPr>
        <p:spPr>
          <a:xfrm>
            <a:off x="4402443" y="3002465"/>
            <a:ext cx="4572000" cy="2862322"/>
          </a:xfrm>
          <a:prstGeom prst="rect">
            <a:avLst/>
          </a:prstGeom>
        </p:spPr>
        <p:txBody>
          <a:bodyPr>
            <a:spAutoFit/>
          </a:bodyPr>
          <a:lstStyle/>
          <a:p>
            <a:r>
              <a:rPr lang="en-US" sz="2000" dirty="0" smtClean="0"/>
              <a:t>Institutional reforms should align national efforts through joint planning especially in the education and health sectors, engage all stakeholders in the reform process, extend academic learning sites into communities, develop global collaborative networks for mutual strengthening, and lead in promotion of the culture of critical inquiry and public reasoning. </a:t>
            </a:r>
          </a:p>
        </p:txBody>
      </p:sp>
      <p:pic>
        <p:nvPicPr>
          <p:cNvPr id="11" name="Picture 10"/>
          <p:cNvPicPr>
            <a:picLocks noChangeAspect="1"/>
          </p:cNvPicPr>
          <p:nvPr/>
        </p:nvPicPr>
        <p:blipFill>
          <a:blip r:embed="rId2"/>
          <a:stretch>
            <a:fillRect/>
          </a:stretch>
        </p:blipFill>
        <p:spPr>
          <a:xfrm>
            <a:off x="158162" y="2944454"/>
            <a:ext cx="4293680" cy="2920334"/>
          </a:xfrm>
          <a:prstGeom prst="rect">
            <a:avLst/>
          </a:prstGeom>
        </p:spPr>
      </p:pic>
    </p:spTree>
    <p:extLst>
      <p:ext uri="{BB962C8B-B14F-4D97-AF65-F5344CB8AC3E}">
        <p14:creationId xmlns:p14="http://schemas.microsoft.com/office/powerpoint/2010/main" val="17638094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9492" y="740833"/>
            <a:ext cx="5892372"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p:txBody>
      </p:sp>
      <p:sp>
        <p:nvSpPr>
          <p:cNvPr id="4" name="Rectangle 3"/>
          <p:cNvSpPr/>
          <p:nvPr/>
        </p:nvSpPr>
        <p:spPr>
          <a:xfrm>
            <a:off x="0" y="5446454"/>
            <a:ext cx="9144000" cy="1015663"/>
          </a:xfrm>
          <a:prstGeom prst="rect">
            <a:avLst/>
          </a:prstGeom>
        </p:spPr>
        <p:txBody>
          <a:bodyPr wrap="square">
            <a:spAutoFit/>
          </a:bodyPr>
          <a:lstStyle/>
          <a:p>
            <a:pPr algn="ctr"/>
            <a:r>
              <a:rPr lang="en-US" sz="6000" b="1" dirty="0"/>
              <a:t>J</a:t>
            </a:r>
            <a:r>
              <a:rPr lang="en-US" sz="6000" b="1" dirty="0" smtClean="0"/>
              <a:t>oint planning mechanisms </a:t>
            </a:r>
            <a:endParaRPr lang="en-US" sz="6000" b="1" dirty="0" smtClean="0">
              <a:solidFill>
                <a:schemeClr val="accent6">
                  <a:lumMod val="50000"/>
                </a:schemeClr>
              </a:solidFill>
            </a:endParaRPr>
          </a:p>
        </p:txBody>
      </p:sp>
      <p:sp>
        <p:nvSpPr>
          <p:cNvPr id="5" name="TextBox 4"/>
          <p:cNvSpPr txBox="1"/>
          <p:nvPr/>
        </p:nvSpPr>
        <p:spPr>
          <a:xfrm>
            <a:off x="6714670" y="727395"/>
            <a:ext cx="2323047" cy="3939540"/>
          </a:xfrm>
          <a:prstGeom prst="rect">
            <a:avLst/>
          </a:prstGeom>
        </p:spPr>
        <p:style>
          <a:lnRef idx="1">
            <a:schemeClr val="dk1"/>
          </a:lnRef>
          <a:fillRef idx="2">
            <a:schemeClr val="dk1"/>
          </a:fillRef>
          <a:effectRef idx="1">
            <a:schemeClr val="dk1"/>
          </a:effectRef>
          <a:fontRef idx="minor">
            <a:schemeClr val="dk1"/>
          </a:fontRef>
        </p:style>
        <p:txBody>
          <a:bodyPr wrap="none" rtlCol="0">
            <a:spAutoFit/>
            <a:scene3d>
              <a:camera prst="orthographicFront"/>
              <a:lightRig rig="threePt" dir="t"/>
            </a:scene3d>
            <a:sp3d extrusionH="57150">
              <a:bevelT w="38100" h="38100"/>
            </a:sp3d>
          </a:bodyPr>
          <a:lstStyle/>
          <a:p>
            <a:r>
              <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1</a:t>
            </a:r>
          </a:p>
        </p:txBody>
      </p:sp>
      <p:cxnSp>
        <p:nvCxnSpPr>
          <p:cNvPr id="9" name="Straight Connector 8"/>
          <p:cNvCxnSpPr/>
          <p:nvPr/>
        </p:nvCxnSpPr>
        <p:spPr>
          <a:xfrm>
            <a:off x="0" y="6446234"/>
            <a:ext cx="9177671" cy="1967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34683" y="207814"/>
            <a:ext cx="6277181" cy="5355313"/>
          </a:xfrm>
          <a:prstGeom prst="rect">
            <a:avLst/>
          </a:prstGeom>
        </p:spPr>
        <p:txBody>
          <a:bodyPr wrap="square">
            <a:spAutoFit/>
          </a:bodyPr>
          <a:lstStyle/>
          <a:p>
            <a:r>
              <a:rPr lang="en-US" sz="2400" b="1" dirty="0" smtClean="0">
                <a:solidFill>
                  <a:srgbClr val="FF0000"/>
                </a:solidFill>
              </a:rPr>
              <a:t>Establishment of joint planning mechanisms </a:t>
            </a:r>
            <a:r>
              <a:rPr lang="en-US" dirty="0" smtClean="0"/>
              <a:t>in every country to engage key stakeholders, especially ministries of education and health, professional associations, and the academic community, to overcome fragmentation by assessment of national conditions, setting priorities, shaping policies, tracking change, and </a:t>
            </a:r>
            <a:r>
              <a:rPr lang="en-US" dirty="0" err="1" smtClean="0"/>
              <a:t>harmonising</a:t>
            </a:r>
            <a:r>
              <a:rPr lang="en-US" dirty="0" smtClean="0"/>
              <a:t> the supply of and demand for health professionals to meet the health needs of the population. In this planning process, </a:t>
            </a:r>
            <a:r>
              <a:rPr lang="en-US" sz="2400" b="1" dirty="0" smtClean="0">
                <a:solidFill>
                  <a:srgbClr val="008000"/>
                </a:solidFill>
              </a:rPr>
              <a:t>special attention should be paid to sex and geography</a:t>
            </a:r>
            <a:r>
              <a:rPr lang="en-US" sz="2400" dirty="0" smtClean="0">
                <a:solidFill>
                  <a:srgbClr val="008000"/>
                </a:solidFill>
              </a:rPr>
              <a:t>. </a:t>
            </a:r>
            <a:r>
              <a:rPr lang="en-US" dirty="0" smtClean="0"/>
              <a:t>As the proportion of women in the health workforce increases, equal opportunities need to be in place—</a:t>
            </a:r>
            <a:r>
              <a:rPr lang="en-US" dirty="0" err="1" smtClean="0"/>
              <a:t>eg</a:t>
            </a:r>
            <a:r>
              <a:rPr lang="en-US" dirty="0" smtClean="0"/>
              <a:t>, through more flexible working arrangements, career paths that accommodate temporary breaks, support to other social roles of women such as child care, and an active stance against any form of sex discrimination or subordination. With respect to geographical distribution, emphasis should be placed on recruitment of students from </a:t>
            </a:r>
            <a:r>
              <a:rPr lang="en-US" dirty="0" err="1" smtClean="0"/>
              <a:t>marginalised</a:t>
            </a:r>
            <a:r>
              <a:rPr lang="en-US" dirty="0" smtClean="0"/>
              <a:t> areas, </a:t>
            </a:r>
            <a:r>
              <a:rPr lang="en-US" dirty="0" err="1" smtClean="0"/>
              <a:t>orderring</a:t>
            </a:r>
            <a:r>
              <a:rPr lang="en-US" dirty="0" smtClean="0"/>
              <a:t> financial and career incentives to providers serving these areas, and deploying the power of IT to ease professional isolation </a:t>
            </a:r>
          </a:p>
        </p:txBody>
      </p:sp>
    </p:spTree>
    <p:extLst>
      <p:ext uri="{BB962C8B-B14F-4D97-AF65-F5344CB8AC3E}">
        <p14:creationId xmlns:p14="http://schemas.microsoft.com/office/powerpoint/2010/main" val="265746333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9492" y="740833"/>
            <a:ext cx="5892372"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p:txBody>
      </p:sp>
      <p:sp>
        <p:nvSpPr>
          <p:cNvPr id="4" name="Rectangle 3"/>
          <p:cNvSpPr/>
          <p:nvPr/>
        </p:nvSpPr>
        <p:spPr>
          <a:xfrm>
            <a:off x="0" y="5446454"/>
            <a:ext cx="9144000" cy="1015663"/>
          </a:xfrm>
          <a:prstGeom prst="rect">
            <a:avLst/>
          </a:prstGeom>
        </p:spPr>
        <p:txBody>
          <a:bodyPr wrap="square">
            <a:spAutoFit/>
          </a:bodyPr>
          <a:lstStyle/>
          <a:p>
            <a:pPr algn="ctr"/>
            <a:r>
              <a:rPr lang="en-US" sz="6000" b="1" dirty="0" smtClean="0">
                <a:solidFill>
                  <a:srgbClr val="3366FF"/>
                </a:solidFill>
              </a:rPr>
              <a:t>Academic System</a:t>
            </a:r>
          </a:p>
        </p:txBody>
      </p:sp>
      <p:sp>
        <p:nvSpPr>
          <p:cNvPr id="5" name="TextBox 4"/>
          <p:cNvSpPr txBox="1"/>
          <p:nvPr/>
        </p:nvSpPr>
        <p:spPr>
          <a:xfrm>
            <a:off x="6714670" y="727395"/>
            <a:ext cx="2323047" cy="393954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scene3d>
              <a:camera prst="orthographicFront"/>
              <a:lightRig rig="threePt" dir="t"/>
            </a:scene3d>
            <a:sp3d extrusionH="57150">
              <a:bevelT w="38100" h="38100"/>
            </a:sp3d>
          </a:bodyPr>
          <a:lstStyle/>
          <a:p>
            <a:r>
              <a:rPr lang="en-US" sz="2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2</a:t>
            </a:r>
            <a:endPar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endParaRPr>
          </a:p>
        </p:txBody>
      </p:sp>
      <p:cxnSp>
        <p:nvCxnSpPr>
          <p:cNvPr id="9" name="Straight Connector 8"/>
          <p:cNvCxnSpPr/>
          <p:nvPr/>
        </p:nvCxnSpPr>
        <p:spPr>
          <a:xfrm>
            <a:off x="0" y="6446234"/>
            <a:ext cx="9177671" cy="19674"/>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519492" y="1585855"/>
            <a:ext cx="5445032" cy="2492990"/>
          </a:xfrm>
          <a:prstGeom prst="rect">
            <a:avLst/>
          </a:prstGeom>
        </p:spPr>
        <p:txBody>
          <a:bodyPr wrap="square">
            <a:spAutoFit/>
          </a:bodyPr>
          <a:lstStyle/>
          <a:p>
            <a:r>
              <a:rPr lang="en-US" sz="2400" b="1" dirty="0" smtClean="0">
                <a:solidFill>
                  <a:srgbClr val="0000FF"/>
                </a:solidFill>
              </a:rPr>
              <a:t>Expansion from academic </a:t>
            </a:r>
            <a:r>
              <a:rPr lang="en-US" sz="2400" b="1" dirty="0" err="1" smtClean="0">
                <a:solidFill>
                  <a:srgbClr val="0000FF"/>
                </a:solidFill>
              </a:rPr>
              <a:t>centres</a:t>
            </a:r>
            <a:r>
              <a:rPr lang="en-US" sz="2400" b="1" dirty="0" smtClean="0">
                <a:solidFill>
                  <a:srgbClr val="0000FF"/>
                </a:solidFill>
              </a:rPr>
              <a:t> to academic systems</a:t>
            </a:r>
            <a:r>
              <a:rPr lang="en-US" sz="2000" dirty="0" smtClean="0"/>
              <a:t>, extending the traditional discovery-care-education continuum in schools and hospitals </a:t>
            </a:r>
            <a:r>
              <a:rPr lang="en-US" sz="2400" dirty="0" smtClean="0">
                <a:solidFill>
                  <a:srgbClr val="008000"/>
                </a:solidFill>
              </a:rPr>
              <a:t>into primary care settings and communities</a:t>
            </a:r>
            <a:r>
              <a:rPr lang="en-US" sz="2000" dirty="0" smtClean="0"/>
              <a:t>, strengthened through external collaboration as part of more responsive and dynamic professional education systems. </a:t>
            </a:r>
          </a:p>
        </p:txBody>
      </p:sp>
    </p:spTree>
    <p:extLst>
      <p:ext uri="{BB962C8B-B14F-4D97-AF65-F5344CB8AC3E}">
        <p14:creationId xmlns:p14="http://schemas.microsoft.com/office/powerpoint/2010/main" val="33189994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9492" y="740833"/>
            <a:ext cx="5892372"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p:txBody>
      </p:sp>
      <p:sp>
        <p:nvSpPr>
          <p:cNvPr id="4" name="Rectangle 3"/>
          <p:cNvSpPr/>
          <p:nvPr/>
        </p:nvSpPr>
        <p:spPr>
          <a:xfrm>
            <a:off x="0" y="5446454"/>
            <a:ext cx="9144000" cy="1015663"/>
          </a:xfrm>
          <a:prstGeom prst="rect">
            <a:avLst/>
          </a:prstGeom>
        </p:spPr>
        <p:txBody>
          <a:bodyPr wrap="square">
            <a:spAutoFit/>
          </a:bodyPr>
          <a:lstStyle/>
          <a:p>
            <a:pPr algn="ctr"/>
            <a:r>
              <a:rPr lang="en-US" sz="6000" b="1" dirty="0" smtClean="0">
                <a:solidFill>
                  <a:srgbClr val="008000"/>
                </a:solidFill>
              </a:rPr>
              <a:t>Linking together</a:t>
            </a:r>
          </a:p>
        </p:txBody>
      </p:sp>
      <p:sp>
        <p:nvSpPr>
          <p:cNvPr id="5" name="TextBox 4"/>
          <p:cNvSpPr txBox="1"/>
          <p:nvPr/>
        </p:nvSpPr>
        <p:spPr>
          <a:xfrm>
            <a:off x="6714670" y="727395"/>
            <a:ext cx="2323047" cy="3939540"/>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3</a:t>
            </a:r>
          </a:p>
        </p:txBody>
      </p:sp>
      <p:cxnSp>
        <p:nvCxnSpPr>
          <p:cNvPr id="9" name="Straight Connector 8"/>
          <p:cNvCxnSpPr/>
          <p:nvPr/>
        </p:nvCxnSpPr>
        <p:spPr>
          <a:xfrm>
            <a:off x="0" y="6446234"/>
            <a:ext cx="9177671" cy="19674"/>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54762" y="394445"/>
            <a:ext cx="6157102" cy="5447645"/>
          </a:xfrm>
          <a:prstGeom prst="rect">
            <a:avLst/>
          </a:prstGeom>
        </p:spPr>
        <p:txBody>
          <a:bodyPr wrap="square">
            <a:spAutoFit/>
          </a:bodyPr>
          <a:lstStyle/>
          <a:p>
            <a:r>
              <a:rPr lang="en-US" sz="2400" b="1" dirty="0" smtClean="0"/>
              <a:t>Linking together through networks, alliances, and consortia between educational institutions worldwide and across to allied actors</a:t>
            </a:r>
            <a:r>
              <a:rPr lang="en-US" dirty="0" smtClean="0"/>
              <a:t>, such as governments, civil society </a:t>
            </a:r>
            <a:r>
              <a:rPr lang="en-US" dirty="0" err="1" smtClean="0"/>
              <a:t>organisations</a:t>
            </a:r>
            <a:r>
              <a:rPr lang="en-US" dirty="0" smtClean="0"/>
              <a:t>, business, and media. In view of faculty shortages and other resource constraints, every developing country is unlikely to be able to train on its own the full complement of health professionals that is required. Therefore, regional and global consortia need to be established as a part of institutional design in the 21st century, taking advantage of information and communication technologies. The aim is to overcome the constraints of individual institutions and expand resources in knowledge, information, and solidarity for shared missions. </a:t>
            </a:r>
            <a:r>
              <a:rPr lang="en-US" sz="2400" b="1" dirty="0" smtClean="0">
                <a:solidFill>
                  <a:srgbClr val="0000FF"/>
                </a:solidFill>
              </a:rPr>
              <a:t>These relations should be based on principles of non-exploitative and non-paternalistic equitable sharing of resources to generate mutual benefit and accountability. </a:t>
            </a:r>
          </a:p>
          <a:p>
            <a:endParaRPr lang="en-US" dirty="0"/>
          </a:p>
        </p:txBody>
      </p:sp>
    </p:spTree>
    <p:extLst>
      <p:ext uri="{BB962C8B-B14F-4D97-AF65-F5344CB8AC3E}">
        <p14:creationId xmlns:p14="http://schemas.microsoft.com/office/powerpoint/2010/main" val="107469507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9492" y="740833"/>
            <a:ext cx="5892372"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p:txBody>
      </p:sp>
      <p:sp>
        <p:nvSpPr>
          <p:cNvPr id="4" name="Rectangle 3"/>
          <p:cNvSpPr/>
          <p:nvPr/>
        </p:nvSpPr>
        <p:spPr>
          <a:xfrm>
            <a:off x="0" y="5446454"/>
            <a:ext cx="9144000" cy="1015663"/>
          </a:xfrm>
          <a:prstGeom prst="rect">
            <a:avLst/>
          </a:prstGeom>
        </p:spPr>
        <p:txBody>
          <a:bodyPr wrap="square">
            <a:spAutoFit/>
          </a:bodyPr>
          <a:lstStyle/>
          <a:p>
            <a:pPr algn="ctr"/>
            <a:r>
              <a:rPr lang="en-US" sz="6000" b="1" dirty="0">
                <a:solidFill>
                  <a:schemeClr val="accent6">
                    <a:lumMod val="75000"/>
                  </a:schemeClr>
                </a:solidFill>
              </a:rPr>
              <a:t>C</a:t>
            </a:r>
            <a:r>
              <a:rPr lang="en-US" sz="6000" b="1" dirty="0" smtClean="0">
                <a:solidFill>
                  <a:schemeClr val="accent6">
                    <a:lumMod val="75000"/>
                  </a:schemeClr>
                </a:solidFill>
              </a:rPr>
              <a:t>ulture of critical inquiry </a:t>
            </a:r>
          </a:p>
        </p:txBody>
      </p:sp>
      <p:sp>
        <p:nvSpPr>
          <p:cNvPr id="5" name="TextBox 4"/>
          <p:cNvSpPr txBox="1"/>
          <p:nvPr/>
        </p:nvSpPr>
        <p:spPr>
          <a:xfrm>
            <a:off x="6714670" y="727395"/>
            <a:ext cx="2323047" cy="3939540"/>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4</a:t>
            </a:r>
            <a:endPar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endParaRPr>
          </a:p>
        </p:txBody>
      </p:sp>
      <p:cxnSp>
        <p:nvCxnSpPr>
          <p:cNvPr id="9" name="Straight Connector 8"/>
          <p:cNvCxnSpPr/>
          <p:nvPr/>
        </p:nvCxnSpPr>
        <p:spPr>
          <a:xfrm>
            <a:off x="0" y="6446234"/>
            <a:ext cx="9177671" cy="19674"/>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519492" y="1140943"/>
            <a:ext cx="5752878" cy="3046988"/>
          </a:xfrm>
          <a:prstGeom prst="rect">
            <a:avLst/>
          </a:prstGeom>
        </p:spPr>
        <p:txBody>
          <a:bodyPr wrap="square">
            <a:spAutoFit/>
          </a:bodyPr>
          <a:lstStyle/>
          <a:p>
            <a:r>
              <a:rPr lang="en-US" sz="2400" b="1" dirty="0" smtClean="0">
                <a:solidFill>
                  <a:schemeClr val="accent5">
                    <a:lumMod val="75000"/>
                  </a:schemeClr>
                </a:solidFill>
              </a:rPr>
              <a:t>Nurturing of a culture of critical inquiry as a central function of universities and other institutions of higher learnin</a:t>
            </a:r>
            <a:r>
              <a:rPr lang="en-US" sz="2400" dirty="0" smtClean="0"/>
              <a:t>g, which is crucial to </a:t>
            </a:r>
            <a:r>
              <a:rPr lang="en-US" sz="2400" dirty="0" err="1" smtClean="0"/>
              <a:t>mobilise</a:t>
            </a:r>
            <a:r>
              <a:rPr lang="en-US" sz="2400" dirty="0" smtClean="0"/>
              <a:t> scientific knowledge, ethical deliberation, and public reasoning and debate to generate enlightened social transformation. </a:t>
            </a:r>
          </a:p>
          <a:p>
            <a:endParaRPr lang="en-US" sz="2400" dirty="0"/>
          </a:p>
        </p:txBody>
      </p:sp>
    </p:spTree>
    <p:extLst>
      <p:ext uri="{BB962C8B-B14F-4D97-AF65-F5344CB8AC3E}">
        <p14:creationId xmlns:p14="http://schemas.microsoft.com/office/powerpoint/2010/main" val="1592776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3852" y="981434"/>
            <a:ext cx="8920148" cy="4252950"/>
          </a:xfrm>
          <a:prstGeom prst="rect">
            <a:avLst/>
          </a:prstGeom>
        </p:spPr>
      </p:pic>
      <p:sp>
        <p:nvSpPr>
          <p:cNvPr id="5" name="Rectangle 4"/>
          <p:cNvSpPr/>
          <p:nvPr/>
        </p:nvSpPr>
        <p:spPr>
          <a:xfrm>
            <a:off x="223852" y="5511306"/>
            <a:ext cx="8453568" cy="1077218"/>
          </a:xfrm>
          <a:prstGeom prst="rect">
            <a:avLst/>
          </a:prstGeom>
        </p:spPr>
        <p:txBody>
          <a:bodyPr wrap="square">
            <a:spAutoFit/>
          </a:bodyPr>
          <a:lstStyle/>
          <a:p>
            <a:pPr algn="ctr"/>
            <a:r>
              <a:rPr lang="en-US" sz="3200" dirty="0" smtClean="0"/>
              <a:t>Recommendations for reforms </a:t>
            </a:r>
          </a:p>
          <a:p>
            <a:pPr algn="ctr"/>
            <a:r>
              <a:rPr lang="en-US" sz="3200" dirty="0" smtClean="0"/>
              <a:t>and enabling actions</a:t>
            </a:r>
            <a:endParaRPr lang="en-US" sz="3200" dirty="0"/>
          </a:p>
        </p:txBody>
      </p:sp>
    </p:spTree>
    <p:extLst>
      <p:ext uri="{BB962C8B-B14F-4D97-AF65-F5344CB8AC3E}">
        <p14:creationId xmlns:p14="http://schemas.microsoft.com/office/powerpoint/2010/main" val="315098449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940325" y="384876"/>
            <a:ext cx="3624203" cy="5927082"/>
          </a:xfrm>
          <a:prstGeom prst="rect">
            <a:avLst/>
          </a:prstGeom>
        </p:spPr>
      </p:pic>
    </p:spTree>
    <p:extLst>
      <p:ext uri="{BB962C8B-B14F-4D97-AF65-F5344CB8AC3E}">
        <p14:creationId xmlns:p14="http://schemas.microsoft.com/office/powerpoint/2010/main" val="33259841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59226" y="636506"/>
            <a:ext cx="8510597" cy="2469502"/>
          </a:xfrm>
          <a:prstGeom prst="rect">
            <a:avLst/>
          </a:prstGeom>
        </p:spPr>
      </p:pic>
      <p:pic>
        <p:nvPicPr>
          <p:cNvPr id="3" name="Picture 2"/>
          <p:cNvPicPr>
            <a:picLocks noChangeAspect="1"/>
          </p:cNvPicPr>
          <p:nvPr/>
        </p:nvPicPr>
        <p:blipFill>
          <a:blip r:embed="rId3"/>
          <a:stretch>
            <a:fillRect/>
          </a:stretch>
        </p:blipFill>
        <p:spPr>
          <a:xfrm>
            <a:off x="3537492" y="3106008"/>
            <a:ext cx="2141977" cy="3503026"/>
          </a:xfrm>
          <a:prstGeom prst="rect">
            <a:avLst/>
          </a:prstGeom>
        </p:spPr>
      </p:pic>
    </p:spTree>
    <p:extLst>
      <p:ext uri="{BB962C8B-B14F-4D97-AF65-F5344CB8AC3E}">
        <p14:creationId xmlns:p14="http://schemas.microsoft.com/office/powerpoint/2010/main" val="27742152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31187034"/>
              </p:ext>
            </p:extLst>
          </p:nvPr>
        </p:nvGraphicFramePr>
        <p:xfrm>
          <a:off x="92594" y="3140389"/>
          <a:ext cx="2158533" cy="1889759"/>
        </p:xfrm>
        <a:graphic>
          <a:graphicData uri="http://schemas.openxmlformats.org/drawingml/2006/table">
            <a:tbl>
              <a:tblPr firstRow="1" bandRow="1">
                <a:tableStyleId>{073A0DAA-6AF3-43AB-8588-CEC1D06C72B9}</a:tableStyleId>
              </a:tblPr>
              <a:tblGrid>
                <a:gridCol w="2158533"/>
              </a:tblGrid>
              <a:tr h="370840">
                <a:tc>
                  <a:txBody>
                    <a:bodyPr/>
                    <a:lstStyle/>
                    <a:p>
                      <a:pPr algn="ctr"/>
                      <a:r>
                        <a:rPr lang="en-US" sz="2800" dirty="0" smtClean="0"/>
                        <a:t>Instructional</a:t>
                      </a:r>
                    </a:p>
                    <a:p>
                      <a:pPr algn="ctr"/>
                      <a:endParaRPr lang="en-US" sz="2800" dirty="0"/>
                    </a:p>
                  </a:txBody>
                  <a:tcPr/>
                </a:tc>
              </a:tr>
              <a:tr h="370840">
                <a:tc>
                  <a:txBody>
                    <a:bodyPr/>
                    <a:lstStyle/>
                    <a:p>
                      <a:pPr algn="ctr"/>
                      <a:r>
                        <a:rPr lang="en-US" sz="2800" dirty="0" smtClean="0"/>
                        <a:t>Institutional</a:t>
                      </a:r>
                    </a:p>
                    <a:p>
                      <a:pPr algn="ctr"/>
                      <a:endParaRPr lang="en-US" sz="28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88605470"/>
              </p:ext>
            </p:extLst>
          </p:nvPr>
        </p:nvGraphicFramePr>
        <p:xfrm>
          <a:off x="2442006" y="3174735"/>
          <a:ext cx="2079487" cy="1889759"/>
        </p:xfrm>
        <a:graphic>
          <a:graphicData uri="http://schemas.openxmlformats.org/drawingml/2006/table">
            <a:tbl>
              <a:tblPr firstRow="1" bandRow="1">
                <a:tableStyleId>{5C22544A-7EE6-4342-B048-85BDC9FD1C3A}</a:tableStyleId>
              </a:tblPr>
              <a:tblGrid>
                <a:gridCol w="2079487"/>
              </a:tblGrid>
              <a:tr h="370840">
                <a:tc>
                  <a:txBody>
                    <a:bodyPr/>
                    <a:lstStyle/>
                    <a:p>
                      <a:pPr algn="ctr"/>
                      <a:r>
                        <a:rPr lang="en-US" sz="2800" dirty="0" smtClean="0"/>
                        <a:t>Scientific</a:t>
                      </a:r>
                      <a:r>
                        <a:rPr lang="en-US" sz="2800" baseline="0" dirty="0" smtClean="0"/>
                        <a:t> Curriculum</a:t>
                      </a:r>
                      <a:endParaRPr lang="en-US" sz="2800" dirty="0"/>
                    </a:p>
                  </a:txBody>
                  <a:tcPr/>
                </a:tc>
              </a:tr>
              <a:tr h="370840">
                <a:tc>
                  <a:txBody>
                    <a:bodyPr/>
                    <a:lstStyle/>
                    <a:p>
                      <a:pPr algn="ctr"/>
                      <a:r>
                        <a:rPr lang="en-US" sz="2800" dirty="0" smtClean="0"/>
                        <a:t>University</a:t>
                      </a:r>
                      <a:r>
                        <a:rPr lang="en-US" sz="2800" baseline="0" dirty="0" smtClean="0"/>
                        <a:t> Based</a:t>
                      </a:r>
                      <a:endParaRPr lang="en-US" sz="2800"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15873976"/>
              </p:ext>
            </p:extLst>
          </p:nvPr>
        </p:nvGraphicFramePr>
        <p:xfrm>
          <a:off x="4827817" y="3174735"/>
          <a:ext cx="2079487" cy="1889759"/>
        </p:xfrm>
        <a:graphic>
          <a:graphicData uri="http://schemas.openxmlformats.org/drawingml/2006/table">
            <a:tbl>
              <a:tblPr firstRow="1" bandRow="1">
                <a:tableStyleId>{7DF18680-E054-41AD-8BC1-D1AEF772440D}</a:tableStyleId>
              </a:tblPr>
              <a:tblGrid>
                <a:gridCol w="2079487"/>
              </a:tblGrid>
              <a:tr h="370840">
                <a:tc>
                  <a:txBody>
                    <a:bodyPr/>
                    <a:lstStyle/>
                    <a:p>
                      <a:pPr algn="ctr"/>
                      <a:r>
                        <a:rPr lang="en-US" sz="2800" dirty="0" smtClean="0"/>
                        <a:t>PBL</a:t>
                      </a:r>
                    </a:p>
                    <a:p>
                      <a:pPr algn="ctr"/>
                      <a:endParaRPr lang="en-US" sz="2800" dirty="0"/>
                    </a:p>
                  </a:txBody>
                  <a:tcPr/>
                </a:tc>
              </a:tr>
              <a:tr h="370840">
                <a:tc>
                  <a:txBody>
                    <a:bodyPr/>
                    <a:lstStyle/>
                    <a:p>
                      <a:pPr algn="ctr"/>
                      <a:r>
                        <a:rPr lang="en-US" sz="2800" dirty="0" smtClean="0"/>
                        <a:t>Academic</a:t>
                      </a:r>
                      <a:r>
                        <a:rPr lang="en-US" sz="2800" baseline="0" dirty="0" smtClean="0"/>
                        <a:t> Centre</a:t>
                      </a:r>
                      <a:endParaRPr lang="en-US" sz="28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74716836"/>
              </p:ext>
            </p:extLst>
          </p:nvPr>
        </p:nvGraphicFramePr>
        <p:xfrm>
          <a:off x="7059704" y="3140389"/>
          <a:ext cx="2079487" cy="2011680"/>
        </p:xfrm>
        <a:graphic>
          <a:graphicData uri="http://schemas.openxmlformats.org/drawingml/2006/table">
            <a:tbl>
              <a:tblPr firstRow="1" bandRow="1">
                <a:tableStyleId>{10A1B5D5-9B99-4C35-A422-299274C87663}</a:tableStyleId>
              </a:tblPr>
              <a:tblGrid>
                <a:gridCol w="2079487"/>
              </a:tblGrid>
              <a:tr h="370840">
                <a:tc>
                  <a:txBody>
                    <a:bodyPr/>
                    <a:lstStyle/>
                    <a:p>
                      <a:pPr algn="ctr"/>
                      <a:r>
                        <a:rPr lang="en-US" sz="2000" dirty="0" smtClean="0"/>
                        <a:t>Competency</a:t>
                      </a:r>
                      <a:r>
                        <a:rPr lang="en-US" sz="2000" baseline="0" dirty="0" smtClean="0"/>
                        <a:t> driven Local global</a:t>
                      </a:r>
                      <a:endParaRPr lang="en-US" sz="2000" dirty="0" smtClean="0"/>
                    </a:p>
                  </a:txBody>
                  <a:tcPr/>
                </a:tc>
              </a:tr>
              <a:tr h="370840">
                <a:tc>
                  <a:txBody>
                    <a:bodyPr/>
                    <a:lstStyle/>
                    <a:p>
                      <a:pPr algn="ctr"/>
                      <a:r>
                        <a:rPr lang="en-US" sz="2000" dirty="0" smtClean="0"/>
                        <a:t>Health</a:t>
                      </a:r>
                      <a:r>
                        <a:rPr lang="en-US" sz="2000" baseline="0" dirty="0" smtClean="0"/>
                        <a:t> Education System</a:t>
                      </a:r>
                    </a:p>
                    <a:p>
                      <a:pPr algn="ctr"/>
                      <a:endParaRPr lang="en-US" sz="2000" dirty="0"/>
                    </a:p>
                  </a:txBody>
                  <a:tcPr/>
                </a:tc>
              </a:tr>
            </a:tbl>
          </a:graphicData>
        </a:graphic>
      </p:graphicFrame>
      <p:sp>
        <p:nvSpPr>
          <p:cNvPr id="10" name="Rectangle 9"/>
          <p:cNvSpPr/>
          <p:nvPr/>
        </p:nvSpPr>
        <p:spPr>
          <a:xfrm>
            <a:off x="2442005" y="1755834"/>
            <a:ext cx="2079487"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Science -based</a:t>
            </a:r>
            <a:endParaRPr lang="en-US" sz="2400" dirty="0"/>
          </a:p>
        </p:txBody>
      </p:sp>
      <p:sp>
        <p:nvSpPr>
          <p:cNvPr id="11" name="Rectangle 10"/>
          <p:cNvSpPr/>
          <p:nvPr/>
        </p:nvSpPr>
        <p:spPr>
          <a:xfrm>
            <a:off x="4827817" y="1755834"/>
            <a:ext cx="2079487"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t>Problem-based</a:t>
            </a:r>
            <a:endParaRPr lang="en-US" sz="2400" dirty="0"/>
          </a:p>
        </p:txBody>
      </p:sp>
      <p:sp>
        <p:nvSpPr>
          <p:cNvPr id="13" name="Rectangle 12"/>
          <p:cNvSpPr/>
          <p:nvPr/>
        </p:nvSpPr>
        <p:spPr>
          <a:xfrm>
            <a:off x="7059704" y="1755834"/>
            <a:ext cx="2079487"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smtClean="0"/>
              <a:t>System-based</a:t>
            </a:r>
            <a:endParaRPr lang="en-US" sz="2400" dirty="0"/>
          </a:p>
        </p:txBody>
      </p:sp>
      <p:cxnSp>
        <p:nvCxnSpPr>
          <p:cNvPr id="15" name="Straight Arrow Connector 14"/>
          <p:cNvCxnSpPr/>
          <p:nvPr/>
        </p:nvCxnSpPr>
        <p:spPr>
          <a:xfrm>
            <a:off x="92594" y="1135383"/>
            <a:ext cx="8873432" cy="0"/>
          </a:xfrm>
          <a:prstGeom prst="straightConnector1">
            <a:avLst/>
          </a:prstGeom>
          <a:ln w="76200" cmpd="sng">
            <a:solidFill>
              <a:srgbClr val="E46C0A"/>
            </a:solidFill>
            <a:headEnd type="diamond"/>
            <a:tailEnd type="triangle"/>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92594" y="361900"/>
            <a:ext cx="1004109" cy="584776"/>
          </a:xfrm>
          <a:prstGeom prst="rect">
            <a:avLst/>
          </a:prstGeom>
          <a:noFill/>
        </p:spPr>
        <p:txBody>
          <a:bodyPr wrap="square" rtlCol="0">
            <a:spAutoFit/>
          </a:bodyPr>
          <a:lstStyle/>
          <a:p>
            <a:r>
              <a:rPr lang="en-US" sz="3200" dirty="0" smtClean="0"/>
              <a:t>1900</a:t>
            </a:r>
            <a:endParaRPr lang="en-US" sz="3200" dirty="0"/>
          </a:p>
        </p:txBody>
      </p:sp>
      <p:sp>
        <p:nvSpPr>
          <p:cNvPr id="19" name="TextBox 18"/>
          <p:cNvSpPr txBox="1"/>
          <p:nvPr/>
        </p:nvSpPr>
        <p:spPr>
          <a:xfrm>
            <a:off x="7409077" y="365631"/>
            <a:ext cx="1556949" cy="584776"/>
          </a:xfrm>
          <a:prstGeom prst="rect">
            <a:avLst/>
          </a:prstGeom>
          <a:noFill/>
        </p:spPr>
        <p:txBody>
          <a:bodyPr wrap="square" rtlCol="0">
            <a:spAutoFit/>
          </a:bodyPr>
          <a:lstStyle/>
          <a:p>
            <a:r>
              <a:rPr lang="en-US" sz="3200" dirty="0" smtClean="0"/>
              <a:t>2000+</a:t>
            </a:r>
            <a:endParaRPr lang="en-US" sz="3200" dirty="0"/>
          </a:p>
        </p:txBody>
      </p:sp>
    </p:spTree>
    <p:extLst>
      <p:ext uri="{BB962C8B-B14F-4D97-AF65-F5344CB8AC3E}">
        <p14:creationId xmlns:p14="http://schemas.microsoft.com/office/powerpoint/2010/main" val="31349269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5878" y="5522653"/>
            <a:ext cx="4065586" cy="769441"/>
          </a:xfrm>
          <a:prstGeom prst="rect">
            <a:avLst/>
          </a:prstGeom>
          <a:noFill/>
        </p:spPr>
        <p:txBody>
          <a:bodyPr wrap="none" rtlCol="0">
            <a:spAutoFit/>
          </a:bodyPr>
          <a:lstStyle/>
          <a:p>
            <a:pPr algn="ctr"/>
            <a:r>
              <a:rPr lang="en-US" sz="4400" dirty="0" smtClean="0"/>
              <a:t>Level of Learning</a:t>
            </a:r>
            <a:endParaRPr lang="en-US" sz="4400" dirty="0"/>
          </a:p>
        </p:txBody>
      </p:sp>
      <p:graphicFrame>
        <p:nvGraphicFramePr>
          <p:cNvPr id="3" name="Table 2"/>
          <p:cNvGraphicFramePr>
            <a:graphicFrameLocks noGrp="1"/>
          </p:cNvGraphicFramePr>
          <p:nvPr>
            <p:extLst>
              <p:ext uri="{D42A27DB-BD31-4B8C-83A1-F6EECF244321}">
                <p14:modId xmlns:p14="http://schemas.microsoft.com/office/powerpoint/2010/main" val="2822552782"/>
              </p:ext>
            </p:extLst>
          </p:nvPr>
        </p:nvGraphicFramePr>
        <p:xfrm>
          <a:off x="384807" y="931281"/>
          <a:ext cx="8408055" cy="3901440"/>
        </p:xfrm>
        <a:graphic>
          <a:graphicData uri="http://schemas.openxmlformats.org/drawingml/2006/table">
            <a:tbl>
              <a:tblPr firstRow="1" bandRow="1">
                <a:tableStyleId>{5C22544A-7EE6-4342-B048-85BDC9FD1C3A}</a:tableStyleId>
              </a:tblPr>
              <a:tblGrid>
                <a:gridCol w="2802685"/>
                <a:gridCol w="2802685"/>
                <a:gridCol w="2802685"/>
              </a:tblGrid>
              <a:tr h="370840">
                <a:tc>
                  <a:txBody>
                    <a:bodyPr/>
                    <a:lstStyle/>
                    <a:p>
                      <a:endParaRPr lang="en-US" sz="3200" dirty="0"/>
                    </a:p>
                  </a:txBody>
                  <a:tcPr/>
                </a:tc>
                <a:tc>
                  <a:txBody>
                    <a:bodyPr/>
                    <a:lstStyle/>
                    <a:p>
                      <a:r>
                        <a:rPr lang="en-US" sz="3200" dirty="0" smtClean="0"/>
                        <a:t>Objectives</a:t>
                      </a:r>
                      <a:endParaRPr lang="en-US" sz="3200" dirty="0"/>
                    </a:p>
                  </a:txBody>
                  <a:tcPr/>
                </a:tc>
                <a:tc>
                  <a:txBody>
                    <a:bodyPr/>
                    <a:lstStyle/>
                    <a:p>
                      <a:r>
                        <a:rPr lang="en-US" sz="3200" dirty="0" smtClean="0"/>
                        <a:t>Outcomes</a:t>
                      </a:r>
                      <a:endParaRPr lang="en-US" sz="3200" dirty="0"/>
                    </a:p>
                  </a:txBody>
                  <a:tcPr/>
                </a:tc>
              </a:tr>
              <a:tr h="370840">
                <a:tc>
                  <a:txBody>
                    <a:bodyPr/>
                    <a:lstStyle/>
                    <a:p>
                      <a:r>
                        <a:rPr lang="en-US" sz="3200" dirty="0" smtClean="0"/>
                        <a:t>Informative</a:t>
                      </a:r>
                      <a:endParaRPr lang="en-US" sz="3200" dirty="0"/>
                    </a:p>
                  </a:txBody>
                  <a:tcPr/>
                </a:tc>
                <a:tc>
                  <a:txBody>
                    <a:bodyPr/>
                    <a:lstStyle/>
                    <a:p>
                      <a:r>
                        <a:rPr lang="en-US" sz="3200" dirty="0" smtClean="0"/>
                        <a:t>Information, Skills</a:t>
                      </a:r>
                      <a:endParaRPr lang="en-US" sz="3200" dirty="0"/>
                    </a:p>
                  </a:txBody>
                  <a:tcPr/>
                </a:tc>
                <a:tc>
                  <a:txBody>
                    <a:bodyPr/>
                    <a:lstStyle/>
                    <a:p>
                      <a:r>
                        <a:rPr lang="en-US" sz="3600" b="1" dirty="0" smtClean="0"/>
                        <a:t>Expert</a:t>
                      </a:r>
                      <a:endParaRPr lang="en-US" sz="3600" b="1" dirty="0"/>
                    </a:p>
                  </a:txBody>
                  <a:tcPr/>
                </a:tc>
              </a:tr>
              <a:tr h="370840">
                <a:tc>
                  <a:txBody>
                    <a:bodyPr/>
                    <a:lstStyle/>
                    <a:p>
                      <a:r>
                        <a:rPr lang="en-US" sz="3200" dirty="0" smtClean="0"/>
                        <a:t>Formative</a:t>
                      </a:r>
                    </a:p>
                  </a:txBody>
                  <a:tcPr/>
                </a:tc>
                <a:tc>
                  <a:txBody>
                    <a:bodyPr/>
                    <a:lstStyle/>
                    <a:p>
                      <a:r>
                        <a:rPr lang="en-US" sz="3200" dirty="0" smtClean="0"/>
                        <a:t>Socialization,</a:t>
                      </a:r>
                      <a:r>
                        <a:rPr lang="en-US" sz="3200" baseline="0" dirty="0" smtClean="0"/>
                        <a:t> Values</a:t>
                      </a:r>
                      <a:endParaRPr lang="en-US" sz="3200" dirty="0"/>
                    </a:p>
                  </a:txBody>
                  <a:tcPr/>
                </a:tc>
                <a:tc>
                  <a:txBody>
                    <a:bodyPr/>
                    <a:lstStyle/>
                    <a:p>
                      <a:r>
                        <a:rPr lang="en-US" sz="3600" b="1" dirty="0" smtClean="0"/>
                        <a:t>Professionals</a:t>
                      </a:r>
                      <a:endParaRPr lang="en-US" sz="3600" b="1" dirty="0"/>
                    </a:p>
                  </a:txBody>
                  <a:tcPr/>
                </a:tc>
              </a:tr>
              <a:tr h="370840">
                <a:tc>
                  <a:txBody>
                    <a:bodyPr/>
                    <a:lstStyle/>
                    <a:p>
                      <a:r>
                        <a:rPr lang="en-US" sz="3200" dirty="0" smtClean="0"/>
                        <a:t>Transformative</a:t>
                      </a:r>
                      <a:endParaRPr lang="en-US" sz="3200" dirty="0"/>
                    </a:p>
                  </a:txBody>
                  <a:tcPr/>
                </a:tc>
                <a:tc>
                  <a:txBody>
                    <a:bodyPr/>
                    <a:lstStyle/>
                    <a:p>
                      <a:r>
                        <a:rPr lang="en-US" sz="3200" dirty="0" smtClean="0"/>
                        <a:t>Leadership Attributes</a:t>
                      </a:r>
                      <a:endParaRPr lang="en-US" sz="3200" dirty="0"/>
                    </a:p>
                  </a:txBody>
                  <a:tcPr/>
                </a:tc>
                <a:tc>
                  <a:txBody>
                    <a:bodyPr/>
                    <a:lstStyle/>
                    <a:p>
                      <a:r>
                        <a:rPr lang="en-US" sz="3600" b="1" dirty="0" smtClean="0"/>
                        <a:t>Change Agents</a:t>
                      </a:r>
                      <a:endParaRPr lang="en-US" sz="3600" b="1" dirty="0"/>
                    </a:p>
                  </a:txBody>
                  <a:tcPr/>
                </a:tc>
              </a:tr>
            </a:tbl>
          </a:graphicData>
        </a:graphic>
      </p:graphicFrame>
    </p:spTree>
    <p:extLst>
      <p:ext uri="{BB962C8B-B14F-4D97-AF65-F5344CB8AC3E}">
        <p14:creationId xmlns:p14="http://schemas.microsoft.com/office/powerpoint/2010/main" val="36065986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2212" y="1374793"/>
            <a:ext cx="6920358" cy="1569660"/>
          </a:xfrm>
          <a:prstGeom prst="rect">
            <a:avLst/>
          </a:prstGeom>
        </p:spPr>
        <p:txBody>
          <a:bodyPr wrap="square">
            <a:spAutoFit/>
          </a:bodyPr>
          <a:lstStyle/>
          <a:p>
            <a:pPr algn="ctr"/>
            <a:r>
              <a:rPr lang="en-US" sz="6000" b="1" dirty="0" smtClean="0">
                <a:solidFill>
                  <a:srgbClr val="000090"/>
                </a:solidFill>
              </a:rPr>
              <a:t>Instructional reforms </a:t>
            </a:r>
          </a:p>
          <a:p>
            <a:pPr algn="ctr"/>
            <a:endParaRPr lang="en-US" dirty="0"/>
          </a:p>
          <a:p>
            <a:pPr algn="ctr"/>
            <a:endParaRPr lang="en-US" dirty="0"/>
          </a:p>
        </p:txBody>
      </p:sp>
      <p:sp>
        <p:nvSpPr>
          <p:cNvPr id="6" name="Rectangle 5"/>
          <p:cNvSpPr/>
          <p:nvPr/>
        </p:nvSpPr>
        <p:spPr>
          <a:xfrm>
            <a:off x="1828800" y="4256094"/>
            <a:ext cx="5435599" cy="1938992"/>
          </a:xfrm>
          <a:prstGeom prst="rect">
            <a:avLst/>
          </a:prstGeom>
        </p:spPr>
        <p:txBody>
          <a:bodyPr wrap="square">
            <a:spAutoFit/>
          </a:bodyPr>
          <a:lstStyle/>
          <a:p>
            <a:pPr algn="ctr"/>
            <a:r>
              <a:rPr lang="en-US" sz="2000" dirty="0"/>
              <a:t>G</a:t>
            </a:r>
            <a:r>
              <a:rPr lang="en-US" sz="2000" dirty="0" smtClean="0"/>
              <a:t>enerate a diverse student body with a competency-based curriculum that, through the creative use of information technology (IT), prepares students for the realities of teamwork, to develop flexible career paths that are based on the spirit and duty of a new professionalism</a:t>
            </a:r>
          </a:p>
        </p:txBody>
      </p:sp>
      <p:cxnSp>
        <p:nvCxnSpPr>
          <p:cNvPr id="8" name="Straight Connector 7"/>
          <p:cNvCxnSpPr/>
          <p:nvPr/>
        </p:nvCxnSpPr>
        <p:spPr>
          <a:xfrm>
            <a:off x="829733" y="3403601"/>
            <a:ext cx="7704667" cy="0"/>
          </a:xfrm>
          <a:prstGeom prst="line">
            <a:avLst/>
          </a:prstGeom>
          <a:ln w="104775" cmpd="sng">
            <a:headEnd type="oval"/>
            <a:tailEnd type="triangle"/>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75503" y="3707136"/>
            <a:ext cx="1735621" cy="523220"/>
          </a:xfrm>
          <a:prstGeom prst="rect">
            <a:avLst/>
          </a:prstGeom>
          <a:noFill/>
        </p:spPr>
        <p:txBody>
          <a:bodyPr wrap="none" rtlCol="0">
            <a:spAutoFit/>
          </a:bodyPr>
          <a:lstStyle/>
          <a:p>
            <a:r>
              <a:rPr lang="en-US" sz="2800" b="1" dirty="0" smtClean="0">
                <a:solidFill>
                  <a:srgbClr val="008000"/>
                </a:solidFill>
              </a:rPr>
              <a:t>Admission</a:t>
            </a:r>
            <a:endParaRPr lang="en-US" sz="2800" b="1" dirty="0">
              <a:solidFill>
                <a:srgbClr val="008000"/>
              </a:solidFill>
            </a:endParaRPr>
          </a:p>
        </p:txBody>
      </p:sp>
      <p:sp>
        <p:nvSpPr>
          <p:cNvPr id="10" name="TextBox 9"/>
          <p:cNvSpPr txBox="1"/>
          <p:nvPr/>
        </p:nvSpPr>
        <p:spPr>
          <a:xfrm>
            <a:off x="6798779" y="3665141"/>
            <a:ext cx="1876936" cy="523220"/>
          </a:xfrm>
          <a:prstGeom prst="rect">
            <a:avLst/>
          </a:prstGeom>
          <a:noFill/>
        </p:spPr>
        <p:txBody>
          <a:bodyPr wrap="none" rtlCol="0">
            <a:spAutoFit/>
          </a:bodyPr>
          <a:lstStyle/>
          <a:p>
            <a:r>
              <a:rPr lang="en-US" sz="2800" b="1" dirty="0" smtClean="0">
                <a:solidFill>
                  <a:schemeClr val="accent6">
                    <a:lumMod val="75000"/>
                  </a:schemeClr>
                </a:solidFill>
              </a:rPr>
              <a:t>Graduation</a:t>
            </a:r>
            <a:endParaRPr lang="en-US" sz="2800" b="1" dirty="0">
              <a:solidFill>
                <a:schemeClr val="accent6">
                  <a:lumMod val="75000"/>
                </a:schemeClr>
              </a:solidFill>
            </a:endParaRPr>
          </a:p>
        </p:txBody>
      </p:sp>
    </p:spTree>
    <p:extLst>
      <p:ext uri="{BB962C8B-B14F-4D97-AF65-F5344CB8AC3E}">
        <p14:creationId xmlns:p14="http://schemas.microsoft.com/office/powerpoint/2010/main" val="29582958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1753" y="221499"/>
            <a:ext cx="5156428" cy="538609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a:p>
            <a:r>
              <a:rPr lang="en-US" sz="2000" dirty="0" smtClean="0"/>
              <a:t>Adoption of </a:t>
            </a:r>
            <a:r>
              <a:rPr lang="en-US" sz="2400" b="1" dirty="0" smtClean="0">
                <a:solidFill>
                  <a:srgbClr val="E46C0A"/>
                </a:solidFill>
              </a:rPr>
              <a:t>competency-based curricula </a:t>
            </a:r>
            <a:r>
              <a:rPr lang="en-US" sz="2000" b="1" dirty="0" smtClean="0"/>
              <a:t>t</a:t>
            </a:r>
            <a:r>
              <a:rPr lang="en-US" sz="2000" dirty="0" smtClean="0"/>
              <a:t>hat are </a:t>
            </a:r>
            <a:r>
              <a:rPr lang="en-US" sz="2400" b="1" dirty="0" smtClean="0">
                <a:solidFill>
                  <a:srgbClr val="008000"/>
                </a:solidFill>
              </a:rPr>
              <a:t>responsive</a:t>
            </a:r>
            <a:r>
              <a:rPr lang="en-US" sz="2400" dirty="0" smtClean="0">
                <a:solidFill>
                  <a:srgbClr val="008000"/>
                </a:solidFill>
              </a:rPr>
              <a:t> </a:t>
            </a:r>
            <a:r>
              <a:rPr lang="en-US" sz="2000" dirty="0" smtClean="0"/>
              <a:t>to rapidly changing </a:t>
            </a:r>
          </a:p>
          <a:p>
            <a:r>
              <a:rPr lang="en-US" sz="2000" dirty="0" smtClean="0"/>
              <a:t>needs rather than being dominated by static coursework. </a:t>
            </a:r>
          </a:p>
          <a:p>
            <a:r>
              <a:rPr lang="en-US" sz="2000" dirty="0" smtClean="0"/>
              <a:t>Competencies should be </a:t>
            </a:r>
            <a:r>
              <a:rPr lang="en-US" sz="2400" b="1" dirty="0" smtClean="0">
                <a:solidFill>
                  <a:schemeClr val="tx1"/>
                </a:solidFill>
              </a:rPr>
              <a:t>adapted to local contexts </a:t>
            </a:r>
            <a:r>
              <a:rPr lang="en-US" sz="2000" dirty="0" smtClean="0"/>
              <a:t>and be determined by national stakeholders, while harnessing global knowledge and experiences. Simultaneously, the present gaps should be filled in the range of </a:t>
            </a:r>
            <a:r>
              <a:rPr lang="en-US" sz="2400" b="1" dirty="0" smtClean="0">
                <a:solidFill>
                  <a:srgbClr val="000090"/>
                </a:solidFill>
              </a:rPr>
              <a:t>competencies that are required to deal with 21st century </a:t>
            </a:r>
            <a:r>
              <a:rPr lang="en-US" sz="2000" dirty="0" smtClean="0"/>
              <a:t>challenges common to all countries—</a:t>
            </a:r>
            <a:r>
              <a:rPr lang="en-US" sz="2000" dirty="0" err="1" smtClean="0"/>
              <a:t>eg</a:t>
            </a:r>
            <a:r>
              <a:rPr lang="en-US" sz="2000" dirty="0" smtClean="0"/>
              <a:t>, the response to global health security threats or the management of increasingly complex health systems. </a:t>
            </a:r>
          </a:p>
          <a:p>
            <a:endParaRPr lang="en-US" sz="2000" dirty="0"/>
          </a:p>
        </p:txBody>
      </p:sp>
      <p:sp>
        <p:nvSpPr>
          <p:cNvPr id="4" name="Rectangle 3"/>
          <p:cNvSpPr/>
          <p:nvPr/>
        </p:nvSpPr>
        <p:spPr>
          <a:xfrm>
            <a:off x="0" y="5430571"/>
            <a:ext cx="9144000" cy="923330"/>
          </a:xfrm>
          <a:prstGeom prst="rect">
            <a:avLst/>
          </a:prstGeom>
        </p:spPr>
        <p:txBody>
          <a:bodyPr wrap="square">
            <a:spAutoFit/>
          </a:bodyPr>
          <a:lstStyle/>
          <a:p>
            <a:pPr algn="ctr"/>
            <a:r>
              <a:rPr lang="en-US" sz="5400" b="1" dirty="0">
                <a:solidFill>
                  <a:schemeClr val="tx2"/>
                </a:solidFill>
              </a:rPr>
              <a:t>C</a:t>
            </a:r>
            <a:r>
              <a:rPr lang="en-US" sz="5400" b="1" dirty="0" smtClean="0">
                <a:solidFill>
                  <a:schemeClr val="tx2"/>
                </a:solidFill>
              </a:rPr>
              <a:t>ompetency-based curricula </a:t>
            </a:r>
          </a:p>
        </p:txBody>
      </p:sp>
      <p:sp>
        <p:nvSpPr>
          <p:cNvPr id="5" name="TextBox 4"/>
          <p:cNvSpPr txBox="1"/>
          <p:nvPr/>
        </p:nvSpPr>
        <p:spPr>
          <a:xfrm>
            <a:off x="475970" y="846725"/>
            <a:ext cx="2323047" cy="39395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1</a:t>
            </a:r>
          </a:p>
        </p:txBody>
      </p:sp>
      <p:cxnSp>
        <p:nvCxnSpPr>
          <p:cNvPr id="9" name="Straight Connector 8"/>
          <p:cNvCxnSpPr/>
          <p:nvPr/>
        </p:nvCxnSpPr>
        <p:spPr>
          <a:xfrm>
            <a:off x="0" y="6446234"/>
            <a:ext cx="9177671" cy="1967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15750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1753" y="221499"/>
            <a:ext cx="5156428" cy="550920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a:p>
            <a:r>
              <a:rPr lang="en-US" sz="2000" dirty="0" smtClean="0"/>
              <a:t>Promotion of </a:t>
            </a:r>
            <a:r>
              <a:rPr lang="en-US" sz="2400" b="1" dirty="0" err="1" smtClean="0">
                <a:solidFill>
                  <a:srgbClr val="FF0000"/>
                </a:solidFill>
              </a:rPr>
              <a:t>interprofessional</a:t>
            </a:r>
            <a:r>
              <a:rPr lang="en-US" sz="2400" b="1" dirty="0" smtClean="0">
                <a:solidFill>
                  <a:srgbClr val="FF0000"/>
                </a:solidFill>
              </a:rPr>
              <a:t> and </a:t>
            </a:r>
            <a:r>
              <a:rPr lang="en-US" sz="2400" b="1" dirty="0" err="1" smtClean="0">
                <a:solidFill>
                  <a:srgbClr val="FF0000"/>
                </a:solidFill>
              </a:rPr>
              <a:t>transprofessional</a:t>
            </a:r>
            <a:r>
              <a:rPr lang="en-US" sz="2400" b="1" dirty="0" smtClean="0">
                <a:solidFill>
                  <a:srgbClr val="FF0000"/>
                </a:solidFill>
              </a:rPr>
              <a:t> education </a:t>
            </a:r>
            <a:r>
              <a:rPr lang="en-US" sz="2000" dirty="0" smtClean="0"/>
              <a:t>that breaks down professional silos while enhancing collaborative and non-hierarchical relationships in </a:t>
            </a:r>
            <a:r>
              <a:rPr lang="en-US" sz="2000" dirty="0" err="1" smtClean="0"/>
              <a:t>eðective</a:t>
            </a:r>
            <a:r>
              <a:rPr lang="en-US" sz="2000" dirty="0" smtClean="0"/>
              <a:t> teams. Alongside specific technical skills, </a:t>
            </a:r>
            <a:r>
              <a:rPr lang="en-US" sz="2000" dirty="0" err="1" smtClean="0"/>
              <a:t>interprofessional</a:t>
            </a:r>
            <a:r>
              <a:rPr lang="en-US" sz="2000" dirty="0" smtClean="0"/>
              <a:t> education should focus on </a:t>
            </a:r>
            <a:r>
              <a:rPr lang="en-US" sz="2400" b="1" dirty="0" smtClean="0">
                <a:solidFill>
                  <a:srgbClr val="008000"/>
                </a:solidFill>
              </a:rPr>
              <a:t>cross-cutting generic competencies</a:t>
            </a:r>
            <a:r>
              <a:rPr lang="en-US" sz="2000" dirty="0" smtClean="0"/>
              <a:t>, such as analytical abilities (for effective use of both evidence and ethical deliberation in decision making), leadership and management capabilities (for efficient handling of scarce resources in conditions of uncertainty), and communication skills (for </a:t>
            </a:r>
            <a:r>
              <a:rPr lang="en-US" sz="2000" dirty="0" err="1" smtClean="0"/>
              <a:t>mobilisation</a:t>
            </a:r>
            <a:r>
              <a:rPr lang="en-US" sz="2000" dirty="0" smtClean="0"/>
              <a:t> of all stakeholders, including patients and populations). </a:t>
            </a:r>
          </a:p>
          <a:p>
            <a:endParaRPr lang="en-US" sz="2000" dirty="0"/>
          </a:p>
        </p:txBody>
      </p:sp>
      <p:sp>
        <p:nvSpPr>
          <p:cNvPr id="4" name="Rectangle 3"/>
          <p:cNvSpPr/>
          <p:nvPr/>
        </p:nvSpPr>
        <p:spPr>
          <a:xfrm>
            <a:off x="0" y="5430571"/>
            <a:ext cx="9144000" cy="830997"/>
          </a:xfrm>
          <a:prstGeom prst="rect">
            <a:avLst/>
          </a:prstGeom>
        </p:spPr>
        <p:txBody>
          <a:bodyPr wrap="square">
            <a:spAutoFit/>
          </a:bodyPr>
          <a:lstStyle/>
          <a:p>
            <a:pPr algn="ctr"/>
            <a:r>
              <a:rPr lang="en-US" sz="4800" b="1" dirty="0" smtClean="0">
                <a:solidFill>
                  <a:schemeClr val="accent2">
                    <a:lumMod val="75000"/>
                  </a:schemeClr>
                </a:solidFill>
              </a:rPr>
              <a:t>Inter-</a:t>
            </a:r>
            <a:r>
              <a:rPr lang="en-US" sz="4800" b="1" dirty="0" err="1" smtClean="0">
                <a:solidFill>
                  <a:schemeClr val="accent2">
                    <a:lumMod val="75000"/>
                  </a:schemeClr>
                </a:solidFill>
              </a:rPr>
              <a:t>transprofessional</a:t>
            </a:r>
            <a:r>
              <a:rPr lang="en-US" sz="4800" b="1" dirty="0" smtClean="0">
                <a:solidFill>
                  <a:schemeClr val="accent2">
                    <a:lumMod val="75000"/>
                  </a:schemeClr>
                </a:solidFill>
              </a:rPr>
              <a:t> education </a:t>
            </a:r>
          </a:p>
        </p:txBody>
      </p:sp>
      <p:sp>
        <p:nvSpPr>
          <p:cNvPr id="5" name="TextBox 4"/>
          <p:cNvSpPr txBox="1"/>
          <p:nvPr/>
        </p:nvSpPr>
        <p:spPr>
          <a:xfrm>
            <a:off x="475970" y="846725"/>
            <a:ext cx="2323047" cy="39395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2</a:t>
            </a:r>
            <a:endPar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endParaRPr>
          </a:p>
        </p:txBody>
      </p:sp>
      <p:cxnSp>
        <p:nvCxnSpPr>
          <p:cNvPr id="9" name="Straight Connector 8"/>
          <p:cNvCxnSpPr/>
          <p:nvPr/>
        </p:nvCxnSpPr>
        <p:spPr>
          <a:xfrm>
            <a:off x="0" y="6446234"/>
            <a:ext cx="9177671" cy="19674"/>
          </a:xfrm>
          <a:prstGeom prst="line">
            <a:avLst/>
          </a:prstGeom>
          <a:ln>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3168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7705" y="352258"/>
            <a:ext cx="5892372" cy="550920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a:p>
            <a:r>
              <a:rPr lang="en-US" sz="2400" b="1" dirty="0" smtClean="0">
                <a:solidFill>
                  <a:srgbClr val="008000"/>
                </a:solidFill>
              </a:rPr>
              <a:t>Exploitation of the power of IT for learning </a:t>
            </a:r>
            <a:r>
              <a:rPr lang="en-US" sz="2000" dirty="0" smtClean="0"/>
              <a:t>through development of evidence, capacity for data collection and analysis, simulation and testing, distance learning, collaborative connectivity, and management of the increase in knowledge. Universities and similar institutions have to make the necessary adjustments to harness the new forms of transformative learning made possible by the IT revolution, moving beyond the traditional task of transmitting information to the more challenging role of developing the competencies to access, discriminate, </a:t>
            </a:r>
            <a:r>
              <a:rPr lang="en-US" sz="2000" dirty="0" err="1" smtClean="0"/>
              <a:t>analyse</a:t>
            </a:r>
            <a:r>
              <a:rPr lang="en-US" sz="2000" dirty="0" smtClean="0"/>
              <a:t>, and use knowledge. More than ever, these institutions have the duty of teaching students </a:t>
            </a:r>
            <a:r>
              <a:rPr lang="en-US" sz="2400" b="1" dirty="0" smtClean="0">
                <a:solidFill>
                  <a:schemeClr val="accent2"/>
                </a:solidFill>
              </a:rPr>
              <a:t>how to think creatively to master large flows of information</a:t>
            </a:r>
            <a:r>
              <a:rPr lang="en-US" sz="2400" dirty="0" smtClean="0"/>
              <a:t> </a:t>
            </a:r>
            <a:r>
              <a:rPr lang="en-US" sz="2000" dirty="0" smtClean="0"/>
              <a:t>in the search for solutions. </a:t>
            </a:r>
          </a:p>
          <a:p>
            <a:endParaRPr lang="en-US" sz="2000" dirty="0"/>
          </a:p>
        </p:txBody>
      </p:sp>
      <p:sp>
        <p:nvSpPr>
          <p:cNvPr id="4" name="Rectangle 3"/>
          <p:cNvSpPr/>
          <p:nvPr/>
        </p:nvSpPr>
        <p:spPr>
          <a:xfrm>
            <a:off x="0" y="5430571"/>
            <a:ext cx="9144000" cy="1015663"/>
          </a:xfrm>
          <a:prstGeom prst="rect">
            <a:avLst/>
          </a:prstGeom>
        </p:spPr>
        <p:txBody>
          <a:bodyPr wrap="square">
            <a:spAutoFit/>
          </a:bodyPr>
          <a:lstStyle/>
          <a:p>
            <a:pPr algn="ctr"/>
            <a:r>
              <a:rPr lang="en-US" sz="6000" b="1" dirty="0" smtClean="0">
                <a:solidFill>
                  <a:schemeClr val="accent3">
                    <a:lumMod val="50000"/>
                  </a:schemeClr>
                </a:solidFill>
              </a:rPr>
              <a:t>IT for learning </a:t>
            </a:r>
          </a:p>
        </p:txBody>
      </p:sp>
      <p:sp>
        <p:nvSpPr>
          <p:cNvPr id="5" name="TextBox 4"/>
          <p:cNvSpPr txBox="1"/>
          <p:nvPr/>
        </p:nvSpPr>
        <p:spPr>
          <a:xfrm>
            <a:off x="475970" y="846725"/>
            <a:ext cx="2323047" cy="39395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3</a:t>
            </a:r>
          </a:p>
        </p:txBody>
      </p:sp>
      <p:cxnSp>
        <p:nvCxnSpPr>
          <p:cNvPr id="9" name="Straight Connector 8"/>
          <p:cNvCxnSpPr/>
          <p:nvPr/>
        </p:nvCxnSpPr>
        <p:spPr>
          <a:xfrm>
            <a:off x="0" y="6446234"/>
            <a:ext cx="9177671" cy="19674"/>
          </a:xfrm>
          <a:prstGeom prst="line">
            <a:avLst/>
          </a:prstGeom>
          <a:ln>
            <a:solidFill>
              <a:schemeClr val="accent3">
                <a:lumMod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361987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7705" y="1622347"/>
            <a:ext cx="5892372" cy="310854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a:p>
            <a:r>
              <a:rPr lang="en-US" sz="2000" dirty="0" smtClean="0"/>
              <a:t>Adaptation locally but harnessing of resources globally in a way that confers capacity </a:t>
            </a:r>
            <a:r>
              <a:rPr lang="en-US" sz="2400" b="1" dirty="0" smtClean="0">
                <a:solidFill>
                  <a:schemeClr val="accent6">
                    <a:lumMod val="50000"/>
                  </a:schemeClr>
                </a:solidFill>
              </a:rPr>
              <a:t>to flexibly address local challenges while using global knowledge, experience, and shared resources,</a:t>
            </a:r>
            <a:r>
              <a:rPr lang="en-US" sz="2000" dirty="0" smtClean="0"/>
              <a:t> including faculty, curriculum, didactic materials, and students linked internationally through exchange </a:t>
            </a:r>
            <a:r>
              <a:rPr lang="en-US" sz="2000" dirty="0" err="1" smtClean="0"/>
              <a:t>programmes</a:t>
            </a:r>
            <a:r>
              <a:rPr lang="en-US" sz="2000" dirty="0" smtClean="0"/>
              <a:t> </a:t>
            </a:r>
          </a:p>
          <a:p>
            <a:endParaRPr lang="en-US" sz="2000" dirty="0"/>
          </a:p>
        </p:txBody>
      </p:sp>
      <p:sp>
        <p:nvSpPr>
          <p:cNvPr id="4" name="Rectangle 3"/>
          <p:cNvSpPr/>
          <p:nvPr/>
        </p:nvSpPr>
        <p:spPr>
          <a:xfrm>
            <a:off x="0" y="4834261"/>
            <a:ext cx="9144000" cy="1569660"/>
          </a:xfrm>
          <a:prstGeom prst="rect">
            <a:avLst/>
          </a:prstGeom>
        </p:spPr>
        <p:txBody>
          <a:bodyPr wrap="square">
            <a:spAutoFit/>
          </a:bodyPr>
          <a:lstStyle/>
          <a:p>
            <a:pPr algn="ctr"/>
            <a:r>
              <a:rPr lang="en-US" sz="4800" b="1" dirty="0" smtClean="0">
                <a:solidFill>
                  <a:schemeClr val="accent1">
                    <a:lumMod val="75000"/>
                  </a:schemeClr>
                </a:solidFill>
              </a:rPr>
              <a:t>Adaptation locally but harnessing </a:t>
            </a:r>
          </a:p>
          <a:p>
            <a:pPr algn="ctr"/>
            <a:r>
              <a:rPr lang="en-US" sz="4800" b="1" dirty="0" smtClean="0">
                <a:solidFill>
                  <a:schemeClr val="accent1">
                    <a:lumMod val="75000"/>
                  </a:schemeClr>
                </a:solidFill>
              </a:rPr>
              <a:t>of resources globally </a:t>
            </a:r>
          </a:p>
        </p:txBody>
      </p:sp>
      <p:sp>
        <p:nvSpPr>
          <p:cNvPr id="5" name="TextBox 4"/>
          <p:cNvSpPr txBox="1"/>
          <p:nvPr/>
        </p:nvSpPr>
        <p:spPr>
          <a:xfrm>
            <a:off x="475970" y="846725"/>
            <a:ext cx="2323047" cy="393954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4</a:t>
            </a:r>
            <a:endPar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endParaRPr>
          </a:p>
        </p:txBody>
      </p:sp>
      <p:cxnSp>
        <p:nvCxnSpPr>
          <p:cNvPr id="9" name="Straight Connector 8"/>
          <p:cNvCxnSpPr/>
          <p:nvPr/>
        </p:nvCxnSpPr>
        <p:spPr>
          <a:xfrm>
            <a:off x="0" y="6446234"/>
            <a:ext cx="9177671" cy="19674"/>
          </a:xfrm>
          <a:prstGeom prst="line">
            <a:avLst/>
          </a:prstGeom>
          <a:ln>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37440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7705" y="891082"/>
            <a:ext cx="5892372" cy="397031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sz="2000" dirty="0" smtClean="0"/>
          </a:p>
          <a:p>
            <a:r>
              <a:rPr lang="en-US" sz="2400" b="1" dirty="0" smtClean="0">
                <a:solidFill>
                  <a:schemeClr val="accent5">
                    <a:lumMod val="75000"/>
                  </a:schemeClr>
                </a:solidFill>
              </a:rPr>
              <a:t>Strengthening of educational resources</a:t>
            </a:r>
            <a:r>
              <a:rPr lang="en-US" sz="2000" dirty="0" smtClean="0"/>
              <a:t>, since faculty, syllabuses, didactic materials, and infrastructure are necessary instruments to achieve competencies. Many countries have severe deficits that require </a:t>
            </a:r>
            <a:r>
              <a:rPr lang="en-US" sz="2000" dirty="0" err="1" smtClean="0"/>
              <a:t>mobilising</a:t>
            </a:r>
            <a:r>
              <a:rPr lang="en-US" sz="2000" dirty="0" smtClean="0"/>
              <a:t> resources, both financial and didactic, including open access to journals and teaching materials. </a:t>
            </a:r>
            <a:r>
              <a:rPr lang="en-US" sz="2400" b="1" dirty="0" smtClean="0"/>
              <a:t>Faculty development needs special attentio</a:t>
            </a:r>
            <a:r>
              <a:rPr lang="en-US" sz="2000" dirty="0" smtClean="0"/>
              <a:t>n through increased investments in education of educators, stable and rewarding career paths, and constructive assessment linked to incentives for good performance</a:t>
            </a:r>
            <a:endParaRPr lang="en-US" sz="2000" dirty="0"/>
          </a:p>
        </p:txBody>
      </p:sp>
      <p:sp>
        <p:nvSpPr>
          <p:cNvPr id="4" name="Rectangle 3"/>
          <p:cNvSpPr/>
          <p:nvPr/>
        </p:nvSpPr>
        <p:spPr>
          <a:xfrm>
            <a:off x="0" y="4834261"/>
            <a:ext cx="9144000" cy="1569660"/>
          </a:xfrm>
          <a:prstGeom prst="rect">
            <a:avLst/>
          </a:prstGeom>
        </p:spPr>
        <p:txBody>
          <a:bodyPr wrap="square">
            <a:spAutoFit/>
          </a:bodyPr>
          <a:lstStyle/>
          <a:p>
            <a:pPr algn="ctr"/>
            <a:r>
              <a:rPr lang="en-US" sz="4800" b="1" dirty="0" smtClean="0">
                <a:solidFill>
                  <a:schemeClr val="accent6">
                    <a:lumMod val="50000"/>
                  </a:schemeClr>
                </a:solidFill>
              </a:rPr>
              <a:t>Strengthening of educational resources</a:t>
            </a:r>
          </a:p>
        </p:txBody>
      </p:sp>
      <p:sp>
        <p:nvSpPr>
          <p:cNvPr id="5" name="TextBox 4"/>
          <p:cNvSpPr txBox="1"/>
          <p:nvPr/>
        </p:nvSpPr>
        <p:spPr>
          <a:xfrm>
            <a:off x="475970" y="846725"/>
            <a:ext cx="2323047" cy="39395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scene3d>
              <a:camera prst="orthographicFront"/>
              <a:lightRig rig="threePt" dir="t"/>
            </a:scene3d>
            <a:sp3d extrusionH="57150">
              <a:bevelT w="38100" h="38100"/>
            </a:sp3d>
          </a:bodyPr>
          <a:lstStyle/>
          <a:p>
            <a:r>
              <a:rPr lang="en-US" sz="25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cs typeface="Arial Black"/>
              </a:rPr>
              <a:t>5</a:t>
            </a:r>
          </a:p>
        </p:txBody>
      </p:sp>
      <p:cxnSp>
        <p:nvCxnSpPr>
          <p:cNvPr id="9" name="Straight Connector 8"/>
          <p:cNvCxnSpPr/>
          <p:nvPr/>
        </p:nvCxnSpPr>
        <p:spPr>
          <a:xfrm>
            <a:off x="0" y="6446234"/>
            <a:ext cx="9177671" cy="19674"/>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483580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134</TotalTime>
  <Words>1113</Words>
  <Application>Microsoft Macintosh PowerPoint</Application>
  <PresentationFormat>On-screen Show (4:3)</PresentationFormat>
  <Paragraphs>72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gandes_rr@hotmail.com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Gandes Retno Rahayu</dc:creator>
  <cp:lastModifiedBy>Gandes Retno Rahayu</cp:lastModifiedBy>
  <cp:revision>17</cp:revision>
  <dcterms:created xsi:type="dcterms:W3CDTF">2017-10-20T22:52:15Z</dcterms:created>
  <dcterms:modified xsi:type="dcterms:W3CDTF">2017-10-21T03:55:25Z</dcterms:modified>
</cp:coreProperties>
</file>