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9" r:id="rId4"/>
    <p:sldId id="270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66" r:id="rId13"/>
    <p:sldId id="279" r:id="rId14"/>
    <p:sldId id="271" r:id="rId15"/>
    <p:sldId id="285" r:id="rId16"/>
    <p:sldId id="272" r:id="rId17"/>
    <p:sldId id="283" r:id="rId18"/>
    <p:sldId id="286" r:id="rId19"/>
    <p:sldId id="287" r:id="rId20"/>
    <p:sldId id="288" r:id="rId21"/>
    <p:sldId id="289" r:id="rId22"/>
    <p:sldId id="290" r:id="rId23"/>
    <p:sldId id="280" r:id="rId24"/>
    <p:sldId id="282" r:id="rId25"/>
    <p:sldId id="281" r:id="rId26"/>
    <p:sldId id="284" r:id="rId27"/>
    <p:sldId id="265" r:id="rId28"/>
    <p:sldId id="262" r:id="rId29"/>
    <p:sldId id="263" r:id="rId30"/>
    <p:sldId id="264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3816E-1AD0-48CC-B2E1-4A2E25F7DC9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ACA7B49-A8DC-421E-ADBB-E25CAE3D7CA2}">
      <dgm:prSet phldrT="[Text]" custT="1"/>
      <dgm:spPr>
        <a:solidFill>
          <a:srgbClr val="0099FF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Functional Integration</a:t>
          </a:r>
        </a:p>
      </dgm:t>
    </dgm:pt>
    <dgm:pt modelId="{1E849D92-6691-4BD1-80D0-CAD67A35ACF9}" type="parTrans" cxnId="{49B1E71F-60E9-4CE3-8173-40F3F249ED51}">
      <dgm:prSet/>
      <dgm:spPr/>
      <dgm:t>
        <a:bodyPr/>
        <a:lstStyle/>
        <a:p>
          <a:endParaRPr lang="en-US" sz="2400"/>
        </a:p>
      </dgm:t>
    </dgm:pt>
    <dgm:pt modelId="{1288C5D5-C505-4C11-A2EA-3E700F021577}" type="sibTrans" cxnId="{49B1E71F-60E9-4CE3-8173-40F3F249ED51}">
      <dgm:prSet/>
      <dgm:spPr/>
      <dgm:t>
        <a:bodyPr/>
        <a:lstStyle/>
        <a:p>
          <a:endParaRPr lang="en-US" sz="2400"/>
        </a:p>
      </dgm:t>
    </dgm:pt>
    <dgm:pt modelId="{19EC6CBB-4243-4AFF-8CE2-EEE7DB85E874}">
      <dgm:prSet phldrT="[Text]" custT="1"/>
      <dgm:spPr>
        <a:solidFill>
          <a:srgbClr val="3333CC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Information Integration</a:t>
          </a:r>
        </a:p>
      </dgm:t>
    </dgm:pt>
    <dgm:pt modelId="{5FD7B04C-E4FF-4D6B-A6FD-A671AACBAB11}" type="parTrans" cxnId="{381325B5-EC31-4872-B0DC-7A52A38011A3}">
      <dgm:prSet/>
      <dgm:spPr/>
      <dgm:t>
        <a:bodyPr/>
        <a:lstStyle/>
        <a:p>
          <a:endParaRPr lang="en-US" sz="2400"/>
        </a:p>
      </dgm:t>
    </dgm:pt>
    <dgm:pt modelId="{97E78451-EFA0-42ED-9E53-338DB9C0115D}" type="sibTrans" cxnId="{381325B5-EC31-4872-B0DC-7A52A38011A3}">
      <dgm:prSet/>
      <dgm:spPr/>
      <dgm:t>
        <a:bodyPr/>
        <a:lstStyle/>
        <a:p>
          <a:endParaRPr lang="en-US" sz="2400"/>
        </a:p>
      </dgm:t>
    </dgm:pt>
    <dgm:pt modelId="{91B4B986-3CD6-4F00-A4F4-A3851D53C163}">
      <dgm:prSet phldrT="[Text]" custT="1"/>
      <dgm:spPr>
        <a:solidFill>
          <a:srgbClr val="33CC33"/>
        </a:solidFill>
      </dgm:spPr>
      <dgm:t>
        <a:bodyPr/>
        <a:lstStyle/>
        <a:p>
          <a:r>
            <a:rPr lang="en-US" sz="2800" b="1" dirty="0"/>
            <a:t>Clinical Integration</a:t>
          </a:r>
        </a:p>
      </dgm:t>
    </dgm:pt>
    <dgm:pt modelId="{6B7B69B1-3B2D-4A1A-9AB4-6BD64AF9C786}" type="parTrans" cxnId="{E356AD3C-E3C8-4546-A126-9CB411CC49A5}">
      <dgm:prSet/>
      <dgm:spPr/>
      <dgm:t>
        <a:bodyPr/>
        <a:lstStyle/>
        <a:p>
          <a:endParaRPr lang="en-US" sz="2400"/>
        </a:p>
      </dgm:t>
    </dgm:pt>
    <dgm:pt modelId="{10BA04F9-E922-4939-AD85-82B4F6363848}" type="sibTrans" cxnId="{E356AD3C-E3C8-4546-A126-9CB411CC49A5}">
      <dgm:prSet/>
      <dgm:spPr/>
      <dgm:t>
        <a:bodyPr/>
        <a:lstStyle/>
        <a:p>
          <a:endParaRPr lang="en-US" sz="2400"/>
        </a:p>
      </dgm:t>
    </dgm:pt>
    <dgm:pt modelId="{9F6163D2-49D6-47CC-9A1F-32D4C4C8D9D7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Community Empowerment Integration</a:t>
          </a:r>
        </a:p>
      </dgm:t>
    </dgm:pt>
    <dgm:pt modelId="{FC313F5B-31E1-490D-B51B-1DA194E7682D}" type="parTrans" cxnId="{EF0AA896-0BBD-454C-A8C4-201613162BD7}">
      <dgm:prSet/>
      <dgm:spPr/>
      <dgm:t>
        <a:bodyPr/>
        <a:lstStyle/>
        <a:p>
          <a:endParaRPr lang="en-US" sz="2400"/>
        </a:p>
      </dgm:t>
    </dgm:pt>
    <dgm:pt modelId="{A4533C50-D0A0-478E-9AA1-0D2EBEAD2798}" type="sibTrans" cxnId="{EF0AA896-0BBD-454C-A8C4-201613162BD7}">
      <dgm:prSet/>
      <dgm:spPr/>
      <dgm:t>
        <a:bodyPr/>
        <a:lstStyle/>
        <a:p>
          <a:endParaRPr lang="en-US" sz="2400"/>
        </a:p>
      </dgm:t>
    </dgm:pt>
    <dgm:pt modelId="{56989624-3596-4B91-9A53-FA84D8745742}">
      <dgm:prSet phldrT="[Text]" custT="1"/>
      <dgm:spPr>
        <a:solidFill>
          <a:srgbClr val="00FF0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Financial Integration</a:t>
          </a:r>
        </a:p>
      </dgm:t>
    </dgm:pt>
    <dgm:pt modelId="{8528173A-7575-46AB-8F8C-8D1410A0CD20}" type="parTrans" cxnId="{3B681988-7401-4A02-BF64-CA36696B08CF}">
      <dgm:prSet/>
      <dgm:spPr/>
      <dgm:t>
        <a:bodyPr/>
        <a:lstStyle/>
        <a:p>
          <a:endParaRPr lang="en-US" sz="2400"/>
        </a:p>
      </dgm:t>
    </dgm:pt>
    <dgm:pt modelId="{9D8152B9-D182-41E0-A06C-086D8098758C}" type="sibTrans" cxnId="{3B681988-7401-4A02-BF64-CA36696B08CF}">
      <dgm:prSet/>
      <dgm:spPr/>
      <dgm:t>
        <a:bodyPr/>
        <a:lstStyle/>
        <a:p>
          <a:endParaRPr lang="en-US" sz="2400"/>
        </a:p>
      </dgm:t>
    </dgm:pt>
    <dgm:pt modelId="{7A284E1E-AAA1-4F0A-8F37-BC875D93A83B}" type="pres">
      <dgm:prSet presAssocID="{FF93816E-1AD0-48CC-B2E1-4A2E25F7DC9C}" presName="linearFlow" presStyleCnt="0">
        <dgm:presLayoutVars>
          <dgm:dir/>
          <dgm:resizeHandles val="exact"/>
        </dgm:presLayoutVars>
      </dgm:prSet>
      <dgm:spPr/>
    </dgm:pt>
    <dgm:pt modelId="{6B2BBC73-D862-46E1-95D0-AA46F98F6152}" type="pres">
      <dgm:prSet presAssocID="{7ACA7B49-A8DC-421E-ADBB-E25CAE3D7CA2}" presName="composite" presStyleCnt="0"/>
      <dgm:spPr/>
    </dgm:pt>
    <dgm:pt modelId="{E27EEDD7-9E57-4366-9439-ABC8650BB24A}" type="pres">
      <dgm:prSet presAssocID="{7ACA7B49-A8DC-421E-ADBB-E25CAE3D7CA2}" presName="imgShp" presStyleLbl="fgImgPlace1" presStyleIdx="0" presStyleCnt="5"/>
      <dgm:spPr/>
    </dgm:pt>
    <dgm:pt modelId="{EF96C9AB-CD74-4413-AC40-E5DE590CDAD0}" type="pres">
      <dgm:prSet presAssocID="{7ACA7B49-A8DC-421E-ADBB-E25CAE3D7CA2}" presName="txShp" presStyleLbl="node1" presStyleIdx="0" presStyleCnt="5">
        <dgm:presLayoutVars>
          <dgm:bulletEnabled val="1"/>
        </dgm:presLayoutVars>
      </dgm:prSet>
      <dgm:spPr/>
    </dgm:pt>
    <dgm:pt modelId="{C6FCB3CC-1D57-4B44-BA35-05FAB974E5DB}" type="pres">
      <dgm:prSet presAssocID="{1288C5D5-C505-4C11-A2EA-3E700F021577}" presName="spacing" presStyleCnt="0"/>
      <dgm:spPr/>
    </dgm:pt>
    <dgm:pt modelId="{D87B48D3-8F99-4BCF-ADB3-5436A67B23B6}" type="pres">
      <dgm:prSet presAssocID="{19EC6CBB-4243-4AFF-8CE2-EEE7DB85E874}" presName="composite" presStyleCnt="0"/>
      <dgm:spPr/>
    </dgm:pt>
    <dgm:pt modelId="{4431069D-0933-41A6-A6BE-87BA6FCBEA54}" type="pres">
      <dgm:prSet presAssocID="{19EC6CBB-4243-4AFF-8CE2-EEE7DB85E874}" presName="imgShp" presStyleLbl="fgImgPlace1" presStyleIdx="1" presStyleCnt="5"/>
      <dgm:spPr/>
    </dgm:pt>
    <dgm:pt modelId="{A645EE68-949B-4EAE-8FAC-8BB0ABE902A4}" type="pres">
      <dgm:prSet presAssocID="{19EC6CBB-4243-4AFF-8CE2-EEE7DB85E874}" presName="txShp" presStyleLbl="node1" presStyleIdx="1" presStyleCnt="5">
        <dgm:presLayoutVars>
          <dgm:bulletEnabled val="1"/>
        </dgm:presLayoutVars>
      </dgm:prSet>
      <dgm:spPr/>
    </dgm:pt>
    <dgm:pt modelId="{BB1827A0-AEC0-4AB0-8EBE-47948757D6BD}" type="pres">
      <dgm:prSet presAssocID="{97E78451-EFA0-42ED-9E53-338DB9C0115D}" presName="spacing" presStyleCnt="0"/>
      <dgm:spPr/>
    </dgm:pt>
    <dgm:pt modelId="{61C20F64-85EB-4F7D-A165-002D8F1CD98A}" type="pres">
      <dgm:prSet presAssocID="{91B4B986-3CD6-4F00-A4F4-A3851D53C163}" presName="composite" presStyleCnt="0"/>
      <dgm:spPr/>
    </dgm:pt>
    <dgm:pt modelId="{88B88032-E2C2-46D8-8320-866F98F648EF}" type="pres">
      <dgm:prSet presAssocID="{91B4B986-3CD6-4F00-A4F4-A3851D53C163}" presName="imgShp" presStyleLbl="fgImgPlace1" presStyleIdx="2" presStyleCnt="5"/>
      <dgm:spPr/>
    </dgm:pt>
    <dgm:pt modelId="{B40D6A13-402C-484B-90D1-8BF225B9ED8C}" type="pres">
      <dgm:prSet presAssocID="{91B4B986-3CD6-4F00-A4F4-A3851D53C163}" presName="txShp" presStyleLbl="node1" presStyleIdx="2" presStyleCnt="5">
        <dgm:presLayoutVars>
          <dgm:bulletEnabled val="1"/>
        </dgm:presLayoutVars>
      </dgm:prSet>
      <dgm:spPr/>
    </dgm:pt>
    <dgm:pt modelId="{88788D4A-E6A9-41C8-89CB-55C7FF668418}" type="pres">
      <dgm:prSet presAssocID="{10BA04F9-E922-4939-AD85-82B4F6363848}" presName="spacing" presStyleCnt="0"/>
      <dgm:spPr/>
    </dgm:pt>
    <dgm:pt modelId="{7C6B8D59-8B4A-4D56-8235-BF9B13D3F669}" type="pres">
      <dgm:prSet presAssocID="{9F6163D2-49D6-47CC-9A1F-32D4C4C8D9D7}" presName="composite" presStyleCnt="0"/>
      <dgm:spPr/>
    </dgm:pt>
    <dgm:pt modelId="{C8DAC55F-5C61-4166-AE95-FD01A9DED359}" type="pres">
      <dgm:prSet presAssocID="{9F6163D2-49D6-47CC-9A1F-32D4C4C8D9D7}" presName="imgShp" presStyleLbl="fgImgPlace1" presStyleIdx="3" presStyleCnt="5"/>
      <dgm:spPr/>
    </dgm:pt>
    <dgm:pt modelId="{F066AEE0-5CEA-425F-8CFD-E4E2E403AEBB}" type="pres">
      <dgm:prSet presAssocID="{9F6163D2-49D6-47CC-9A1F-32D4C4C8D9D7}" presName="txShp" presStyleLbl="node1" presStyleIdx="3" presStyleCnt="5">
        <dgm:presLayoutVars>
          <dgm:bulletEnabled val="1"/>
        </dgm:presLayoutVars>
      </dgm:prSet>
      <dgm:spPr/>
    </dgm:pt>
    <dgm:pt modelId="{8730A125-E537-42A8-B118-CEE1AF71A329}" type="pres">
      <dgm:prSet presAssocID="{A4533C50-D0A0-478E-9AA1-0D2EBEAD2798}" presName="spacing" presStyleCnt="0"/>
      <dgm:spPr/>
    </dgm:pt>
    <dgm:pt modelId="{E542F3E4-DA43-4FB4-B42F-4F388F72E641}" type="pres">
      <dgm:prSet presAssocID="{56989624-3596-4B91-9A53-FA84D8745742}" presName="composite" presStyleCnt="0"/>
      <dgm:spPr/>
    </dgm:pt>
    <dgm:pt modelId="{DC07B8A9-07F0-47AA-A09D-4EC2E7D8DAE6}" type="pres">
      <dgm:prSet presAssocID="{56989624-3596-4B91-9A53-FA84D8745742}" presName="imgShp" presStyleLbl="fgImgPlace1" presStyleIdx="4" presStyleCnt="5"/>
      <dgm:spPr/>
    </dgm:pt>
    <dgm:pt modelId="{E0702EAA-2B2D-4FFA-956F-8524838CDB39}" type="pres">
      <dgm:prSet presAssocID="{56989624-3596-4B91-9A53-FA84D8745742}" presName="txShp" presStyleLbl="node1" presStyleIdx="4" presStyleCnt="5">
        <dgm:presLayoutVars>
          <dgm:bulletEnabled val="1"/>
        </dgm:presLayoutVars>
      </dgm:prSet>
      <dgm:spPr/>
    </dgm:pt>
  </dgm:ptLst>
  <dgm:cxnLst>
    <dgm:cxn modelId="{2F06530D-7723-4D0C-BEEC-13C99E05CD91}" type="presOf" srcId="{9F6163D2-49D6-47CC-9A1F-32D4C4C8D9D7}" destId="{F066AEE0-5CEA-425F-8CFD-E4E2E403AEBB}" srcOrd="0" destOrd="0" presId="urn:microsoft.com/office/officeart/2005/8/layout/vList3#1"/>
    <dgm:cxn modelId="{6D098C15-29BF-41E0-B1B9-22DDF6D26EC4}" type="presOf" srcId="{56989624-3596-4B91-9A53-FA84D8745742}" destId="{E0702EAA-2B2D-4FFA-956F-8524838CDB39}" srcOrd="0" destOrd="0" presId="urn:microsoft.com/office/officeart/2005/8/layout/vList3#1"/>
    <dgm:cxn modelId="{49B1E71F-60E9-4CE3-8173-40F3F249ED51}" srcId="{FF93816E-1AD0-48CC-B2E1-4A2E25F7DC9C}" destId="{7ACA7B49-A8DC-421E-ADBB-E25CAE3D7CA2}" srcOrd="0" destOrd="0" parTransId="{1E849D92-6691-4BD1-80D0-CAD67A35ACF9}" sibTransId="{1288C5D5-C505-4C11-A2EA-3E700F021577}"/>
    <dgm:cxn modelId="{E356AD3C-E3C8-4546-A126-9CB411CC49A5}" srcId="{FF93816E-1AD0-48CC-B2E1-4A2E25F7DC9C}" destId="{91B4B986-3CD6-4F00-A4F4-A3851D53C163}" srcOrd="2" destOrd="0" parTransId="{6B7B69B1-3B2D-4A1A-9AB4-6BD64AF9C786}" sibTransId="{10BA04F9-E922-4939-AD85-82B4F6363848}"/>
    <dgm:cxn modelId="{3B681988-7401-4A02-BF64-CA36696B08CF}" srcId="{FF93816E-1AD0-48CC-B2E1-4A2E25F7DC9C}" destId="{56989624-3596-4B91-9A53-FA84D8745742}" srcOrd="4" destOrd="0" parTransId="{8528173A-7575-46AB-8F8C-8D1410A0CD20}" sibTransId="{9D8152B9-D182-41E0-A06C-086D8098758C}"/>
    <dgm:cxn modelId="{8DF5EE89-FF8B-4A38-816C-C7A6E038EAAE}" type="presOf" srcId="{19EC6CBB-4243-4AFF-8CE2-EEE7DB85E874}" destId="{A645EE68-949B-4EAE-8FAC-8BB0ABE902A4}" srcOrd="0" destOrd="0" presId="urn:microsoft.com/office/officeart/2005/8/layout/vList3#1"/>
    <dgm:cxn modelId="{FF8E888F-9FE6-4B09-A004-423EF0E27F42}" type="presOf" srcId="{FF93816E-1AD0-48CC-B2E1-4A2E25F7DC9C}" destId="{7A284E1E-AAA1-4F0A-8F37-BC875D93A83B}" srcOrd="0" destOrd="0" presId="urn:microsoft.com/office/officeart/2005/8/layout/vList3#1"/>
    <dgm:cxn modelId="{EF0AA896-0BBD-454C-A8C4-201613162BD7}" srcId="{FF93816E-1AD0-48CC-B2E1-4A2E25F7DC9C}" destId="{9F6163D2-49D6-47CC-9A1F-32D4C4C8D9D7}" srcOrd="3" destOrd="0" parTransId="{FC313F5B-31E1-490D-B51B-1DA194E7682D}" sibTransId="{A4533C50-D0A0-478E-9AA1-0D2EBEAD2798}"/>
    <dgm:cxn modelId="{0C7FD499-A03A-4594-8834-24707E16FA00}" type="presOf" srcId="{7ACA7B49-A8DC-421E-ADBB-E25CAE3D7CA2}" destId="{EF96C9AB-CD74-4413-AC40-E5DE590CDAD0}" srcOrd="0" destOrd="0" presId="urn:microsoft.com/office/officeart/2005/8/layout/vList3#1"/>
    <dgm:cxn modelId="{381325B5-EC31-4872-B0DC-7A52A38011A3}" srcId="{FF93816E-1AD0-48CC-B2E1-4A2E25F7DC9C}" destId="{19EC6CBB-4243-4AFF-8CE2-EEE7DB85E874}" srcOrd="1" destOrd="0" parTransId="{5FD7B04C-E4FF-4D6B-A6FD-A671AACBAB11}" sibTransId="{97E78451-EFA0-42ED-9E53-338DB9C0115D}"/>
    <dgm:cxn modelId="{C0947CF7-691E-49C4-BF49-87873F0B1D88}" type="presOf" srcId="{91B4B986-3CD6-4F00-A4F4-A3851D53C163}" destId="{B40D6A13-402C-484B-90D1-8BF225B9ED8C}" srcOrd="0" destOrd="0" presId="urn:microsoft.com/office/officeart/2005/8/layout/vList3#1"/>
    <dgm:cxn modelId="{B2FE0716-140B-4281-A1C8-074B3FB1F34B}" type="presParOf" srcId="{7A284E1E-AAA1-4F0A-8F37-BC875D93A83B}" destId="{6B2BBC73-D862-46E1-95D0-AA46F98F6152}" srcOrd="0" destOrd="0" presId="urn:microsoft.com/office/officeart/2005/8/layout/vList3#1"/>
    <dgm:cxn modelId="{C429E62E-5B68-416C-B00D-AB6D5087BB21}" type="presParOf" srcId="{6B2BBC73-D862-46E1-95D0-AA46F98F6152}" destId="{E27EEDD7-9E57-4366-9439-ABC8650BB24A}" srcOrd="0" destOrd="0" presId="urn:microsoft.com/office/officeart/2005/8/layout/vList3#1"/>
    <dgm:cxn modelId="{5FE32936-FC88-4782-86AE-DCC01725D6DA}" type="presParOf" srcId="{6B2BBC73-D862-46E1-95D0-AA46F98F6152}" destId="{EF96C9AB-CD74-4413-AC40-E5DE590CDAD0}" srcOrd="1" destOrd="0" presId="urn:microsoft.com/office/officeart/2005/8/layout/vList3#1"/>
    <dgm:cxn modelId="{B5988550-1F12-45A6-9DD5-F2778F045176}" type="presParOf" srcId="{7A284E1E-AAA1-4F0A-8F37-BC875D93A83B}" destId="{C6FCB3CC-1D57-4B44-BA35-05FAB974E5DB}" srcOrd="1" destOrd="0" presId="urn:microsoft.com/office/officeart/2005/8/layout/vList3#1"/>
    <dgm:cxn modelId="{9FAAFAF1-C14F-426E-A4C0-B4339EE95A20}" type="presParOf" srcId="{7A284E1E-AAA1-4F0A-8F37-BC875D93A83B}" destId="{D87B48D3-8F99-4BCF-ADB3-5436A67B23B6}" srcOrd="2" destOrd="0" presId="urn:microsoft.com/office/officeart/2005/8/layout/vList3#1"/>
    <dgm:cxn modelId="{6DC2894A-B6F4-4188-8005-84D42D77C576}" type="presParOf" srcId="{D87B48D3-8F99-4BCF-ADB3-5436A67B23B6}" destId="{4431069D-0933-41A6-A6BE-87BA6FCBEA54}" srcOrd="0" destOrd="0" presId="urn:microsoft.com/office/officeart/2005/8/layout/vList3#1"/>
    <dgm:cxn modelId="{756C3700-54A1-4073-B630-4B6762DD8F21}" type="presParOf" srcId="{D87B48D3-8F99-4BCF-ADB3-5436A67B23B6}" destId="{A645EE68-949B-4EAE-8FAC-8BB0ABE902A4}" srcOrd="1" destOrd="0" presId="urn:microsoft.com/office/officeart/2005/8/layout/vList3#1"/>
    <dgm:cxn modelId="{BE2361DA-F60F-40D7-828F-1ECCA3931B85}" type="presParOf" srcId="{7A284E1E-AAA1-4F0A-8F37-BC875D93A83B}" destId="{BB1827A0-AEC0-4AB0-8EBE-47948757D6BD}" srcOrd="3" destOrd="0" presId="urn:microsoft.com/office/officeart/2005/8/layout/vList3#1"/>
    <dgm:cxn modelId="{53952529-6720-4C98-82E2-D7014280D250}" type="presParOf" srcId="{7A284E1E-AAA1-4F0A-8F37-BC875D93A83B}" destId="{61C20F64-85EB-4F7D-A165-002D8F1CD98A}" srcOrd="4" destOrd="0" presId="urn:microsoft.com/office/officeart/2005/8/layout/vList3#1"/>
    <dgm:cxn modelId="{2E390B0B-BF26-4C89-96EE-DEFD17C7147B}" type="presParOf" srcId="{61C20F64-85EB-4F7D-A165-002D8F1CD98A}" destId="{88B88032-E2C2-46D8-8320-866F98F648EF}" srcOrd="0" destOrd="0" presId="urn:microsoft.com/office/officeart/2005/8/layout/vList3#1"/>
    <dgm:cxn modelId="{863AE6D6-1944-4A0F-9B2C-C83545A6726A}" type="presParOf" srcId="{61C20F64-85EB-4F7D-A165-002D8F1CD98A}" destId="{B40D6A13-402C-484B-90D1-8BF225B9ED8C}" srcOrd="1" destOrd="0" presId="urn:microsoft.com/office/officeart/2005/8/layout/vList3#1"/>
    <dgm:cxn modelId="{80AFC957-2E5B-4188-B45A-D8AD6DA5D1B2}" type="presParOf" srcId="{7A284E1E-AAA1-4F0A-8F37-BC875D93A83B}" destId="{88788D4A-E6A9-41C8-89CB-55C7FF668418}" srcOrd="5" destOrd="0" presId="urn:microsoft.com/office/officeart/2005/8/layout/vList3#1"/>
    <dgm:cxn modelId="{9294A2E3-014F-42E5-910A-BE5AEC5289C6}" type="presParOf" srcId="{7A284E1E-AAA1-4F0A-8F37-BC875D93A83B}" destId="{7C6B8D59-8B4A-4D56-8235-BF9B13D3F669}" srcOrd="6" destOrd="0" presId="urn:microsoft.com/office/officeart/2005/8/layout/vList3#1"/>
    <dgm:cxn modelId="{0D21EC24-5A2B-41F2-A4DC-FA3980051AF3}" type="presParOf" srcId="{7C6B8D59-8B4A-4D56-8235-BF9B13D3F669}" destId="{C8DAC55F-5C61-4166-AE95-FD01A9DED359}" srcOrd="0" destOrd="0" presId="urn:microsoft.com/office/officeart/2005/8/layout/vList3#1"/>
    <dgm:cxn modelId="{27386173-D7AA-4D37-BA2B-3BEA1F1C4678}" type="presParOf" srcId="{7C6B8D59-8B4A-4D56-8235-BF9B13D3F669}" destId="{F066AEE0-5CEA-425F-8CFD-E4E2E403AEBB}" srcOrd="1" destOrd="0" presId="urn:microsoft.com/office/officeart/2005/8/layout/vList3#1"/>
    <dgm:cxn modelId="{93E21B18-CA35-4576-BE5D-4FF338E78842}" type="presParOf" srcId="{7A284E1E-AAA1-4F0A-8F37-BC875D93A83B}" destId="{8730A125-E537-42A8-B118-CEE1AF71A329}" srcOrd="7" destOrd="0" presId="urn:microsoft.com/office/officeart/2005/8/layout/vList3#1"/>
    <dgm:cxn modelId="{C89BB871-FEED-45EC-AB0C-E033CEB47F82}" type="presParOf" srcId="{7A284E1E-AAA1-4F0A-8F37-BC875D93A83B}" destId="{E542F3E4-DA43-4FB4-B42F-4F388F72E641}" srcOrd="8" destOrd="0" presId="urn:microsoft.com/office/officeart/2005/8/layout/vList3#1"/>
    <dgm:cxn modelId="{C9BF2F30-9258-4688-A8C3-BEBD79D10070}" type="presParOf" srcId="{E542F3E4-DA43-4FB4-B42F-4F388F72E641}" destId="{DC07B8A9-07F0-47AA-A09D-4EC2E7D8DAE6}" srcOrd="0" destOrd="0" presId="urn:microsoft.com/office/officeart/2005/8/layout/vList3#1"/>
    <dgm:cxn modelId="{39C30997-E43C-4AD7-8BA2-01460422002B}" type="presParOf" srcId="{E542F3E4-DA43-4FB4-B42F-4F388F72E641}" destId="{E0702EAA-2B2D-4FFA-956F-8524838CDB3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98D35-381E-4B42-A236-E3D05FED59CB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AEC913DE-DC3B-4550-94FB-FD9D4C7CEBF8}">
      <dgm:prSet phldrT="[Text]"/>
      <dgm:spPr/>
      <dgm:t>
        <a:bodyPr/>
        <a:lstStyle/>
        <a:p>
          <a:r>
            <a:rPr lang="en-US" dirty="0" err="1"/>
            <a:t>Susunan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Tupoksi</a:t>
          </a:r>
          <a:r>
            <a:rPr lang="en-US" dirty="0"/>
            <a:t> </a:t>
          </a:r>
          <a:r>
            <a:rPr lang="en-US" dirty="0" err="1"/>
            <a:t>Terbentuk</a:t>
          </a:r>
          <a:endParaRPr lang="en-US" dirty="0"/>
        </a:p>
      </dgm:t>
    </dgm:pt>
    <dgm:pt modelId="{715D087D-F9BE-486A-B8A6-AFBB250DC43B}" type="parTrans" cxnId="{B2CE0DE3-F3F1-4B2A-8788-DCB9C0852A2A}">
      <dgm:prSet/>
      <dgm:spPr/>
      <dgm:t>
        <a:bodyPr/>
        <a:lstStyle/>
        <a:p>
          <a:endParaRPr lang="en-US"/>
        </a:p>
      </dgm:t>
    </dgm:pt>
    <dgm:pt modelId="{6F393528-5132-4D7D-9BF7-D6C9E9242094}" type="sibTrans" cxnId="{B2CE0DE3-F3F1-4B2A-8788-DCB9C0852A2A}">
      <dgm:prSet/>
      <dgm:spPr/>
      <dgm:t>
        <a:bodyPr/>
        <a:lstStyle/>
        <a:p>
          <a:endParaRPr lang="en-US"/>
        </a:p>
      </dgm:t>
    </dgm:pt>
    <dgm:pt modelId="{5D628C6F-77B7-4955-A6A4-577BB7D6FA6D}">
      <dgm:prSet phldrT="[Text]"/>
      <dgm:spPr/>
      <dgm:t>
        <a:bodyPr/>
        <a:lstStyle/>
        <a:p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Renstra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Program </a:t>
          </a:r>
          <a:r>
            <a:rPr lang="en-US" dirty="0" err="1"/>
            <a:t>Kerja</a:t>
          </a:r>
          <a:r>
            <a:rPr lang="en-US" dirty="0"/>
            <a:t> (General </a:t>
          </a:r>
          <a:r>
            <a:rPr lang="en-US" dirty="0" err="1"/>
            <a:t>dan</a:t>
          </a:r>
          <a:r>
            <a:rPr lang="en-US" dirty="0"/>
            <a:t> per </a:t>
          </a:r>
          <a:r>
            <a:rPr lang="en-US" dirty="0" err="1"/>
            <a:t>Bidang</a:t>
          </a:r>
          <a:r>
            <a:rPr lang="en-US" dirty="0"/>
            <a:t>)</a:t>
          </a:r>
        </a:p>
      </dgm:t>
    </dgm:pt>
    <dgm:pt modelId="{5F0BBD7B-EA3B-42DB-8892-C89E71B9CA46}" type="parTrans" cxnId="{01234E01-D2C6-4285-BDB4-0A51175FE1C7}">
      <dgm:prSet/>
      <dgm:spPr/>
      <dgm:t>
        <a:bodyPr/>
        <a:lstStyle/>
        <a:p>
          <a:endParaRPr lang="en-US"/>
        </a:p>
      </dgm:t>
    </dgm:pt>
    <dgm:pt modelId="{F8BD8908-588A-4299-9340-9C064C1D0DE8}" type="sibTrans" cxnId="{01234E01-D2C6-4285-BDB4-0A51175FE1C7}">
      <dgm:prSet/>
      <dgm:spPr/>
      <dgm:t>
        <a:bodyPr/>
        <a:lstStyle/>
        <a:p>
          <a:endParaRPr lang="en-US"/>
        </a:p>
      </dgm:t>
    </dgm:pt>
    <dgm:pt modelId="{B7C6C147-5718-4C4A-8579-8BC6BCB406E3}">
      <dgm:prSet phldrT="[Text]"/>
      <dgm:spPr/>
      <dgm:t>
        <a:bodyPr/>
        <a:lstStyle/>
        <a:p>
          <a:r>
            <a:rPr lang="en-US" dirty="0" err="1"/>
            <a:t>Kompilasi</a:t>
          </a:r>
          <a:r>
            <a:rPr lang="en-US" dirty="0"/>
            <a:t> </a:t>
          </a:r>
          <a:r>
            <a:rPr lang="en-US" dirty="0" err="1"/>
            <a:t>Renstra</a:t>
          </a:r>
          <a:r>
            <a:rPr lang="en-US" dirty="0"/>
            <a:t> AHS FK UGM-RSS</a:t>
          </a:r>
        </a:p>
      </dgm:t>
    </dgm:pt>
    <dgm:pt modelId="{EDA6F602-1282-4852-BBED-A1D9FB705FB7}" type="parTrans" cxnId="{5A4EDE90-5A82-4BCE-AC37-ABE277450A5F}">
      <dgm:prSet/>
      <dgm:spPr/>
      <dgm:t>
        <a:bodyPr/>
        <a:lstStyle/>
        <a:p>
          <a:endParaRPr lang="en-US"/>
        </a:p>
      </dgm:t>
    </dgm:pt>
    <dgm:pt modelId="{E1DFC645-1709-43EA-AFDA-F4C517506D76}" type="sibTrans" cxnId="{5A4EDE90-5A82-4BCE-AC37-ABE277450A5F}">
      <dgm:prSet/>
      <dgm:spPr/>
      <dgm:t>
        <a:bodyPr/>
        <a:lstStyle/>
        <a:p>
          <a:endParaRPr lang="en-US"/>
        </a:p>
      </dgm:t>
    </dgm:pt>
    <dgm:pt modelId="{B4F90427-94F5-41D8-89ED-6694746041AC}">
      <dgm:prSet phldrT="[Text]"/>
      <dgm:spPr/>
      <dgm:t>
        <a:bodyPr/>
        <a:lstStyle/>
        <a:p>
          <a:r>
            <a:rPr lang="en-US" dirty="0" err="1"/>
            <a:t>Sinkronisasi</a:t>
          </a:r>
          <a:r>
            <a:rPr lang="en-US" dirty="0"/>
            <a:t> </a:t>
          </a:r>
          <a:r>
            <a:rPr lang="en-US" dirty="0" err="1"/>
            <a:t>Renstra</a:t>
          </a:r>
          <a:r>
            <a:rPr lang="en-US" dirty="0"/>
            <a:t> AHS FK UGM-RSS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Renstra</a:t>
          </a:r>
          <a:r>
            <a:rPr lang="en-US" dirty="0"/>
            <a:t> FK UGM</a:t>
          </a:r>
        </a:p>
      </dgm:t>
    </dgm:pt>
    <dgm:pt modelId="{028C984B-0376-4FA8-BCD9-366CE7B8884E}" type="parTrans" cxnId="{6EFA8B3C-9C6A-4F61-B3B9-56A980E7023E}">
      <dgm:prSet/>
      <dgm:spPr/>
      <dgm:t>
        <a:bodyPr/>
        <a:lstStyle/>
        <a:p>
          <a:endParaRPr lang="en-US"/>
        </a:p>
      </dgm:t>
    </dgm:pt>
    <dgm:pt modelId="{63C29A9C-5A10-4EE4-8EF4-2CC0A0C0A8D7}" type="sibTrans" cxnId="{6EFA8B3C-9C6A-4F61-B3B9-56A980E7023E}">
      <dgm:prSet/>
      <dgm:spPr/>
      <dgm:t>
        <a:bodyPr/>
        <a:lstStyle/>
        <a:p>
          <a:endParaRPr lang="en-US"/>
        </a:p>
      </dgm:t>
    </dgm:pt>
    <dgm:pt modelId="{F43EB225-0D72-4B8E-9523-81A5A6C02898}" type="pres">
      <dgm:prSet presAssocID="{0CF98D35-381E-4B42-A236-E3D05FED59CB}" presName="Name0" presStyleCnt="0">
        <dgm:presLayoutVars>
          <dgm:dir/>
          <dgm:animLvl val="lvl"/>
          <dgm:resizeHandles val="exact"/>
        </dgm:presLayoutVars>
      </dgm:prSet>
      <dgm:spPr/>
    </dgm:pt>
    <dgm:pt modelId="{B37A51DE-5E24-46ED-9318-69FA06BE1F89}" type="pres">
      <dgm:prSet presAssocID="{AEC913DE-DC3B-4550-94FB-FD9D4C7CEBF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2AA53E-6AAD-4042-B60B-7B181F069CDC}" type="pres">
      <dgm:prSet presAssocID="{6F393528-5132-4D7D-9BF7-D6C9E9242094}" presName="parTxOnlySpace" presStyleCnt="0"/>
      <dgm:spPr/>
    </dgm:pt>
    <dgm:pt modelId="{BA3FEEAC-E4F9-49C8-B7DC-D3E4AC40F209}" type="pres">
      <dgm:prSet presAssocID="{5D628C6F-77B7-4955-A6A4-577BB7D6FA6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C8F428-F5F8-49B7-B338-7FA441079722}" type="pres">
      <dgm:prSet presAssocID="{F8BD8908-588A-4299-9340-9C064C1D0DE8}" presName="parTxOnlySpace" presStyleCnt="0"/>
      <dgm:spPr/>
    </dgm:pt>
    <dgm:pt modelId="{075544F7-4A96-4829-8884-B90835747E9B}" type="pres">
      <dgm:prSet presAssocID="{B7C6C147-5718-4C4A-8579-8BC6BCB406E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51134E3-450B-459C-AB31-7389D95CF382}" type="pres">
      <dgm:prSet presAssocID="{E1DFC645-1709-43EA-AFDA-F4C517506D76}" presName="parTxOnlySpace" presStyleCnt="0"/>
      <dgm:spPr/>
    </dgm:pt>
    <dgm:pt modelId="{C583E912-F276-46A8-88D0-14D19C1885D9}" type="pres">
      <dgm:prSet presAssocID="{B4F90427-94F5-41D8-89ED-6694746041A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234E01-D2C6-4285-BDB4-0A51175FE1C7}" srcId="{0CF98D35-381E-4B42-A236-E3D05FED59CB}" destId="{5D628C6F-77B7-4955-A6A4-577BB7D6FA6D}" srcOrd="1" destOrd="0" parTransId="{5F0BBD7B-EA3B-42DB-8892-C89E71B9CA46}" sibTransId="{F8BD8908-588A-4299-9340-9C064C1D0DE8}"/>
    <dgm:cxn modelId="{BE001524-3741-4E12-809E-5B4EF9887260}" type="presOf" srcId="{5D628C6F-77B7-4955-A6A4-577BB7D6FA6D}" destId="{BA3FEEAC-E4F9-49C8-B7DC-D3E4AC40F209}" srcOrd="0" destOrd="0" presId="urn:microsoft.com/office/officeart/2005/8/layout/chevron1"/>
    <dgm:cxn modelId="{6EFA8B3C-9C6A-4F61-B3B9-56A980E7023E}" srcId="{0CF98D35-381E-4B42-A236-E3D05FED59CB}" destId="{B4F90427-94F5-41D8-89ED-6694746041AC}" srcOrd="3" destOrd="0" parTransId="{028C984B-0376-4FA8-BCD9-366CE7B8884E}" sibTransId="{63C29A9C-5A10-4EE4-8EF4-2CC0A0C0A8D7}"/>
    <dgm:cxn modelId="{F520F840-3579-4ED6-8EB3-C6CD4611FAC7}" type="presOf" srcId="{0CF98D35-381E-4B42-A236-E3D05FED59CB}" destId="{F43EB225-0D72-4B8E-9523-81A5A6C02898}" srcOrd="0" destOrd="0" presId="urn:microsoft.com/office/officeart/2005/8/layout/chevron1"/>
    <dgm:cxn modelId="{C188F454-B9C2-4A8E-AD19-A9929A958579}" type="presOf" srcId="{B7C6C147-5718-4C4A-8579-8BC6BCB406E3}" destId="{075544F7-4A96-4829-8884-B90835747E9B}" srcOrd="0" destOrd="0" presId="urn:microsoft.com/office/officeart/2005/8/layout/chevron1"/>
    <dgm:cxn modelId="{5A4EDE90-5A82-4BCE-AC37-ABE277450A5F}" srcId="{0CF98D35-381E-4B42-A236-E3D05FED59CB}" destId="{B7C6C147-5718-4C4A-8579-8BC6BCB406E3}" srcOrd="2" destOrd="0" parTransId="{EDA6F602-1282-4852-BBED-A1D9FB705FB7}" sibTransId="{E1DFC645-1709-43EA-AFDA-F4C517506D76}"/>
    <dgm:cxn modelId="{FF8EF599-5405-47E0-8081-F38A8F90E822}" type="presOf" srcId="{AEC913DE-DC3B-4550-94FB-FD9D4C7CEBF8}" destId="{B37A51DE-5E24-46ED-9318-69FA06BE1F89}" srcOrd="0" destOrd="0" presId="urn:microsoft.com/office/officeart/2005/8/layout/chevron1"/>
    <dgm:cxn modelId="{B2CE0DE3-F3F1-4B2A-8788-DCB9C0852A2A}" srcId="{0CF98D35-381E-4B42-A236-E3D05FED59CB}" destId="{AEC913DE-DC3B-4550-94FB-FD9D4C7CEBF8}" srcOrd="0" destOrd="0" parTransId="{715D087D-F9BE-486A-B8A6-AFBB250DC43B}" sibTransId="{6F393528-5132-4D7D-9BF7-D6C9E9242094}"/>
    <dgm:cxn modelId="{950428E4-2140-4B39-AEFD-F481D336C526}" type="presOf" srcId="{B4F90427-94F5-41D8-89ED-6694746041AC}" destId="{C583E912-F276-46A8-88D0-14D19C1885D9}" srcOrd="0" destOrd="0" presId="urn:microsoft.com/office/officeart/2005/8/layout/chevron1"/>
    <dgm:cxn modelId="{08885CF4-997C-4917-A601-489D90A74A5B}" type="presParOf" srcId="{F43EB225-0D72-4B8E-9523-81A5A6C02898}" destId="{B37A51DE-5E24-46ED-9318-69FA06BE1F89}" srcOrd="0" destOrd="0" presId="urn:microsoft.com/office/officeart/2005/8/layout/chevron1"/>
    <dgm:cxn modelId="{CD689FF5-D8A3-4551-A3C1-6B6BEF8E068A}" type="presParOf" srcId="{F43EB225-0D72-4B8E-9523-81A5A6C02898}" destId="{E72AA53E-6AAD-4042-B60B-7B181F069CDC}" srcOrd="1" destOrd="0" presId="urn:microsoft.com/office/officeart/2005/8/layout/chevron1"/>
    <dgm:cxn modelId="{3B6C1EC7-892E-4AF7-9AB5-F7B386DE0E1D}" type="presParOf" srcId="{F43EB225-0D72-4B8E-9523-81A5A6C02898}" destId="{BA3FEEAC-E4F9-49C8-B7DC-D3E4AC40F209}" srcOrd="2" destOrd="0" presId="urn:microsoft.com/office/officeart/2005/8/layout/chevron1"/>
    <dgm:cxn modelId="{DA8FF712-7DD3-498E-A078-B964E4DDEAA4}" type="presParOf" srcId="{F43EB225-0D72-4B8E-9523-81A5A6C02898}" destId="{D3C8F428-F5F8-49B7-B338-7FA441079722}" srcOrd="3" destOrd="0" presId="urn:microsoft.com/office/officeart/2005/8/layout/chevron1"/>
    <dgm:cxn modelId="{682515D8-C7CD-4FE2-A74C-BAF1273B8E77}" type="presParOf" srcId="{F43EB225-0D72-4B8E-9523-81A5A6C02898}" destId="{075544F7-4A96-4829-8884-B90835747E9B}" srcOrd="4" destOrd="0" presId="urn:microsoft.com/office/officeart/2005/8/layout/chevron1"/>
    <dgm:cxn modelId="{CF27617D-9588-4400-81C0-2D31AE639D3A}" type="presParOf" srcId="{F43EB225-0D72-4B8E-9523-81A5A6C02898}" destId="{051134E3-450B-459C-AB31-7389D95CF382}" srcOrd="5" destOrd="0" presId="urn:microsoft.com/office/officeart/2005/8/layout/chevron1"/>
    <dgm:cxn modelId="{594ACB5D-251B-44BD-98CE-32B89F620E28}" type="presParOf" srcId="{F43EB225-0D72-4B8E-9523-81A5A6C02898}" destId="{C583E912-F276-46A8-88D0-14D19C1885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662F8-59F8-425C-B0FC-695F1E22915C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946E0D95-BA16-4F7C-AFF6-CBE87336F55C}">
      <dgm:prSet phldrT="[Text]"/>
      <dgm:spPr/>
      <dgm:t>
        <a:bodyPr/>
        <a:lstStyle/>
        <a:p>
          <a:r>
            <a:rPr lang="en-US" dirty="0" err="1"/>
            <a:t>Penelitian</a:t>
          </a:r>
          <a:endParaRPr lang="en-US" dirty="0"/>
        </a:p>
      </dgm:t>
    </dgm:pt>
    <dgm:pt modelId="{7895E2F5-0B6C-46BC-A98D-0FD1411F0BF6}" type="parTrans" cxnId="{7F07B297-B6E3-4E7B-AD93-052C4AE94451}">
      <dgm:prSet/>
      <dgm:spPr/>
      <dgm:t>
        <a:bodyPr/>
        <a:lstStyle/>
        <a:p>
          <a:endParaRPr lang="en-US"/>
        </a:p>
      </dgm:t>
    </dgm:pt>
    <dgm:pt modelId="{D5AF3C29-24FE-48A8-8528-7D0E347E9BCC}" type="sibTrans" cxnId="{7F07B297-B6E3-4E7B-AD93-052C4AE94451}">
      <dgm:prSet/>
      <dgm:spPr/>
      <dgm:t>
        <a:bodyPr/>
        <a:lstStyle/>
        <a:p>
          <a:endParaRPr lang="en-US"/>
        </a:p>
      </dgm:t>
    </dgm:pt>
    <dgm:pt modelId="{155D8F3F-CAAE-406D-8B11-28AF06E5AA42}">
      <dgm:prSet phldrT="[Text]"/>
      <dgm:spPr/>
      <dgm:t>
        <a:bodyPr/>
        <a:lstStyle/>
        <a:p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Strategis</a:t>
          </a:r>
          <a:endParaRPr lang="en-US" dirty="0"/>
        </a:p>
      </dgm:t>
    </dgm:pt>
    <dgm:pt modelId="{FE8F24AD-67B4-4DCF-8743-D0BD688104D6}" type="parTrans" cxnId="{9BB7A55C-4B0F-4722-AC62-CBF34DDCEF6D}">
      <dgm:prSet/>
      <dgm:spPr/>
      <dgm:t>
        <a:bodyPr/>
        <a:lstStyle/>
        <a:p>
          <a:endParaRPr lang="en-US"/>
        </a:p>
      </dgm:t>
    </dgm:pt>
    <dgm:pt modelId="{4658DD4F-9D79-4717-8492-420AF03A4F8C}" type="sibTrans" cxnId="{9BB7A55C-4B0F-4722-AC62-CBF34DDCEF6D}">
      <dgm:prSet/>
      <dgm:spPr/>
      <dgm:t>
        <a:bodyPr/>
        <a:lstStyle/>
        <a:p>
          <a:endParaRPr lang="en-US"/>
        </a:p>
      </dgm:t>
    </dgm:pt>
    <dgm:pt modelId="{7F0994AA-15BF-491F-8FD2-76EB87426509}">
      <dgm:prSet phldrT="[Text]"/>
      <dgm:spPr/>
      <dgm:t>
        <a:bodyPr/>
        <a:lstStyle/>
        <a:p>
          <a:r>
            <a:rPr lang="en-US" dirty="0"/>
            <a:t>Pendidikan</a:t>
          </a:r>
        </a:p>
      </dgm:t>
    </dgm:pt>
    <dgm:pt modelId="{264495E0-A103-4344-91D7-38194A624BAF}" type="parTrans" cxnId="{15C1EB22-3467-45A5-9939-B9C2B1B66B66}">
      <dgm:prSet/>
      <dgm:spPr/>
      <dgm:t>
        <a:bodyPr/>
        <a:lstStyle/>
        <a:p>
          <a:endParaRPr lang="en-US"/>
        </a:p>
      </dgm:t>
    </dgm:pt>
    <dgm:pt modelId="{EB6200FC-9F61-445B-A483-41DB44482DE5}" type="sibTrans" cxnId="{15C1EB22-3467-45A5-9939-B9C2B1B66B66}">
      <dgm:prSet/>
      <dgm:spPr/>
      <dgm:t>
        <a:bodyPr/>
        <a:lstStyle/>
        <a:p>
          <a:endParaRPr lang="en-US"/>
        </a:p>
      </dgm:t>
    </dgm:pt>
    <dgm:pt modelId="{A4B73323-6269-4D7D-B8DD-007768C2F8B7}" type="pres">
      <dgm:prSet presAssocID="{1DD662F8-59F8-425C-B0FC-695F1E22915C}" presName="compositeShape" presStyleCnt="0">
        <dgm:presLayoutVars>
          <dgm:chMax val="7"/>
          <dgm:dir/>
          <dgm:resizeHandles val="exact"/>
        </dgm:presLayoutVars>
      </dgm:prSet>
      <dgm:spPr/>
    </dgm:pt>
    <dgm:pt modelId="{12D70BB4-F2B6-444E-89E5-E9330BDE078A}" type="pres">
      <dgm:prSet presAssocID="{1DD662F8-59F8-425C-B0FC-695F1E22915C}" presName="wedge1" presStyleLbl="node1" presStyleIdx="0" presStyleCnt="3"/>
      <dgm:spPr/>
    </dgm:pt>
    <dgm:pt modelId="{0B039DCB-A6F8-472E-85F5-F60EA53ADB58}" type="pres">
      <dgm:prSet presAssocID="{1DD662F8-59F8-425C-B0FC-695F1E22915C}" presName="dummy1a" presStyleCnt="0"/>
      <dgm:spPr/>
    </dgm:pt>
    <dgm:pt modelId="{4BD5C374-08B5-4DF4-B880-28DD25702FBA}" type="pres">
      <dgm:prSet presAssocID="{1DD662F8-59F8-425C-B0FC-695F1E22915C}" presName="dummy1b" presStyleCnt="0"/>
      <dgm:spPr/>
    </dgm:pt>
    <dgm:pt modelId="{0AB8047D-31D5-46FE-BF24-5672BCB0CF50}" type="pres">
      <dgm:prSet presAssocID="{1DD662F8-59F8-425C-B0FC-695F1E22915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732A74-2764-4DDF-BE50-4594CC76426E}" type="pres">
      <dgm:prSet presAssocID="{1DD662F8-59F8-425C-B0FC-695F1E22915C}" presName="wedge2" presStyleLbl="node1" presStyleIdx="1" presStyleCnt="3"/>
      <dgm:spPr/>
    </dgm:pt>
    <dgm:pt modelId="{71E965E2-6BE6-4BFA-9B58-F06A1B1C44F6}" type="pres">
      <dgm:prSet presAssocID="{1DD662F8-59F8-425C-B0FC-695F1E22915C}" presName="dummy2a" presStyleCnt="0"/>
      <dgm:spPr/>
    </dgm:pt>
    <dgm:pt modelId="{65EDA820-3CCE-4DE2-BD1C-8BAC46D2BA88}" type="pres">
      <dgm:prSet presAssocID="{1DD662F8-59F8-425C-B0FC-695F1E22915C}" presName="dummy2b" presStyleCnt="0"/>
      <dgm:spPr/>
    </dgm:pt>
    <dgm:pt modelId="{1F823434-82BA-48B7-93E0-C1E1EE59871F}" type="pres">
      <dgm:prSet presAssocID="{1DD662F8-59F8-425C-B0FC-695F1E22915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30C454-EA54-403E-B9AF-8237180EB268}" type="pres">
      <dgm:prSet presAssocID="{1DD662F8-59F8-425C-B0FC-695F1E22915C}" presName="wedge3" presStyleLbl="node1" presStyleIdx="2" presStyleCnt="3"/>
      <dgm:spPr/>
    </dgm:pt>
    <dgm:pt modelId="{25CB9D69-1105-4593-92F6-437F43932A48}" type="pres">
      <dgm:prSet presAssocID="{1DD662F8-59F8-425C-B0FC-695F1E22915C}" presName="dummy3a" presStyleCnt="0"/>
      <dgm:spPr/>
    </dgm:pt>
    <dgm:pt modelId="{A5ADE83F-8BE7-4ACB-A6A5-AC649F147D64}" type="pres">
      <dgm:prSet presAssocID="{1DD662F8-59F8-425C-B0FC-695F1E22915C}" presName="dummy3b" presStyleCnt="0"/>
      <dgm:spPr/>
    </dgm:pt>
    <dgm:pt modelId="{5F2EA5BB-1F6F-452C-9986-D912B7EF666C}" type="pres">
      <dgm:prSet presAssocID="{1DD662F8-59F8-425C-B0FC-695F1E22915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00E3364-6D78-4BD4-B0FD-45788178ADEB}" type="pres">
      <dgm:prSet presAssocID="{D5AF3C29-24FE-48A8-8528-7D0E347E9BCC}" presName="arrowWedge1" presStyleLbl="fgSibTrans2D1" presStyleIdx="0" presStyleCnt="3"/>
      <dgm:spPr/>
    </dgm:pt>
    <dgm:pt modelId="{7088E162-F7FD-49A4-8DFD-D18CFE406E32}" type="pres">
      <dgm:prSet presAssocID="{4658DD4F-9D79-4717-8492-420AF03A4F8C}" presName="arrowWedge2" presStyleLbl="fgSibTrans2D1" presStyleIdx="1" presStyleCnt="3"/>
      <dgm:spPr/>
    </dgm:pt>
    <dgm:pt modelId="{AEDF880A-2657-4AB0-BB61-3D4AE8B2B8DD}" type="pres">
      <dgm:prSet presAssocID="{EB6200FC-9F61-445B-A483-41DB44482DE5}" presName="arrowWedge3" presStyleLbl="fgSibTrans2D1" presStyleIdx="2" presStyleCnt="3"/>
      <dgm:spPr/>
    </dgm:pt>
  </dgm:ptLst>
  <dgm:cxnLst>
    <dgm:cxn modelId="{94E2F110-C0B3-4A53-A340-C90094FB96AB}" type="presOf" srcId="{946E0D95-BA16-4F7C-AFF6-CBE87336F55C}" destId="{12D70BB4-F2B6-444E-89E5-E9330BDE078A}" srcOrd="0" destOrd="0" presId="urn:microsoft.com/office/officeart/2005/8/layout/cycle8"/>
    <dgm:cxn modelId="{C7D30611-1BDF-4786-A70B-A32E7894924B}" type="presOf" srcId="{155D8F3F-CAAE-406D-8B11-28AF06E5AA42}" destId="{F3732A74-2764-4DDF-BE50-4594CC76426E}" srcOrd="0" destOrd="0" presId="urn:microsoft.com/office/officeart/2005/8/layout/cycle8"/>
    <dgm:cxn modelId="{15C1EB22-3467-45A5-9939-B9C2B1B66B66}" srcId="{1DD662F8-59F8-425C-B0FC-695F1E22915C}" destId="{7F0994AA-15BF-491F-8FD2-76EB87426509}" srcOrd="2" destOrd="0" parTransId="{264495E0-A103-4344-91D7-38194A624BAF}" sibTransId="{EB6200FC-9F61-445B-A483-41DB44482DE5}"/>
    <dgm:cxn modelId="{17C34E3E-61FE-4EFF-8063-2F3B60B7B8EA}" type="presOf" srcId="{7F0994AA-15BF-491F-8FD2-76EB87426509}" destId="{5F2EA5BB-1F6F-452C-9986-D912B7EF666C}" srcOrd="1" destOrd="0" presId="urn:microsoft.com/office/officeart/2005/8/layout/cycle8"/>
    <dgm:cxn modelId="{9BB7A55C-4B0F-4722-AC62-CBF34DDCEF6D}" srcId="{1DD662F8-59F8-425C-B0FC-695F1E22915C}" destId="{155D8F3F-CAAE-406D-8B11-28AF06E5AA42}" srcOrd="1" destOrd="0" parTransId="{FE8F24AD-67B4-4DCF-8743-D0BD688104D6}" sibTransId="{4658DD4F-9D79-4717-8492-420AF03A4F8C}"/>
    <dgm:cxn modelId="{6C4B0473-6CFC-4A96-B5AE-094B06FC7068}" type="presOf" srcId="{155D8F3F-CAAE-406D-8B11-28AF06E5AA42}" destId="{1F823434-82BA-48B7-93E0-C1E1EE59871F}" srcOrd="1" destOrd="0" presId="urn:microsoft.com/office/officeart/2005/8/layout/cycle8"/>
    <dgm:cxn modelId="{44690989-A76B-45FB-B79E-2333D334293C}" type="presOf" srcId="{7F0994AA-15BF-491F-8FD2-76EB87426509}" destId="{EA30C454-EA54-403E-B9AF-8237180EB268}" srcOrd="0" destOrd="0" presId="urn:microsoft.com/office/officeart/2005/8/layout/cycle8"/>
    <dgm:cxn modelId="{7F07B297-B6E3-4E7B-AD93-052C4AE94451}" srcId="{1DD662F8-59F8-425C-B0FC-695F1E22915C}" destId="{946E0D95-BA16-4F7C-AFF6-CBE87336F55C}" srcOrd="0" destOrd="0" parTransId="{7895E2F5-0B6C-46BC-A98D-0FD1411F0BF6}" sibTransId="{D5AF3C29-24FE-48A8-8528-7D0E347E9BCC}"/>
    <dgm:cxn modelId="{225F43EF-E331-4297-BBCD-EE0A7BEE34D4}" type="presOf" srcId="{946E0D95-BA16-4F7C-AFF6-CBE87336F55C}" destId="{0AB8047D-31D5-46FE-BF24-5672BCB0CF50}" srcOrd="1" destOrd="0" presId="urn:microsoft.com/office/officeart/2005/8/layout/cycle8"/>
    <dgm:cxn modelId="{55F78EFA-6B44-4149-B3B9-829B927F6208}" type="presOf" srcId="{1DD662F8-59F8-425C-B0FC-695F1E22915C}" destId="{A4B73323-6269-4D7D-B8DD-007768C2F8B7}" srcOrd="0" destOrd="0" presId="urn:microsoft.com/office/officeart/2005/8/layout/cycle8"/>
    <dgm:cxn modelId="{E08946D0-B589-4EF2-AA3B-1E7219E8E5D0}" type="presParOf" srcId="{A4B73323-6269-4D7D-B8DD-007768C2F8B7}" destId="{12D70BB4-F2B6-444E-89E5-E9330BDE078A}" srcOrd="0" destOrd="0" presId="urn:microsoft.com/office/officeart/2005/8/layout/cycle8"/>
    <dgm:cxn modelId="{E3DCE3F5-F369-485A-868E-BE5741DEF373}" type="presParOf" srcId="{A4B73323-6269-4D7D-B8DD-007768C2F8B7}" destId="{0B039DCB-A6F8-472E-85F5-F60EA53ADB58}" srcOrd="1" destOrd="0" presId="urn:microsoft.com/office/officeart/2005/8/layout/cycle8"/>
    <dgm:cxn modelId="{ED011631-A89D-482B-B0C6-96EF95F96ECC}" type="presParOf" srcId="{A4B73323-6269-4D7D-B8DD-007768C2F8B7}" destId="{4BD5C374-08B5-4DF4-B880-28DD25702FBA}" srcOrd="2" destOrd="0" presId="urn:microsoft.com/office/officeart/2005/8/layout/cycle8"/>
    <dgm:cxn modelId="{29C1C310-C292-4CA8-9E70-3FFF2DF42740}" type="presParOf" srcId="{A4B73323-6269-4D7D-B8DD-007768C2F8B7}" destId="{0AB8047D-31D5-46FE-BF24-5672BCB0CF50}" srcOrd="3" destOrd="0" presId="urn:microsoft.com/office/officeart/2005/8/layout/cycle8"/>
    <dgm:cxn modelId="{2622526B-5FD6-422E-8594-2C99B1DD57CF}" type="presParOf" srcId="{A4B73323-6269-4D7D-B8DD-007768C2F8B7}" destId="{F3732A74-2764-4DDF-BE50-4594CC76426E}" srcOrd="4" destOrd="0" presId="urn:microsoft.com/office/officeart/2005/8/layout/cycle8"/>
    <dgm:cxn modelId="{195DB67A-04FC-4ABC-B72F-5680449D4809}" type="presParOf" srcId="{A4B73323-6269-4D7D-B8DD-007768C2F8B7}" destId="{71E965E2-6BE6-4BFA-9B58-F06A1B1C44F6}" srcOrd="5" destOrd="0" presId="urn:microsoft.com/office/officeart/2005/8/layout/cycle8"/>
    <dgm:cxn modelId="{977F3F23-EBB3-4BB9-9A64-91EB925B90BA}" type="presParOf" srcId="{A4B73323-6269-4D7D-B8DD-007768C2F8B7}" destId="{65EDA820-3CCE-4DE2-BD1C-8BAC46D2BA88}" srcOrd="6" destOrd="0" presId="urn:microsoft.com/office/officeart/2005/8/layout/cycle8"/>
    <dgm:cxn modelId="{8A1953BE-655F-4339-AD59-78FA55FB6DF9}" type="presParOf" srcId="{A4B73323-6269-4D7D-B8DD-007768C2F8B7}" destId="{1F823434-82BA-48B7-93E0-C1E1EE59871F}" srcOrd="7" destOrd="0" presId="urn:microsoft.com/office/officeart/2005/8/layout/cycle8"/>
    <dgm:cxn modelId="{DC7CB2EF-6BD7-4923-A157-06FF4D25DB8E}" type="presParOf" srcId="{A4B73323-6269-4D7D-B8DD-007768C2F8B7}" destId="{EA30C454-EA54-403E-B9AF-8237180EB268}" srcOrd="8" destOrd="0" presId="urn:microsoft.com/office/officeart/2005/8/layout/cycle8"/>
    <dgm:cxn modelId="{FF18B412-BB4C-401B-A0C7-0897EECF8305}" type="presParOf" srcId="{A4B73323-6269-4D7D-B8DD-007768C2F8B7}" destId="{25CB9D69-1105-4593-92F6-437F43932A48}" srcOrd="9" destOrd="0" presId="urn:microsoft.com/office/officeart/2005/8/layout/cycle8"/>
    <dgm:cxn modelId="{C2CFA0A1-2745-48CB-BA8B-9BC11A4ED194}" type="presParOf" srcId="{A4B73323-6269-4D7D-B8DD-007768C2F8B7}" destId="{A5ADE83F-8BE7-4ACB-A6A5-AC649F147D64}" srcOrd="10" destOrd="0" presId="urn:microsoft.com/office/officeart/2005/8/layout/cycle8"/>
    <dgm:cxn modelId="{56FB1B71-44AE-4198-863B-C19782D71F28}" type="presParOf" srcId="{A4B73323-6269-4D7D-B8DD-007768C2F8B7}" destId="{5F2EA5BB-1F6F-452C-9986-D912B7EF666C}" srcOrd="11" destOrd="0" presId="urn:microsoft.com/office/officeart/2005/8/layout/cycle8"/>
    <dgm:cxn modelId="{1DDBE3FA-24A8-433D-A23F-2699593EFE3F}" type="presParOf" srcId="{A4B73323-6269-4D7D-B8DD-007768C2F8B7}" destId="{500E3364-6D78-4BD4-B0FD-45788178ADEB}" srcOrd="12" destOrd="0" presId="urn:microsoft.com/office/officeart/2005/8/layout/cycle8"/>
    <dgm:cxn modelId="{CC94333E-1159-4553-9563-579C6C3D00FC}" type="presParOf" srcId="{A4B73323-6269-4D7D-B8DD-007768C2F8B7}" destId="{7088E162-F7FD-49A4-8DFD-D18CFE406E32}" srcOrd="13" destOrd="0" presId="urn:microsoft.com/office/officeart/2005/8/layout/cycle8"/>
    <dgm:cxn modelId="{8B254F6E-2760-4EA9-AC3B-C86FDE9A717A}" type="presParOf" srcId="{A4B73323-6269-4D7D-B8DD-007768C2F8B7}" destId="{AEDF880A-2657-4AB0-BB61-3D4AE8B2B8D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6C9AB-CD74-4413-AC40-E5DE590CDAD0}">
      <dsp:nvSpPr>
        <dsp:cNvPr id="0" name=""/>
        <dsp:cNvSpPr/>
      </dsp:nvSpPr>
      <dsp:spPr>
        <a:xfrm rot="10800000">
          <a:off x="1407736" y="1782"/>
          <a:ext cx="4763262" cy="831871"/>
        </a:xfrm>
        <a:prstGeom prst="homePlate">
          <a:avLst/>
        </a:prstGeom>
        <a:solidFill>
          <a:srgbClr val="00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Functional Integration</a:t>
          </a:r>
        </a:p>
      </dsp:txBody>
      <dsp:txXfrm rot="10800000">
        <a:off x="1615704" y="1782"/>
        <a:ext cx="4555294" cy="831871"/>
      </dsp:txXfrm>
    </dsp:sp>
    <dsp:sp modelId="{E27EEDD7-9E57-4366-9439-ABC8650BB24A}">
      <dsp:nvSpPr>
        <dsp:cNvPr id="0" name=""/>
        <dsp:cNvSpPr/>
      </dsp:nvSpPr>
      <dsp:spPr>
        <a:xfrm>
          <a:off x="991801" y="1782"/>
          <a:ext cx="831871" cy="8318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5EE68-949B-4EAE-8FAC-8BB0ABE902A4}">
      <dsp:nvSpPr>
        <dsp:cNvPr id="0" name=""/>
        <dsp:cNvSpPr/>
      </dsp:nvSpPr>
      <dsp:spPr>
        <a:xfrm rot="10800000">
          <a:off x="1407736" y="1081973"/>
          <a:ext cx="4763262" cy="831871"/>
        </a:xfrm>
        <a:prstGeom prst="homePlate">
          <a:avLst/>
        </a:prstGeom>
        <a:solidFill>
          <a:srgbClr val="33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Information Integration</a:t>
          </a:r>
        </a:p>
      </dsp:txBody>
      <dsp:txXfrm rot="10800000">
        <a:off x="1615704" y="1081973"/>
        <a:ext cx="4555294" cy="831871"/>
      </dsp:txXfrm>
    </dsp:sp>
    <dsp:sp modelId="{4431069D-0933-41A6-A6BE-87BA6FCBEA54}">
      <dsp:nvSpPr>
        <dsp:cNvPr id="0" name=""/>
        <dsp:cNvSpPr/>
      </dsp:nvSpPr>
      <dsp:spPr>
        <a:xfrm>
          <a:off x="991801" y="1081973"/>
          <a:ext cx="831871" cy="8318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D6A13-402C-484B-90D1-8BF225B9ED8C}">
      <dsp:nvSpPr>
        <dsp:cNvPr id="0" name=""/>
        <dsp:cNvSpPr/>
      </dsp:nvSpPr>
      <dsp:spPr>
        <a:xfrm rot="10800000">
          <a:off x="1407736" y="2162164"/>
          <a:ext cx="4763262" cy="831871"/>
        </a:xfrm>
        <a:prstGeom prst="homePlate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Clinical Integration</a:t>
          </a:r>
        </a:p>
      </dsp:txBody>
      <dsp:txXfrm rot="10800000">
        <a:off x="1615704" y="2162164"/>
        <a:ext cx="4555294" cy="831871"/>
      </dsp:txXfrm>
    </dsp:sp>
    <dsp:sp modelId="{88B88032-E2C2-46D8-8320-866F98F648EF}">
      <dsp:nvSpPr>
        <dsp:cNvPr id="0" name=""/>
        <dsp:cNvSpPr/>
      </dsp:nvSpPr>
      <dsp:spPr>
        <a:xfrm>
          <a:off x="991801" y="2162164"/>
          <a:ext cx="831871" cy="8318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6AEE0-5CEA-425F-8CFD-E4E2E403AEBB}">
      <dsp:nvSpPr>
        <dsp:cNvPr id="0" name=""/>
        <dsp:cNvSpPr/>
      </dsp:nvSpPr>
      <dsp:spPr>
        <a:xfrm rot="10800000">
          <a:off x="1407736" y="3242355"/>
          <a:ext cx="4763262" cy="831871"/>
        </a:xfrm>
        <a:prstGeom prst="homePlate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Community Empowerment Integration</a:t>
          </a:r>
        </a:p>
      </dsp:txBody>
      <dsp:txXfrm rot="10800000">
        <a:off x="1615704" y="3242355"/>
        <a:ext cx="4555294" cy="831871"/>
      </dsp:txXfrm>
    </dsp:sp>
    <dsp:sp modelId="{C8DAC55F-5C61-4166-AE95-FD01A9DED359}">
      <dsp:nvSpPr>
        <dsp:cNvPr id="0" name=""/>
        <dsp:cNvSpPr/>
      </dsp:nvSpPr>
      <dsp:spPr>
        <a:xfrm>
          <a:off x="991801" y="3242355"/>
          <a:ext cx="831871" cy="8318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02EAA-2B2D-4FFA-956F-8524838CDB39}">
      <dsp:nvSpPr>
        <dsp:cNvPr id="0" name=""/>
        <dsp:cNvSpPr/>
      </dsp:nvSpPr>
      <dsp:spPr>
        <a:xfrm rot="10800000">
          <a:off x="1407736" y="4322546"/>
          <a:ext cx="4763262" cy="831871"/>
        </a:xfrm>
        <a:prstGeom prst="homePlate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Financial Integration</a:t>
          </a:r>
        </a:p>
      </dsp:txBody>
      <dsp:txXfrm rot="10800000">
        <a:off x="1615704" y="4322546"/>
        <a:ext cx="4555294" cy="831871"/>
      </dsp:txXfrm>
    </dsp:sp>
    <dsp:sp modelId="{DC07B8A9-07F0-47AA-A09D-4EC2E7D8DAE6}">
      <dsp:nvSpPr>
        <dsp:cNvPr id="0" name=""/>
        <dsp:cNvSpPr/>
      </dsp:nvSpPr>
      <dsp:spPr>
        <a:xfrm>
          <a:off x="991801" y="4322546"/>
          <a:ext cx="831871" cy="8318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51DE-5E24-46ED-9318-69FA06BE1F89}">
      <dsp:nvSpPr>
        <dsp:cNvPr id="0" name=""/>
        <dsp:cNvSpPr/>
      </dsp:nvSpPr>
      <dsp:spPr>
        <a:xfrm>
          <a:off x="5157" y="627304"/>
          <a:ext cx="3002150" cy="12008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Susunan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Tupoksi</a:t>
          </a:r>
          <a:r>
            <a:rPr lang="en-US" sz="1600" kern="1200" dirty="0"/>
            <a:t> </a:t>
          </a:r>
          <a:r>
            <a:rPr lang="en-US" sz="1600" kern="1200" dirty="0" err="1"/>
            <a:t>Terbentuk</a:t>
          </a:r>
          <a:endParaRPr lang="en-US" sz="1600" kern="1200" dirty="0"/>
        </a:p>
      </dsp:txBody>
      <dsp:txXfrm>
        <a:off x="605587" y="627304"/>
        <a:ext cx="1801290" cy="1200860"/>
      </dsp:txXfrm>
    </dsp:sp>
    <dsp:sp modelId="{BA3FEEAC-E4F9-49C8-B7DC-D3E4AC40F209}">
      <dsp:nvSpPr>
        <dsp:cNvPr id="0" name=""/>
        <dsp:cNvSpPr/>
      </dsp:nvSpPr>
      <dsp:spPr>
        <a:xfrm>
          <a:off x="2707093" y="627304"/>
          <a:ext cx="3002150" cy="1200860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</a:t>
          </a:r>
          <a:r>
            <a:rPr lang="en-US" sz="1600" kern="1200" dirty="0" err="1"/>
            <a:t>Renstra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Program </a:t>
          </a:r>
          <a:r>
            <a:rPr lang="en-US" sz="1600" kern="1200" dirty="0" err="1"/>
            <a:t>Kerja</a:t>
          </a:r>
          <a:r>
            <a:rPr lang="en-US" sz="1600" kern="1200" dirty="0"/>
            <a:t> (General </a:t>
          </a:r>
          <a:r>
            <a:rPr lang="en-US" sz="1600" kern="1200" dirty="0" err="1"/>
            <a:t>dan</a:t>
          </a:r>
          <a:r>
            <a:rPr lang="en-US" sz="1600" kern="1200" dirty="0"/>
            <a:t> per </a:t>
          </a:r>
          <a:r>
            <a:rPr lang="en-US" sz="1600" kern="1200" dirty="0" err="1"/>
            <a:t>Bidang</a:t>
          </a:r>
          <a:r>
            <a:rPr lang="en-US" sz="1600" kern="1200" dirty="0"/>
            <a:t>)</a:t>
          </a:r>
        </a:p>
      </dsp:txBody>
      <dsp:txXfrm>
        <a:off x="3307523" y="627304"/>
        <a:ext cx="1801290" cy="1200860"/>
      </dsp:txXfrm>
    </dsp:sp>
    <dsp:sp modelId="{075544F7-4A96-4829-8884-B90835747E9B}">
      <dsp:nvSpPr>
        <dsp:cNvPr id="0" name=""/>
        <dsp:cNvSpPr/>
      </dsp:nvSpPr>
      <dsp:spPr>
        <a:xfrm>
          <a:off x="5409028" y="627304"/>
          <a:ext cx="3002150" cy="1200860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Kompilasi</a:t>
          </a:r>
          <a:r>
            <a:rPr lang="en-US" sz="1600" kern="1200" dirty="0"/>
            <a:t> </a:t>
          </a:r>
          <a:r>
            <a:rPr lang="en-US" sz="1600" kern="1200" dirty="0" err="1"/>
            <a:t>Renstra</a:t>
          </a:r>
          <a:r>
            <a:rPr lang="en-US" sz="1600" kern="1200" dirty="0"/>
            <a:t> AHS FK UGM-RSS</a:t>
          </a:r>
        </a:p>
      </dsp:txBody>
      <dsp:txXfrm>
        <a:off x="6009458" y="627304"/>
        <a:ext cx="1801290" cy="1200860"/>
      </dsp:txXfrm>
    </dsp:sp>
    <dsp:sp modelId="{C583E912-F276-46A8-88D0-14D19C1885D9}">
      <dsp:nvSpPr>
        <dsp:cNvPr id="0" name=""/>
        <dsp:cNvSpPr/>
      </dsp:nvSpPr>
      <dsp:spPr>
        <a:xfrm>
          <a:off x="8110964" y="627304"/>
          <a:ext cx="3002150" cy="1200860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Sinkronisasi</a:t>
          </a:r>
          <a:r>
            <a:rPr lang="en-US" sz="1600" kern="1200" dirty="0"/>
            <a:t> </a:t>
          </a:r>
          <a:r>
            <a:rPr lang="en-US" sz="1600" kern="1200" dirty="0" err="1"/>
            <a:t>Renstra</a:t>
          </a:r>
          <a:r>
            <a:rPr lang="en-US" sz="1600" kern="1200" dirty="0"/>
            <a:t> AHS FK UGM-RSS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Renstra</a:t>
          </a:r>
          <a:r>
            <a:rPr lang="en-US" sz="1600" kern="1200" dirty="0"/>
            <a:t> FK UGM</a:t>
          </a:r>
        </a:p>
      </dsp:txBody>
      <dsp:txXfrm>
        <a:off x="8711394" y="627304"/>
        <a:ext cx="1801290" cy="1200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70BB4-F2B6-444E-89E5-E9330BDE078A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Penelitian</a:t>
          </a:r>
          <a:endParaRPr lang="en-US" sz="2200" kern="1200" dirty="0"/>
        </a:p>
      </dsp:txBody>
      <dsp:txXfrm>
        <a:off x="5431853" y="1057375"/>
        <a:ext cx="1305401" cy="1087834"/>
      </dsp:txXfrm>
    </dsp:sp>
    <dsp:sp modelId="{F3732A74-2764-4DDF-BE50-4594CC76426E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Pelayanan</a:t>
          </a:r>
          <a:r>
            <a:rPr lang="en-US" sz="2200" kern="1200" dirty="0"/>
            <a:t> </a:t>
          </a:r>
          <a:r>
            <a:rPr lang="en-US" sz="2200" kern="1200" dirty="0" err="1"/>
            <a:t>Strategis</a:t>
          </a:r>
          <a:endParaRPr lang="en-US" sz="2200" kern="1200" dirty="0"/>
        </a:p>
      </dsp:txBody>
      <dsp:txXfrm>
        <a:off x="4300505" y="2784856"/>
        <a:ext cx="1958102" cy="957294"/>
      </dsp:txXfrm>
    </dsp:sp>
    <dsp:sp modelId="{EA30C454-EA54-403E-B9AF-8237180EB268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Pendidikan</a:t>
          </a:r>
        </a:p>
      </dsp:txBody>
      <dsp:txXfrm>
        <a:off x="3778345" y="1057375"/>
        <a:ext cx="1305401" cy="1087834"/>
      </dsp:txXfrm>
    </dsp:sp>
    <dsp:sp modelId="{500E3364-6D78-4BD4-B0FD-45788178ADEB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88E162-F7FD-49A4-8DFD-D18CFE406E32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DF880A-2657-4AB0-BB61-3D4AE8B2B8DD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862C2-A93D-4F97-A5A3-B7568986EF63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D4D3-DDC0-4898-8121-AA00D94DF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22C0-E878-4A71-8856-ADDFD42D88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3FFD-8444-43DD-866E-CBBFC2213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A95C0-926F-48F7-A830-69B1332D8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5AE7-E677-43EB-9DBF-908BA95E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F435E-91FF-4FD7-AB09-BF824B18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2E9B-887D-44E1-BC89-F688DFB4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BA14-D86A-4A74-A56F-9E3A5278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3D5C3-D2FC-438B-B1A6-20EF8C46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D1DE-DC98-43C9-AB6C-A8A0FC16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5DAE-1803-46E5-99A1-0DB9BEBF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0D8FF-F4D3-4AD7-9517-ACC847D5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8C31B-F3E5-498B-ABE7-B405455D5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0C9F6-3445-48A7-B885-8228F12EA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3E9-3456-44B7-9775-2E3F3AD3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DF95-5E76-4C17-8367-E7FA5AAC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F602-51B6-48C3-A447-98DA4737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4AA4-D260-48A9-B0A3-B826D71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FA55-01AF-46A2-ABBA-1E1A10069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DF743-9219-4222-9CD3-623977A4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94FF-2483-4EF7-AD20-685D212C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718A5-3E0B-495A-97B2-4342D8D6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A039-5A8C-4C0C-A667-7A9DEC3A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8445-5E33-4A6D-9500-A0F365D3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560A-6CC5-4651-B9DF-0761E570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2456-8E21-4F7B-BF52-04B24858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1EED-318C-487B-AC89-3B58EEBF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7F9C-14A4-49D0-919A-0A04A609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4676-B5D1-46CD-AB86-BF3407D0B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090E4-1717-46D7-9C3E-6666CAE4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0798F-CC85-4E6F-BF61-4935A592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DE563-6CF2-4A51-919E-80878F99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ECA61-5711-4DEC-BB6E-5DBFE79C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6756-38F4-402F-9D61-B6E097D0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5DE2-D6B6-4A63-9567-1F4B93F2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4F5FB-2BC3-40B0-8965-F3BFDEDA2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7A414-11DE-4AEE-8E22-983440BA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181FB-059F-46F6-AA5D-4F2735518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5DF69-902B-4609-895A-01079840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A32CA-956C-4644-85B8-CD8F8C85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7DA0B-96AB-48E2-BF44-122D5638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2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F1C5-8B90-4BF4-A39B-D9D4F25B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639A1-AABE-4756-8BB1-78AC9386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E1B19-B18C-4A80-BA01-D164FC4A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C5AA8-A485-4238-8394-38C7A0C9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A6A23-1E40-4568-8FF5-7B7F8299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A31CA-CC0C-4A9B-AD1A-2302F859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B9EA6-11DF-4A9B-9BCF-F79B0D21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40D6-F710-44FB-A8AA-9BE65404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96AA-6445-4845-B6AC-272CF8E5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77072-248D-4A4E-B269-9C86CFF1C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4D479-4B3A-4EA9-8CCF-E6626566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2C6B3-E6E0-4E7F-AD2B-02109C32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4F17F-FED1-4E65-96D8-DF3AD8AA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2599-CBF9-4F1B-85BE-83155C0D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8861F-70AD-4FC3-9BC6-743C0B49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0687E-53E9-4B5B-B7AC-A8625A7E6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10649-6E7B-46A7-8F38-FA82B3BF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59F7D-9C18-46D4-8D38-A6D77F32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B73B-E20C-450A-8886-B6D96855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F6C3A-AA73-4D80-8DD9-2E0784CB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42D3-70D2-4AAB-B8C9-C5A6B159A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A674C-7F21-416B-A2F7-45D786725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6BA0-AB12-4B42-85C8-81EE3BDA64F1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27682-E5B7-4FCF-AF62-0AB721048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1CFB9-1FDB-4B6F-8BD1-C4340C391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E716-6CEC-421D-96F5-3C8E86905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3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32" Type="http://schemas.openxmlformats.org/officeDocument/2006/relationships/image" Target="../media/image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31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68D3-9B2B-4043-ADB4-98C7EC3EA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60017"/>
            <a:ext cx="12191978" cy="2122820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Pengembangan</a:t>
            </a:r>
            <a:r>
              <a:rPr lang="en-US" sz="4400" dirty="0"/>
              <a:t> </a:t>
            </a:r>
            <a:r>
              <a:rPr lang="en-US" sz="4400" dirty="0" err="1"/>
              <a:t>Rencana</a:t>
            </a:r>
            <a:r>
              <a:rPr lang="en-US" sz="4400" dirty="0"/>
              <a:t> </a:t>
            </a:r>
            <a:r>
              <a:rPr lang="en-US" sz="4400" dirty="0" err="1"/>
              <a:t>Strategis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Program </a:t>
            </a:r>
            <a:r>
              <a:rPr lang="en-US" sz="4400" dirty="0" err="1"/>
              <a:t>Kerja</a:t>
            </a:r>
            <a:br>
              <a:rPr lang="en-US" dirty="0"/>
            </a:br>
            <a:r>
              <a:rPr lang="en-US" dirty="0"/>
              <a:t>Academic Health System</a:t>
            </a:r>
            <a:br>
              <a:rPr lang="en-US" dirty="0"/>
            </a:b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Gadjah</a:t>
            </a:r>
            <a:r>
              <a:rPr lang="en-US" dirty="0"/>
              <a:t> </a:t>
            </a:r>
            <a:r>
              <a:rPr lang="en-US" dirty="0" err="1"/>
              <a:t>Mada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BD25C3-27A5-437B-85E7-768AF6A97C24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A07AD0-FF0F-42D2-A788-73EF2F1A1EFE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7C9B93-0D82-43D0-B16C-36ED6AC9068A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6" name="Picture 4" descr="Hasil gambar untuk kesehatan diy">
                <a:extLst>
                  <a:ext uri="{FF2B5EF4-FFF2-40B4-BE49-F238E27FC236}">
                    <a16:creationId xmlns:a16="http://schemas.microsoft.com/office/drawing/2014/main" id="{E827B005-5ECE-4F89-8FD5-4C921E87B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Hasil gambar untuk logo ugm">
                <a:extLst>
                  <a:ext uri="{FF2B5EF4-FFF2-40B4-BE49-F238E27FC236}">
                    <a16:creationId xmlns:a16="http://schemas.microsoft.com/office/drawing/2014/main" id="{51E7B2AF-BA83-45E4-8A0B-73298BC37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 descr="Hasil gambar untuk logo ugm">
            <a:extLst>
              <a:ext uri="{FF2B5EF4-FFF2-40B4-BE49-F238E27FC236}">
                <a16:creationId xmlns:a16="http://schemas.microsoft.com/office/drawing/2014/main" id="{201DD03D-73E8-4A47-8751-2743EC15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92" y="641743"/>
            <a:ext cx="1225457" cy="11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1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661-CBC5-4F0A-893A-9FEF7C5B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SDM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Sarana</a:t>
            </a:r>
            <a:r>
              <a:rPr lang="en-US" b="1" dirty="0"/>
              <a:t> </a:t>
            </a:r>
            <a:r>
              <a:rPr lang="en-US" b="1" dirty="0" err="1"/>
              <a:t>Prasarana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72BB17-9D84-49A3-9D8E-9503930D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090902"/>
              </p:ext>
            </p:extLst>
          </p:nvPr>
        </p:nvGraphicFramePr>
        <p:xfrm>
          <a:off x="838200" y="1690688"/>
          <a:ext cx="10515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22978843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7197531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15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3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Bidang SDM, Sarana dan Prasarana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6690">
                        <a:spcAft>
                          <a:spcPts val="0"/>
                        </a:spcAft>
                        <a:tabLst>
                          <a:tab pos="1861185" algn="l"/>
                        </a:tabLs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Koordinator: Wakil Dekan Bidang Keuangan, Aset, dan Sumber Daya Manusia FK UGM; Direktur Umum dan Operasional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Bagian Sumber Daya Manusia RSUP Dr. Sardjito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Bagian Umum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Sie Umum dan Kepegawaian FK UGM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 Urusan Sumber Daya Manusia FK UGM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 Pengembangan IT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 Pengembangan IT FK UGM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866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Surahyo Sumarsono, B.Eng., M.Eng.Sc.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7795" lvl="0" indent="-342900" algn="just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mengimplementasikan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pengembangan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daya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manusia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AHS FK UGM-RSUP dr.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mengimplementasikan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pengembangan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berbasis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teknologi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telekomunikasi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management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antara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FK UGM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RSUP dr.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Yogyakarta)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Mengembangkan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inovasi-inovasi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bidang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Tridharma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AHS FK UGM-RSUP dr.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Yogyakarta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28600" marR="137795"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2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2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661-CBC5-4F0A-893A-9FEF7C5B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Strategis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72BB17-9D84-49A3-9D8E-9503930D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28414"/>
              </p:ext>
            </p:extLst>
          </p:nvPr>
        </p:nvGraphicFramePr>
        <p:xfrm>
          <a:off x="838200" y="1469015"/>
          <a:ext cx="10515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297884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97531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15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3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Bidang Pelayanan Strategis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6690">
                        <a:spcAft>
                          <a:spcPts val="0"/>
                        </a:spcAft>
                        <a:tabLst>
                          <a:tab pos="1871980" algn="l"/>
                        </a:tabLs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Koordinator: Wakil Dekan Bidang Kerjasama , Alumni dan Pengabdian Masyarakat FK UGM; Direktur Medik dan Keperawatan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0736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Bidang Pelayanan Medis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0736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Awalia Febriana, M.Kes., Sp.KK., Ph.D.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0736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Rusdy Ghazali Malueka, PhD., Sp.S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0736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dr. A. Yudha  Handaya, Sp.B-KBD.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0736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Deshinta Putri Mulya, M.Sc., Sp.PD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Akan dikembangkan tim-tim spesifik untuk pengembangan pelayanan strategis dalam AHS FK UGM-RSUP Dr. Sardjito.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mengkoordinasikan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pengembangan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pelayanan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2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522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3D03-73C1-4B06-A003-5B27575F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3" y="688808"/>
            <a:ext cx="10515600" cy="1325563"/>
          </a:xfrm>
        </p:spPr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F81B03-C60B-45AE-8181-37C7EDB4A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72169"/>
              </p:ext>
            </p:extLst>
          </p:nvPr>
        </p:nvGraphicFramePr>
        <p:xfrm>
          <a:off x="536884" y="1718335"/>
          <a:ext cx="11118273" cy="245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FD9CC4-F535-420B-8313-71E2E547C255}"/>
              </a:ext>
            </a:extLst>
          </p:cNvPr>
          <p:cNvSpPr txBox="1"/>
          <p:nvPr/>
        </p:nvSpPr>
        <p:spPr>
          <a:xfrm>
            <a:off x="5764140" y="104033"/>
            <a:ext cx="6303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Timeline: </a:t>
            </a:r>
            <a:r>
              <a:rPr lang="en-US" sz="3200" dirty="0" err="1"/>
              <a:t>Oktober</a:t>
            </a:r>
            <a:r>
              <a:rPr lang="en-US" sz="3200" dirty="0"/>
              <a:t> – </a:t>
            </a:r>
            <a:r>
              <a:rPr lang="en-US" sz="3200" dirty="0" err="1"/>
              <a:t>Desember</a:t>
            </a:r>
            <a:r>
              <a:rPr lang="en-US" sz="3200" dirty="0"/>
              <a:t> 2017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6D972C-27E9-4888-ABD3-CE2B3DF0DC6C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5EFB3-F572-4A04-A2C4-3E95F6D3EB38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E19DC1-6717-4B8E-A88B-42639D2327AE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9" name="Picture 4" descr="Hasil gambar untuk kesehatan diy">
                <a:extLst>
                  <a:ext uri="{FF2B5EF4-FFF2-40B4-BE49-F238E27FC236}">
                    <a16:creationId xmlns:a16="http://schemas.microsoft.com/office/drawing/2014/main" id="{CF789BBA-9CED-4475-B441-7CF926CCD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asil gambar untuk logo ugm">
                <a:extLst>
                  <a:ext uri="{FF2B5EF4-FFF2-40B4-BE49-F238E27FC236}">
                    <a16:creationId xmlns:a16="http://schemas.microsoft.com/office/drawing/2014/main" id="{E22F4E34-6154-431D-98DC-0E74CABC6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B42B0D-4DF3-4F3D-B0A3-8182FE979A31}"/>
              </a:ext>
            </a:extLst>
          </p:cNvPr>
          <p:cNvSpPr txBox="1"/>
          <p:nvPr/>
        </p:nvSpPr>
        <p:spPr>
          <a:xfrm>
            <a:off x="273627" y="3633672"/>
            <a:ext cx="343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FK UGM-RSS (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terbentuk</a:t>
            </a:r>
            <a:r>
              <a:rPr lang="en-US" sz="1600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AHS Regional DIY</a:t>
            </a:r>
          </a:p>
          <a:p>
            <a:pPr marL="342900" indent="-342900">
              <a:buAutoNum type="arabicPeriod"/>
            </a:pPr>
            <a:r>
              <a:rPr lang="en-US" sz="1600" dirty="0"/>
              <a:t>FK UGM-RSS-</a:t>
            </a:r>
            <a:r>
              <a:rPr lang="en-US" sz="1600" dirty="0" err="1"/>
              <a:t>Rumah</a:t>
            </a:r>
            <a:r>
              <a:rPr lang="en-US" sz="1600" dirty="0"/>
              <a:t> Pendidikan </a:t>
            </a:r>
            <a:r>
              <a:rPr lang="en-US" sz="1600" dirty="0" err="1"/>
              <a:t>Afiliasi</a:t>
            </a:r>
            <a:r>
              <a:rPr lang="en-US" sz="1600" dirty="0"/>
              <a:t>/</a:t>
            </a:r>
            <a:r>
              <a:rPr lang="en-US" sz="1600" dirty="0" err="1"/>
              <a:t>Satelit</a:t>
            </a:r>
            <a:r>
              <a:rPr lang="en-US" sz="1600" dirty="0"/>
              <a:t> (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SK)</a:t>
            </a:r>
          </a:p>
          <a:p>
            <a:pPr marL="342900" indent="-342900">
              <a:buAutoNum type="arabicPeriod"/>
            </a:pPr>
            <a:r>
              <a:rPr lang="en-US" sz="1600" dirty="0"/>
              <a:t>AHS FK UGM-RSST (Regional </a:t>
            </a:r>
            <a:r>
              <a:rPr lang="en-US" sz="1600" dirty="0" err="1"/>
              <a:t>Jawa</a:t>
            </a:r>
            <a:r>
              <a:rPr lang="en-US" sz="1600" dirty="0"/>
              <a:t> Tengah </a:t>
            </a:r>
            <a:r>
              <a:rPr lang="en-US" sz="1600" dirty="0" err="1"/>
              <a:t>Bagian</a:t>
            </a:r>
            <a:r>
              <a:rPr lang="en-US" sz="1600" dirty="0"/>
              <a:t> Selatan)</a:t>
            </a:r>
          </a:p>
        </p:txBody>
      </p:sp>
    </p:spTree>
    <p:extLst>
      <p:ext uri="{BB962C8B-B14F-4D97-AF65-F5344CB8AC3E}">
        <p14:creationId xmlns:p14="http://schemas.microsoft.com/office/powerpoint/2010/main" val="48880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592E8E-EC19-461A-8811-D90F07F0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Renstra</a:t>
            </a:r>
            <a:r>
              <a:rPr lang="en-US" dirty="0"/>
              <a:t> </a:t>
            </a:r>
            <a:r>
              <a:rPr lang="en-US" b="1" dirty="0"/>
              <a:t>AHS FK UGM-RSS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4E79-BCC2-44EF-A66E-2D450C240D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1978C-F2D5-4BB6-BE76-D1332AC2E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Berbasis</a:t>
            </a:r>
            <a:r>
              <a:rPr lang="en-US" dirty="0"/>
              <a:t> draft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Bersama Academic Health System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Gadjah</a:t>
            </a:r>
            <a:r>
              <a:rPr lang="en-US" dirty="0"/>
              <a:t> </a:t>
            </a:r>
            <a:r>
              <a:rPr lang="en-US" dirty="0" err="1"/>
              <a:t>Mada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FK UGM-RSUP dr. </a:t>
            </a:r>
            <a:r>
              <a:rPr lang="en-US" dirty="0" err="1"/>
              <a:t>Sardjito</a:t>
            </a:r>
            <a:r>
              <a:rPr lang="en-US" dirty="0"/>
              <a:t> Yogyakarta-RS UGM.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 err="1"/>
              <a:t>trendwatching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AHS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 UGM.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29495-6116-4BA4-8CD4-ADB13C005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500" t="33729" r="20000" b="1311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FDB069-D511-4F00-B8AA-7FC5731CCAEE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527B1A-63E0-4D00-BDF9-1F20A94D3309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9DE6B0-1D8B-41FB-B0BF-180CF58C2B2C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11" name="Picture 4" descr="Hasil gambar untuk kesehatan diy">
                <a:extLst>
                  <a:ext uri="{FF2B5EF4-FFF2-40B4-BE49-F238E27FC236}">
                    <a16:creationId xmlns:a16="http://schemas.microsoft.com/office/drawing/2014/main" id="{DBDD700E-72EB-4B1C-BDB3-723F6FBBD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Hasil gambar untuk logo ugm">
                <a:extLst>
                  <a:ext uri="{FF2B5EF4-FFF2-40B4-BE49-F238E27FC236}">
                    <a16:creationId xmlns:a16="http://schemas.microsoft.com/office/drawing/2014/main" id="{C8E6AE9C-AFF1-42F3-94AA-47769A279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6788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98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Pengembangan</a:t>
            </a:r>
            <a:r>
              <a:rPr lang="en-US" sz="3600" b="1" dirty="0"/>
              <a:t> </a:t>
            </a:r>
            <a:r>
              <a:rPr lang="en-US" sz="3600" b="1" dirty="0" err="1"/>
              <a:t>Mengacu</a:t>
            </a:r>
            <a:r>
              <a:rPr lang="en-US" sz="3600" b="1" dirty="0"/>
              <a:t> </a:t>
            </a:r>
            <a:r>
              <a:rPr lang="en-US" sz="3600" b="1" dirty="0" err="1"/>
              <a:t>pada</a:t>
            </a:r>
            <a:r>
              <a:rPr lang="en-US" sz="3600" b="1" dirty="0"/>
              <a:t> </a:t>
            </a:r>
            <a:r>
              <a:rPr lang="en-US" sz="3600" b="1" dirty="0" err="1"/>
              <a:t>Visi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Misi</a:t>
            </a:r>
            <a:r>
              <a:rPr lang="en-US" sz="3600" b="1" dirty="0"/>
              <a:t> AHS UGM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id-ID" b="1" dirty="0"/>
              <a:t>VISI AHS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Menjadi Sistem Kesehatan Komprehensif yang memiliki Kredibilitas Tinggi ditingkat Nasional dan Internasional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MISI</a:t>
            </a:r>
            <a:r>
              <a:rPr lang="id-ID" b="1" dirty="0"/>
              <a:t> AHS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id-ID" dirty="0"/>
              <a:t>Memberikan Acuan Sistem Kolaboratif antara Pendidikan, Penelitia</a:t>
            </a:r>
            <a:r>
              <a:rPr lang="en-US" dirty="0"/>
              <a:t>n, </a:t>
            </a:r>
            <a:r>
              <a:rPr lang="id-ID" dirty="0"/>
              <a:t>Pelayanan Kesehatan, Pengabdian Masyarakat, Pelatihan, dan Pengembangan Ilmu Pengetahuan Kedokteran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unggulan</a:t>
            </a:r>
            <a:r>
              <a:rPr lang="en-US" dirty="0"/>
              <a:t> yang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i="1" dirty="0"/>
              <a:t>strategic Public Private Partnership </a:t>
            </a:r>
            <a:r>
              <a:rPr lang="id-ID" i="1" dirty="0"/>
              <a:t>(SPPP)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Pendidikan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(SDM, IT,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B278ED-9364-464E-8BDB-200D0C0585DB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A34E51-CDE7-47D0-92B9-2358874C2E01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D4934E-DF42-4ACF-BBFB-D9DF3779E6C9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BD8D8DB9-F179-449F-9986-385C09D8A5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C7CC0D9E-2C5B-49EA-B561-756172EE7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430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01F3-7C1B-482A-89E1-416D5112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AHS UGM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12DF53-EDA7-456B-8F35-A9EA0510C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252905"/>
              </p:ext>
            </p:extLst>
          </p:nvPr>
        </p:nvGraphicFramePr>
        <p:xfrm>
          <a:off x="-796637" y="17581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E6150A0-CF41-4B88-9508-475E9E443580}"/>
              </a:ext>
            </a:extLst>
          </p:cNvPr>
          <p:cNvSpPr/>
          <p:nvPr/>
        </p:nvSpPr>
        <p:spPr>
          <a:xfrm>
            <a:off x="2147453" y="1690688"/>
            <a:ext cx="4585855" cy="441880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E893A-3587-42F9-A306-EC96BAC29505}"/>
              </a:ext>
            </a:extLst>
          </p:cNvPr>
          <p:cNvSpPr txBox="1"/>
          <p:nvPr/>
        </p:nvSpPr>
        <p:spPr>
          <a:xfrm>
            <a:off x="6539343" y="3056663"/>
            <a:ext cx="390698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Didukung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bersama</a:t>
            </a:r>
            <a:r>
              <a:rPr lang="en-US" b="1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SDM</a:t>
            </a:r>
          </a:p>
          <a:p>
            <a:pPr marL="342900" indent="-342900">
              <a:buAutoNum type="arabicPeriod"/>
            </a:pP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DBF830-1FFF-4672-A8AC-86A1344AD6F4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75F55A-2081-4715-A0CE-1F2BE76157E3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F97FCA-3C00-4A2F-B210-80D936E2CC7B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10" name="Picture 4" descr="Hasil gambar untuk kesehatan diy">
                <a:extLst>
                  <a:ext uri="{FF2B5EF4-FFF2-40B4-BE49-F238E27FC236}">
                    <a16:creationId xmlns:a16="http://schemas.microsoft.com/office/drawing/2014/main" id="{95C23A59-7A6C-43AB-81B0-2FE4CB79E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Hasil gambar untuk logo ugm">
                <a:extLst>
                  <a:ext uri="{FF2B5EF4-FFF2-40B4-BE49-F238E27FC236}">
                    <a16:creationId xmlns:a16="http://schemas.microsoft.com/office/drawing/2014/main" id="{64577275-A907-4223-B500-860F4F40C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494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09" y="-59961"/>
            <a:ext cx="10515600" cy="1325563"/>
          </a:xfrm>
        </p:spPr>
        <p:txBody>
          <a:bodyPr/>
          <a:lstStyle/>
          <a:p>
            <a:r>
              <a:rPr lang="en-US" b="1" dirty="0" err="1"/>
              <a:t>Peta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AHS UGM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3" y="1113202"/>
            <a:ext cx="11483715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unggulan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, </a:t>
            </a:r>
            <a:r>
              <a:rPr lang="en-US" sz="1800" dirty="0" err="1"/>
              <a:t>penelitian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yang </a:t>
            </a:r>
            <a:r>
              <a:rPr lang="en-US" sz="1800" dirty="0" err="1"/>
              <a:t>terintegrasi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, </a:t>
            </a:r>
            <a:r>
              <a:rPr lang="en-US" sz="1800" dirty="0" err="1"/>
              <a:t>penelitian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yang </a:t>
            </a:r>
            <a:r>
              <a:rPr lang="en-US" sz="1800" dirty="0" err="1"/>
              <a:t>ekselen</a:t>
            </a:r>
            <a:r>
              <a:rPr lang="en-US" sz="1800" dirty="0"/>
              <a:t>;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Terbentuknya</a:t>
            </a:r>
            <a:r>
              <a:rPr lang="en-US" sz="1800" dirty="0"/>
              <a:t> </a:t>
            </a:r>
            <a:r>
              <a:rPr lang="en-US" sz="1800" dirty="0" err="1"/>
              <a:t>kelembagaan</a:t>
            </a:r>
            <a:r>
              <a:rPr lang="en-US" sz="1800" dirty="0"/>
              <a:t> </a:t>
            </a:r>
            <a:r>
              <a:rPr lang="en-US" sz="1800" i="1" dirty="0"/>
              <a:t>academic health system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Tersusunnya</a:t>
            </a:r>
            <a:r>
              <a:rPr lang="en-US" sz="1800" dirty="0"/>
              <a:t> </a:t>
            </a:r>
            <a:r>
              <a:rPr lang="en-US" sz="1800" dirty="0" err="1"/>
              <a:t>sasaran</a:t>
            </a:r>
            <a:r>
              <a:rPr lang="en-US" sz="1800" dirty="0"/>
              <a:t> </a:t>
            </a:r>
            <a:r>
              <a:rPr lang="en-US" sz="1800" dirty="0" err="1"/>
              <a:t>strategis</a:t>
            </a:r>
            <a:r>
              <a:rPr lang="en-US" sz="1800" dirty="0"/>
              <a:t> </a:t>
            </a:r>
            <a:r>
              <a:rPr lang="en-US" sz="1800" i="1" dirty="0"/>
              <a:t>academic health system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komprehensif</a:t>
            </a:r>
            <a:r>
              <a:rPr lang="en-US" sz="1800" dirty="0"/>
              <a:t> yang </a:t>
            </a:r>
            <a:r>
              <a:rPr lang="en-US" sz="1800" dirty="0" err="1"/>
              <a:t>unggul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integratif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interdisipliner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percepatan</a:t>
            </a:r>
            <a:r>
              <a:rPr lang="en-US" sz="1800" dirty="0"/>
              <a:t> </a:t>
            </a:r>
            <a:r>
              <a:rPr lang="en-US" sz="1800" dirty="0" err="1"/>
              <a:t>integrasi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rujukan</a:t>
            </a:r>
            <a:r>
              <a:rPr lang="en-US" sz="1800" dirty="0"/>
              <a:t> </a:t>
            </a:r>
            <a:r>
              <a:rPr lang="en-US" sz="1800" dirty="0" err="1"/>
              <a:t>terintegrasi</a:t>
            </a:r>
            <a:r>
              <a:rPr lang="en-US" sz="1800" dirty="0"/>
              <a:t> (IPE-IPCP);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i="1" dirty="0"/>
              <a:t>strategic Public Private Partnership,</a:t>
            </a:r>
            <a:r>
              <a:rPr lang="en-US" sz="1800" dirty="0"/>
              <a:t> salah </a:t>
            </a:r>
            <a:r>
              <a:rPr lang="en-US" sz="1800" dirty="0" err="1"/>
              <a:t>satunya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kemitraan</a:t>
            </a:r>
            <a:r>
              <a:rPr lang="en-US" sz="1800" dirty="0"/>
              <a:t> </a:t>
            </a:r>
            <a:r>
              <a:rPr lang="en-US" sz="1800" dirty="0" err="1"/>
              <a:t>pengabdian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desa</a:t>
            </a:r>
            <a:r>
              <a:rPr lang="en-US" sz="1800" dirty="0"/>
              <a:t> </a:t>
            </a:r>
            <a:r>
              <a:rPr lang="en-US" sz="1800" dirty="0" err="1"/>
              <a:t>binaan</a:t>
            </a:r>
            <a:r>
              <a:rPr lang="en-US" sz="1800" dirty="0"/>
              <a:t>; 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dokter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menunjang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primer;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advokasi</a:t>
            </a:r>
            <a:r>
              <a:rPr lang="en-US" sz="1800" dirty="0"/>
              <a:t> yang </a:t>
            </a:r>
            <a:r>
              <a:rPr lang="en-US" sz="1800" dirty="0" err="1"/>
              <a:t>efektif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pemangku</a:t>
            </a:r>
            <a:r>
              <a:rPr lang="en-US" sz="1800" dirty="0"/>
              <a:t> </a:t>
            </a:r>
            <a:r>
              <a:rPr lang="en-US" sz="1800" dirty="0" err="1"/>
              <a:t>kebijakan</a:t>
            </a:r>
            <a:r>
              <a:rPr lang="en-US" sz="1800" dirty="0"/>
              <a:t>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tata</a:t>
            </a:r>
            <a:r>
              <a:rPr lang="en-US" sz="1800" dirty="0"/>
              <a:t> </a:t>
            </a:r>
            <a:r>
              <a:rPr lang="en-US" sz="1800" dirty="0" err="1"/>
              <a:t>kelola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penjaminan</a:t>
            </a:r>
            <a:r>
              <a:rPr lang="en-US" sz="1800" dirty="0"/>
              <a:t> </a:t>
            </a:r>
            <a:r>
              <a:rPr lang="en-US" sz="1800" dirty="0" err="1"/>
              <a:t>mutu</a:t>
            </a:r>
            <a:r>
              <a:rPr lang="en-US" sz="1800" dirty="0"/>
              <a:t> </a:t>
            </a:r>
            <a:r>
              <a:rPr lang="en-US" sz="1800" dirty="0" err="1"/>
              <a:t>ditingkat</a:t>
            </a:r>
            <a:r>
              <a:rPr lang="en-US" sz="1800" dirty="0"/>
              <a:t> unit </a:t>
            </a:r>
            <a:r>
              <a:rPr lang="en-US" sz="1800" dirty="0" err="1"/>
              <a:t>kerja</a:t>
            </a:r>
            <a:r>
              <a:rPr lang="en-US" sz="1800" dirty="0"/>
              <a:t>; </a:t>
            </a:r>
            <a:r>
              <a:rPr lang="en-US" sz="1800" i="1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Terakreditasi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</a:t>
            </a:r>
            <a:r>
              <a:rPr lang="en-US" sz="1800" dirty="0" err="1"/>
              <a:t>budaya</a:t>
            </a:r>
            <a:r>
              <a:rPr lang="en-US" sz="1800" dirty="0"/>
              <a:t> </a:t>
            </a:r>
            <a:r>
              <a:rPr lang="en-US" sz="1800" dirty="0" err="1"/>
              <a:t>menolong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berkinerja</a:t>
            </a:r>
            <a:endParaRPr lang="en-US" sz="1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/>
              <a:t>Terwujudnya</a:t>
            </a:r>
            <a:r>
              <a:rPr lang="en-US" sz="1800" dirty="0"/>
              <a:t> FK UGM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Pendidikan </a:t>
            </a:r>
            <a:r>
              <a:rPr lang="en-US" sz="1800" dirty="0" err="1"/>
              <a:t>anggota</a:t>
            </a:r>
            <a:r>
              <a:rPr lang="en-US" sz="1800" dirty="0"/>
              <a:t> AHS UGM, </a:t>
            </a:r>
            <a:r>
              <a:rPr lang="en-US" sz="1800" i="1" dirty="0"/>
              <a:t>to be the best place to work</a:t>
            </a:r>
            <a:endParaRPr lang="en-US" sz="1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80ECF-8416-4418-8C62-65FE4EC09EB4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68EE1B-1BD8-496A-B164-D1803775316F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566D3C-D90B-4D77-A613-FB334A37FCA5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6E11A65D-8190-4C02-92A9-672265B94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ABB749C7-2F0B-4529-BB32-8837BBB4D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491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11A38-D75A-4572-BC93-96230287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C0D4-DB0C-48E2-B019-146196985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7AA52-E98A-42C9-BA21-9C4D35026277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12DFAD-756A-4F6B-978E-C3CD384474D9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0FF4B6-AEC3-4B3F-9FA2-FBD349C208E6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9" name="Picture 4" descr="Hasil gambar untuk kesehatan diy">
                <a:extLst>
                  <a:ext uri="{FF2B5EF4-FFF2-40B4-BE49-F238E27FC236}">
                    <a16:creationId xmlns:a16="http://schemas.microsoft.com/office/drawing/2014/main" id="{1B34E80A-BEEE-4FB8-A781-C975FFE7F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asil gambar untuk logo ugm">
                <a:extLst>
                  <a:ext uri="{FF2B5EF4-FFF2-40B4-BE49-F238E27FC236}">
                    <a16:creationId xmlns:a16="http://schemas.microsoft.com/office/drawing/2014/main" id="{17B9DCA6-C781-4843-8097-948912EAC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1735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E175-0405-4976-B048-3D81C4A8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6"/>
            <a:ext cx="10515600" cy="727789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 err="1"/>
              <a:t>Pengembangan</a:t>
            </a:r>
            <a:r>
              <a:rPr lang="en-US" sz="2800" dirty="0"/>
              <a:t> Program </a:t>
            </a:r>
            <a:r>
              <a:rPr lang="en-US" sz="2800" dirty="0" err="1"/>
              <a:t>Kerja</a:t>
            </a:r>
            <a:r>
              <a:rPr lang="en-US" sz="2800" dirty="0"/>
              <a:t> per </a:t>
            </a:r>
            <a:r>
              <a:rPr lang="en-US" sz="2800" dirty="0" err="1"/>
              <a:t>Bidang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34F3-F256-47C6-AF81-CD5780B57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93249"/>
              </p:ext>
            </p:extLst>
          </p:nvPr>
        </p:nvGraphicFramePr>
        <p:xfrm>
          <a:off x="838200" y="748145"/>
          <a:ext cx="10515598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06">
                  <a:extLst>
                    <a:ext uri="{9D8B030D-6E8A-4147-A177-3AD203B41FA5}">
                      <a16:colId xmlns:a16="http://schemas.microsoft.com/office/drawing/2014/main" val="49573520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84128896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068984485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8209229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3029136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3410529247"/>
                    </a:ext>
                  </a:extLst>
                </a:gridCol>
                <a:gridCol w="1717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Program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Sasaran Teruku</a:t>
                      </a:r>
                      <a:r>
                        <a:rPr lang="en-US" sz="1600" dirty="0"/>
                        <a:t>r</a:t>
                      </a:r>
                      <a:r>
                        <a:rPr lang="id-ID" sz="1600" dirty="0"/>
                        <a:t> (per</a:t>
                      </a:r>
                      <a:r>
                        <a:rPr lang="id-ID" sz="1600" baseline="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Strategi</a:t>
                      </a:r>
                      <a:r>
                        <a:rPr lang="id-ID" sz="1600" baseline="0" dirty="0"/>
                        <a:t> Pencapaian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9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r>
                        <a:rPr lang="id-ID" sz="1600" dirty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d-ID" sz="1600" b="1" dirty="0"/>
                        <a:t>Bidang</a:t>
                      </a:r>
                      <a:r>
                        <a:rPr lang="id-ID" sz="1600" b="1" baseline="0" dirty="0"/>
                        <a:t> Pendidikan </a:t>
                      </a:r>
                      <a:r>
                        <a:rPr lang="id-ID" sz="1600" b="0" baseline="0" dirty="0"/>
                        <a:t>(PIC: Komkordik, Bu Nurwestu, RSST Klaten)</a:t>
                      </a:r>
                      <a:endParaRPr lang="en-US" sz="1600" b="0" baseline="0" dirty="0"/>
                    </a:p>
                    <a:p>
                      <a:pPr marL="0" indent="0">
                        <a:buNone/>
                      </a:pPr>
                      <a:endParaRPr lang="id-ID" sz="1600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Workshop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Integrasi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konten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metode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pembelajaran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diselenggarakan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utama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afiliasi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satelit</a:t>
                      </a:r>
                      <a:r>
                        <a:rPr lang="en-US" sz="1600" dirty="0"/>
                        <a:t>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Pengadaan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metode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berbasis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teknologi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melalui</a:t>
                      </a:r>
                      <a:r>
                        <a:rPr lang="en-US" sz="1600" dirty="0"/>
                        <a:t>:</a:t>
                      </a:r>
                    </a:p>
                    <a:p>
                      <a:pPr marL="803275" lvl="1" indent="-5143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media </a:t>
                      </a:r>
                      <a:r>
                        <a:rPr lang="en-US" sz="1600" dirty="0" err="1"/>
                        <a:t>informasi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berbasis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website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keilmuan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berkelanjutan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seluruh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;</a:t>
                      </a:r>
                    </a:p>
                    <a:p>
                      <a:pPr marL="803275" lvl="1" indent="-5143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Penyelenggaraan</a:t>
                      </a:r>
                      <a:r>
                        <a:rPr lang="en-US" sz="1600" dirty="0"/>
                        <a:t> forum </a:t>
                      </a:r>
                      <a:r>
                        <a:rPr lang="en-US" sz="1600" dirty="0" err="1"/>
                        <a:t>pembelajaran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bersama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antar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berbasis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Departemen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melalui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fasilitasi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telekonferensi</a:t>
                      </a:r>
                      <a:r>
                        <a:rPr lang="en-US" sz="16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Pengadaan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sistem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database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merencanakan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kebutuhan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peserta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didik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profesi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berikut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pemetaan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lokasi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4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E175-0405-4976-B048-3D81C4A8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6"/>
            <a:ext cx="10515600" cy="727789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 err="1"/>
              <a:t>Pengembangan</a:t>
            </a:r>
            <a:r>
              <a:rPr lang="en-US" sz="2800" dirty="0"/>
              <a:t> Program </a:t>
            </a:r>
            <a:r>
              <a:rPr lang="en-US" sz="2800" dirty="0" err="1"/>
              <a:t>Kerja</a:t>
            </a:r>
            <a:r>
              <a:rPr lang="en-US" sz="2800" dirty="0"/>
              <a:t> per </a:t>
            </a:r>
            <a:r>
              <a:rPr lang="en-US" sz="2800" dirty="0" err="1"/>
              <a:t>Bidang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34F3-F256-47C6-AF81-CD5780B57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33985"/>
              </p:ext>
            </p:extLst>
          </p:nvPr>
        </p:nvGraphicFramePr>
        <p:xfrm>
          <a:off x="838200" y="748145"/>
          <a:ext cx="10515598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06">
                  <a:extLst>
                    <a:ext uri="{9D8B030D-6E8A-4147-A177-3AD203B41FA5}">
                      <a16:colId xmlns:a16="http://schemas.microsoft.com/office/drawing/2014/main" val="49573520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84128896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068984485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8209229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3029136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3410529247"/>
                    </a:ext>
                  </a:extLst>
                </a:gridCol>
                <a:gridCol w="1717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Program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Sasaran Teruku</a:t>
                      </a:r>
                      <a:r>
                        <a:rPr lang="en-US" sz="1600" dirty="0"/>
                        <a:t>r</a:t>
                      </a:r>
                      <a:r>
                        <a:rPr lang="id-ID" sz="1600" dirty="0"/>
                        <a:t> (per</a:t>
                      </a:r>
                      <a:r>
                        <a:rPr lang="id-ID" sz="1600" baseline="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Strategi</a:t>
                      </a:r>
                      <a:r>
                        <a:rPr lang="id-ID" sz="1600" baseline="0" dirty="0"/>
                        <a:t> Pencapaian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9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r>
                        <a:rPr lang="id-ID" sz="1600" dirty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/>
                        <a:t>2. </a:t>
                      </a:r>
                      <a:r>
                        <a:rPr lang="id-ID" sz="1600" b="1" dirty="0"/>
                        <a:t>Bidang</a:t>
                      </a:r>
                      <a:r>
                        <a:rPr lang="id-ID" sz="1600" b="1" baseline="0" dirty="0"/>
                        <a:t> Penelitian </a:t>
                      </a:r>
                      <a:r>
                        <a:rPr lang="id-ID" sz="1600" b="0" baseline="0" dirty="0"/>
                        <a:t>(PIC: Bu Niken, Bu Dewiyani, Bu Kristy, Pak Jarir, RSST Klaten)</a:t>
                      </a:r>
                      <a:endParaRPr lang="en-US" sz="1600" b="0" baseline="0" dirty="0"/>
                    </a:p>
                    <a:p>
                      <a:pPr marL="0" indent="0">
                        <a:buNone/>
                      </a:pPr>
                      <a:endParaRPr lang="en-US" sz="1600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peningkatan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Kapasitas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Uji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Klinik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Staf</a:t>
                      </a:r>
                      <a:r>
                        <a:rPr lang="en-US" sz="1600" dirty="0"/>
                        <a:t> FK UGM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RS Pendidikan;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“Unit </a:t>
                      </a:r>
                      <a:r>
                        <a:rPr lang="en-US" sz="1600" dirty="0" err="1"/>
                        <a:t>Uji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Klinik</a:t>
                      </a:r>
                      <a:r>
                        <a:rPr lang="en-US" sz="1600" dirty="0"/>
                        <a:t>” FK UGM-RS Pendidikan;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sistem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diseminasi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FK UGM-RS Pendidikan;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Penetapan</a:t>
                      </a:r>
                      <a:r>
                        <a:rPr lang="en-US" sz="1600" dirty="0"/>
                        <a:t> SOP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bersama</a:t>
                      </a:r>
                      <a:r>
                        <a:rPr lang="en-US" sz="1600" dirty="0"/>
                        <a:t> FK UGM- RS Pendidikan: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Ethical clearance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Izin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endParaRPr lang="en-US" sz="1600" dirty="0"/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Monitoring-</a:t>
                      </a:r>
                      <a:r>
                        <a:rPr lang="en-US" sz="1600" dirty="0" err="1"/>
                        <a:t>evaluasi</a:t>
                      </a:r>
                      <a:endParaRPr lang="en-US" sz="1600" dirty="0"/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Laporan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publikasi</a:t>
                      </a:r>
                      <a:r>
                        <a:rPr lang="en-US" sz="1600" dirty="0"/>
                        <a:t>/paten/HAKI;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berbasis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hewan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coba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bidang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pendidikan</a:t>
                      </a:r>
                      <a:r>
                        <a:rPr lang="en-US" sz="1600" dirty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8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94433" y="351221"/>
            <a:ext cx="3230899" cy="9000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General Concept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650" b="1" i="1" dirty="0">
                <a:solidFill>
                  <a:schemeClr val="bg1"/>
                </a:solidFill>
              </a:rPr>
              <a:t>Academic Health System</a:t>
            </a:r>
            <a:r>
              <a:rPr lang="en-US" sz="1650" b="1" dirty="0">
                <a:solidFill>
                  <a:schemeClr val="bg1"/>
                </a:solidFill>
              </a:rPr>
              <a:t> </a:t>
            </a:r>
            <a:r>
              <a:rPr lang="en-US" sz="1650" b="1" dirty="0" err="1">
                <a:solidFill>
                  <a:schemeClr val="bg1"/>
                </a:solidFill>
              </a:rPr>
              <a:t>Universitas</a:t>
            </a:r>
            <a:r>
              <a:rPr lang="en-US" sz="1650" b="1" dirty="0">
                <a:solidFill>
                  <a:schemeClr val="bg1"/>
                </a:solidFill>
              </a:rPr>
              <a:t> </a:t>
            </a:r>
            <a:r>
              <a:rPr lang="en-US" sz="1650" b="1" dirty="0" err="1">
                <a:solidFill>
                  <a:schemeClr val="bg1"/>
                </a:solidFill>
              </a:rPr>
              <a:t>Gadjah</a:t>
            </a:r>
            <a:r>
              <a:rPr lang="en-US" sz="1650" b="1" dirty="0">
                <a:solidFill>
                  <a:schemeClr val="bg1"/>
                </a:solidFill>
              </a:rPr>
              <a:t> </a:t>
            </a:r>
            <a:r>
              <a:rPr lang="en-US" sz="1650" b="1" dirty="0" err="1">
                <a:solidFill>
                  <a:schemeClr val="bg1"/>
                </a:solidFill>
              </a:rPr>
              <a:t>Mada</a:t>
            </a:r>
            <a:endParaRPr lang="en-US" sz="165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F14240-FB98-4FA1-ABB3-7C8AE41FD3AE}"/>
              </a:ext>
            </a:extLst>
          </p:cNvPr>
          <p:cNvGrpSpPr/>
          <p:nvPr/>
        </p:nvGrpSpPr>
        <p:grpSpPr>
          <a:xfrm>
            <a:off x="354119" y="507381"/>
            <a:ext cx="8219999" cy="5448049"/>
            <a:chOff x="1581339" y="551997"/>
            <a:chExt cx="8219999" cy="5448049"/>
          </a:xfrm>
        </p:grpSpPr>
        <p:cxnSp>
          <p:nvCxnSpPr>
            <p:cNvPr id="80" name="Straight Connector 79"/>
            <p:cNvCxnSpPr>
              <a:cxnSpLocks/>
              <a:stCxn id="17" idx="1"/>
            </p:cNvCxnSpPr>
            <p:nvPr/>
          </p:nvCxnSpPr>
          <p:spPr>
            <a:xfrm flipH="1">
              <a:off x="6657019" y="3891265"/>
              <a:ext cx="364472" cy="283742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>
            <a:xfrm flipH="1" flipV="1">
              <a:off x="6811000" y="4649683"/>
              <a:ext cx="1061132" cy="2952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  <a:stCxn id="78" idx="1"/>
            </p:cNvCxnSpPr>
            <p:nvPr/>
          </p:nvCxnSpPr>
          <p:spPr>
            <a:xfrm flipH="1" flipV="1">
              <a:off x="6875609" y="4390268"/>
              <a:ext cx="1487826" cy="597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>
              <a:off x="3942404" y="3268393"/>
              <a:ext cx="2150640" cy="1765948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6" name="Picture 26" descr="ima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299" y="4763293"/>
              <a:ext cx="1437901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5240779" y="3487247"/>
              <a:ext cx="3713784" cy="2512799"/>
              <a:chOff x="-45" y="-38"/>
              <a:chExt cx="390" cy="255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-45" y="93"/>
                <a:ext cx="390" cy="124"/>
                <a:chOff x="-45" y="33"/>
                <a:chExt cx="390" cy="124"/>
              </a:xfrm>
            </p:grpSpPr>
            <p:pic>
              <p:nvPicPr>
                <p:cNvPr id="21" name="Picture 15" descr="image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" y="33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Group 19"/>
                <p:cNvGrpSpPr>
                  <a:grpSpLocks/>
                </p:cNvGrpSpPr>
                <p:nvPr/>
              </p:nvGrpSpPr>
              <p:grpSpPr bwMode="auto">
                <a:xfrm>
                  <a:off x="-45" y="84"/>
                  <a:ext cx="135" cy="73"/>
                  <a:chOff x="-45" y="16"/>
                  <a:chExt cx="135" cy="72"/>
                </a:xfrm>
              </p:grpSpPr>
              <p:pic>
                <p:nvPicPr>
                  <p:cNvPr id="27" name="Picture 20" descr="image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5" y="16"/>
                    <a:ext cx="135" cy="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1"/>
                  <p:cNvSpPr>
                    <a:spLocks/>
                  </p:cNvSpPr>
                  <p:nvPr/>
                </p:nvSpPr>
                <p:spPr bwMode="auto">
                  <a:xfrm>
                    <a:off x="-28" y="35"/>
                    <a:ext cx="99" cy="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  <p:txBody>
                  <a:bodyPr lIns="94826" tIns="54186" rIns="94826" bIns="54186" anchor="ctr"/>
                  <a:lstStyle/>
                  <a:p>
                    <a:pPr algn="ctr" defTabSz="975122"/>
                    <a:r>
                      <a:rPr lang="en-US" sz="105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Other Health Services</a:t>
                    </a:r>
                    <a:endParaRPr lang="en-US" sz="1050" dirty="0"/>
                  </a:p>
                </p:txBody>
              </p:sp>
            </p:grpSp>
            <p:grpSp>
              <p:nvGrpSpPr>
                <p:cNvPr id="24" name="Group 22"/>
                <p:cNvGrpSpPr>
                  <a:grpSpLocks/>
                </p:cNvGrpSpPr>
                <p:nvPr/>
              </p:nvGrpSpPr>
              <p:grpSpPr bwMode="auto">
                <a:xfrm>
                  <a:off x="89" y="74"/>
                  <a:ext cx="143" cy="80"/>
                  <a:chOff x="-17" y="21"/>
                  <a:chExt cx="143" cy="79"/>
                </a:xfrm>
              </p:grpSpPr>
              <p:pic>
                <p:nvPicPr>
                  <p:cNvPr id="25" name="Picture 23" descr="image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7" y="21"/>
                    <a:ext cx="143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" name="Rectangle 24"/>
                  <p:cNvSpPr>
                    <a:spLocks/>
                  </p:cNvSpPr>
                  <p:nvPr/>
                </p:nvSpPr>
                <p:spPr bwMode="auto">
                  <a:xfrm>
                    <a:off x="4" y="50"/>
                    <a:ext cx="100" cy="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  <p:txBody>
                  <a:bodyPr lIns="94826" tIns="54186" rIns="94826" bIns="54186" anchor="ctr"/>
                  <a:lstStyle/>
                  <a:p>
                    <a:pPr algn="ctr" defTabSz="975122"/>
                    <a:r>
                      <a:rPr lang="en-US" sz="105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Primary Health Care</a:t>
                    </a:r>
                    <a:endParaRPr lang="en-US" sz="1050" dirty="0"/>
                  </a:p>
                </p:txBody>
              </p:sp>
            </p:grpSp>
            <p:sp>
              <p:nvSpPr>
                <p:cNvPr id="30" name="Rectangle 18"/>
                <p:cNvSpPr>
                  <a:spLocks/>
                </p:cNvSpPr>
                <p:nvPr/>
              </p:nvSpPr>
              <p:spPr bwMode="auto">
                <a:xfrm>
                  <a:off x="242" y="52"/>
                  <a:ext cx="103" cy="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94826" tIns="54186" rIns="94826" bIns="54186" anchor="ctr"/>
                <a:lstStyle/>
                <a:p>
                  <a:pPr algn="ctr" defTabSz="975122"/>
                  <a:r>
                    <a:rPr lang="en-US" sz="1050" b="1" dirty="0">
                      <a:latin typeface="Helvetica" charset="0"/>
                      <a:ea typeface="Helvetica" charset="0"/>
                      <a:cs typeface="Helvetica" charset="0"/>
                      <a:sym typeface="Helvetica" charset="0"/>
                    </a:rPr>
                    <a:t>Non-Academic Hospital</a:t>
                  </a:r>
                  <a:endParaRPr lang="en-US" sz="1050" dirty="0"/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142" y="-38"/>
                <a:ext cx="151" cy="82"/>
                <a:chOff x="1" y="-38"/>
                <a:chExt cx="150" cy="82"/>
              </a:xfrm>
            </p:grpSpPr>
            <p:pic>
              <p:nvPicPr>
                <p:cNvPr id="17" name="Picture 26" descr="image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-38"/>
                  <a:ext cx="150" cy="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27"/>
                <p:cNvSpPr>
                  <a:spLocks/>
                </p:cNvSpPr>
                <p:nvPr/>
              </p:nvSpPr>
              <p:spPr bwMode="auto">
                <a:xfrm>
                  <a:off x="17" y="-26"/>
                  <a:ext cx="11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94826" tIns="54186" rIns="94826" bIns="54186" anchor="ctr"/>
                <a:lstStyle/>
                <a:p>
                  <a:pPr algn="ctr" defTabSz="975122"/>
                  <a:r>
                    <a:rPr lang="en-US" sz="1200" b="1" dirty="0">
                      <a:latin typeface="Helvetica" charset="0"/>
                      <a:ea typeface="Helvetica" charset="0"/>
                      <a:cs typeface="Helvetica" charset="0"/>
                      <a:sym typeface="Helvetica" charset="0"/>
                    </a:rPr>
                    <a:t>Health Office</a:t>
                  </a:r>
                  <a:endParaRPr lang="en-US" sz="1200" b="1" dirty="0"/>
                </a:p>
              </p:txBody>
            </p:sp>
          </p:grpSp>
        </p:grp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>
              <a:off x="3033789" y="4019873"/>
              <a:ext cx="3899020" cy="872957"/>
              <a:chOff x="0" y="58"/>
              <a:chExt cx="409" cy="89"/>
            </a:xfrm>
          </p:grpSpPr>
          <p:pic>
            <p:nvPicPr>
              <p:cNvPr id="49" name="Picture 46" descr="imag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"/>
                <a:ext cx="167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7" descr="image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" y="63"/>
                <a:ext cx="161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grpSp>
            <p:nvGrpSpPr>
              <p:cNvPr id="51" name="Group 48"/>
              <p:cNvGrpSpPr>
                <a:grpSpLocks/>
              </p:cNvGrpSpPr>
              <p:nvPr/>
            </p:nvGrpSpPr>
            <p:grpSpPr bwMode="auto">
              <a:xfrm>
                <a:off x="177" y="58"/>
                <a:ext cx="86" cy="50"/>
                <a:chOff x="0" y="0"/>
                <a:chExt cx="86" cy="49"/>
              </a:xfrm>
            </p:grpSpPr>
            <p:pic>
              <p:nvPicPr>
                <p:cNvPr id="58" name="Picture 49" descr="image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3" cy="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" name="Rectangle 50"/>
                <p:cNvSpPr>
                  <a:spLocks/>
                </p:cNvSpPr>
                <p:nvPr/>
              </p:nvSpPr>
              <p:spPr bwMode="auto">
                <a:xfrm>
                  <a:off x="8" y="12"/>
                  <a:ext cx="78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94826" tIns="54186" rIns="94826" bIns="54186"/>
                <a:lstStyle/>
                <a:p>
                  <a:pPr defTabSz="975122"/>
                  <a:r>
                    <a:rPr lang="en-US" sz="1350" b="1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  <a:sym typeface="Helvetica" charset="0"/>
                    </a:rPr>
                    <a:t>AHS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20" y="92"/>
                <a:ext cx="89" cy="27"/>
                <a:chOff x="0" y="0"/>
                <a:chExt cx="88" cy="26"/>
              </a:xfrm>
            </p:grpSpPr>
            <p:pic>
              <p:nvPicPr>
                <p:cNvPr id="56" name="Picture 52" descr="image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8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3"/>
                <p:cNvSpPr>
                  <a:spLocks/>
                </p:cNvSpPr>
                <p:nvPr/>
              </p:nvSpPr>
              <p:spPr bwMode="auto">
                <a:xfrm>
                  <a:off x="0" y="2"/>
                  <a:ext cx="8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94826" tIns="54186" rIns="94826" bIns="54186"/>
                <a:lstStyle/>
                <a:p>
                  <a:pPr defTabSz="975122"/>
                  <a:r>
                    <a:rPr lang="en-US" sz="675" b="1">
                      <a:solidFill>
                        <a:srgbClr val="FFFFFF"/>
                      </a:solidFill>
                      <a:latin typeface="Helvetica" charset="0"/>
                      <a:ea typeface="Helvetica" charset="0"/>
                      <a:cs typeface="Helvetica" charset="0"/>
                      <a:sym typeface="Helvetica" charset="0"/>
                    </a:rPr>
                    <a:t>UNIVERSITAS</a:t>
                  </a:r>
                  <a:endParaRPr lang="en-US" sz="1350"/>
                </a:p>
              </p:txBody>
            </p:sp>
          </p:grpSp>
          <p:grpSp>
            <p:nvGrpSpPr>
              <p:cNvPr id="53" name="Group 54"/>
              <p:cNvGrpSpPr>
                <a:grpSpLocks/>
              </p:cNvGrpSpPr>
              <p:nvPr/>
            </p:nvGrpSpPr>
            <p:grpSpPr bwMode="auto">
              <a:xfrm>
                <a:off x="255" y="83"/>
                <a:ext cx="150" cy="38"/>
                <a:chOff x="-22" y="0"/>
                <a:chExt cx="150" cy="38"/>
              </a:xfrm>
            </p:grpSpPr>
            <p:pic>
              <p:nvPicPr>
                <p:cNvPr id="54" name="Picture 55" descr="image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" cy="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ctangle 56"/>
                <p:cNvSpPr>
                  <a:spLocks/>
                </p:cNvSpPr>
                <p:nvPr/>
              </p:nvSpPr>
              <p:spPr bwMode="auto">
                <a:xfrm>
                  <a:off x="-22" y="0"/>
                  <a:ext cx="150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94826" tIns="54186" rIns="94826" bIns="54186"/>
                <a:lstStyle/>
                <a:p>
                  <a:pPr algn="ctr" defTabSz="975122"/>
                  <a:r>
                    <a:rPr lang="en-US" sz="1050" b="1" dirty="0">
                      <a:latin typeface="Helvetica" charset="0"/>
                      <a:ea typeface="Helvetica" charset="0"/>
                      <a:cs typeface="Helvetica" charset="0"/>
                      <a:sym typeface="Helvetica" charset="0"/>
                    </a:rPr>
                    <a:t>Regional Health System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354826" y="5106019"/>
              <a:ext cx="933523" cy="589452"/>
              <a:chOff x="3882529" y="5370043"/>
              <a:chExt cx="1244697" cy="785936"/>
            </a:xfrm>
          </p:grpSpPr>
          <p:pic>
            <p:nvPicPr>
              <p:cNvPr id="82" name="Picture 81" descr="image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2529" y="5370043"/>
                <a:ext cx="1244697" cy="785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3895862" y="5567918"/>
                <a:ext cx="1231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Nutritionist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81339" y="3941954"/>
              <a:ext cx="3132832" cy="2026907"/>
              <a:chOff x="76451" y="4112936"/>
              <a:chExt cx="4177109" cy="2702543"/>
            </a:xfrm>
          </p:grpSpPr>
          <p:grpSp>
            <p:nvGrpSpPr>
              <p:cNvPr id="31" name="Group 28"/>
              <p:cNvGrpSpPr>
                <a:grpSpLocks/>
              </p:cNvGrpSpPr>
              <p:nvPr/>
            </p:nvGrpSpPr>
            <p:grpSpPr bwMode="auto">
              <a:xfrm>
                <a:off x="624592" y="4300481"/>
                <a:ext cx="3365759" cy="2514998"/>
                <a:chOff x="-45" y="-3"/>
                <a:chExt cx="265" cy="192"/>
              </a:xfrm>
            </p:grpSpPr>
            <p:pic>
              <p:nvPicPr>
                <p:cNvPr id="32" name="Picture 29" descr="image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" y="49"/>
                  <a:ext cx="65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0" descr="image.png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" y="60"/>
                  <a:ext cx="7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1" descr="image.png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" y="70"/>
                  <a:ext cx="44" cy="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32" descr="image.png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" y="-3"/>
                  <a:ext cx="6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33" descr="image.png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5"/>
                  <a:ext cx="93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Group 34"/>
                <p:cNvGrpSpPr>
                  <a:grpSpLocks/>
                </p:cNvGrpSpPr>
                <p:nvPr/>
              </p:nvGrpSpPr>
              <p:grpSpPr bwMode="auto">
                <a:xfrm>
                  <a:off x="55" y="110"/>
                  <a:ext cx="148" cy="79"/>
                  <a:chOff x="-54" y="-2"/>
                  <a:chExt cx="147" cy="78"/>
                </a:xfrm>
              </p:grpSpPr>
              <p:pic>
                <p:nvPicPr>
                  <p:cNvPr id="41" name="Picture 35" descr="image.png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54" y="-2"/>
                    <a:ext cx="147" cy="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" name="Rectangle 36"/>
                  <p:cNvSpPr>
                    <a:spLocks/>
                  </p:cNvSpPr>
                  <p:nvPr/>
                </p:nvSpPr>
                <p:spPr bwMode="auto">
                  <a:xfrm>
                    <a:off x="-53" y="27"/>
                    <a:ext cx="144" cy="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  <p:txBody>
                  <a:bodyPr lIns="94826" tIns="54186" rIns="94826" bIns="54186" anchor="ctr"/>
                  <a:lstStyle/>
                  <a:p>
                    <a:pPr algn="ctr" defTabSz="975122"/>
                    <a:r>
                      <a:rPr lang="en-US" sz="90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General Practitioner</a:t>
                    </a:r>
                  </a:p>
                  <a:p>
                    <a:pPr algn="ctr" defTabSz="975122"/>
                    <a:r>
                      <a:rPr lang="en-US" sz="90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Medical Specialist</a:t>
                    </a:r>
                  </a:p>
                  <a:p>
                    <a:pPr algn="ctr" defTabSz="975122"/>
                    <a:r>
                      <a:rPr lang="en-US" sz="90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Medical Subspecialist</a:t>
                    </a:r>
                  </a:p>
                </p:txBody>
              </p: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>
                  <a:off x="-45" y="104"/>
                  <a:ext cx="98" cy="55"/>
                  <a:chOff x="-51" y="3"/>
                  <a:chExt cx="97" cy="54"/>
                </a:xfrm>
              </p:grpSpPr>
              <p:pic>
                <p:nvPicPr>
                  <p:cNvPr id="39" name="Picture 38" descr="image.png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9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51" y="3"/>
                    <a:ext cx="97" cy="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>
                    <a:spLocks/>
                  </p:cNvSpPr>
                  <p:nvPr/>
                </p:nvSpPr>
                <p:spPr bwMode="auto">
                  <a:xfrm>
                    <a:off x="-39" y="13"/>
                    <a:ext cx="73" cy="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</a:extLst>
                </p:spPr>
                <p:txBody>
                  <a:bodyPr lIns="94826" tIns="54186" rIns="94826" bIns="54186" anchor="ctr"/>
                  <a:lstStyle/>
                  <a:p>
                    <a:pPr algn="ctr" defTabSz="975122"/>
                    <a:r>
                      <a:rPr lang="en-US" sz="1050" b="1" dirty="0"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rPr>
                      <a:t>Nurse</a:t>
                    </a:r>
                    <a:endParaRPr lang="en-US" sz="1050" dirty="0"/>
                  </a:p>
                </p:txBody>
              </p:sp>
            </p:grpSp>
          </p:grpSp>
          <p:pic>
            <p:nvPicPr>
              <p:cNvPr id="67" name="Picture 64" descr="image.png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960" y="4112936"/>
                <a:ext cx="2412600" cy="1175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sp>
            <p:nvSpPr>
              <p:cNvPr id="72" name="Rectangle 69"/>
              <p:cNvSpPr>
                <a:spLocks/>
              </p:cNvSpPr>
              <p:nvPr/>
            </p:nvSpPr>
            <p:spPr bwMode="auto">
              <a:xfrm>
                <a:off x="1970580" y="4869767"/>
                <a:ext cx="2136437" cy="550675"/>
              </a:xfrm>
              <a:prstGeom prst="rect">
                <a:avLst/>
              </a:prstGeom>
              <a:solidFill>
                <a:srgbClr val="D7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826" tIns="54186" rIns="94826" bIns="54186"/>
              <a:lstStyle/>
              <a:p>
                <a:pPr algn="ctr" defTabSz="975122"/>
                <a:r>
                  <a:rPr lang="en-US" sz="1050" b="1" dirty="0">
                    <a:latin typeface="Helvetica" charset="0"/>
                    <a:cs typeface="Helvetica" charset="0"/>
                    <a:sym typeface="Helvetica" charset="0"/>
                  </a:rPr>
                  <a:t>Faculty of Medicine</a:t>
                </a:r>
              </a:p>
              <a:p>
                <a:pPr algn="ctr" defTabSz="975122"/>
                <a:r>
                  <a:rPr lang="en-US" sz="1050" b="1" dirty="0">
                    <a:latin typeface="Helvetica" charset="0"/>
                    <a:cs typeface="Helvetica" charset="0"/>
                    <a:sym typeface="Helvetica" charset="0"/>
                  </a:rPr>
                  <a:t>(University)</a:t>
                </a:r>
                <a:endParaRPr lang="en-US" sz="1050" dirty="0"/>
              </a:p>
            </p:txBody>
          </p:sp>
          <p:sp>
            <p:nvSpPr>
              <p:cNvPr id="73" name="Rectangle 70"/>
              <p:cNvSpPr>
                <a:spLocks/>
              </p:cNvSpPr>
              <p:nvPr/>
            </p:nvSpPr>
            <p:spPr bwMode="auto">
              <a:xfrm>
                <a:off x="76451" y="5084755"/>
                <a:ext cx="1267492" cy="341652"/>
              </a:xfrm>
              <a:prstGeom prst="rect">
                <a:avLst/>
              </a:prstGeom>
              <a:solidFill>
                <a:srgbClr val="D7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826" tIns="54186" rIns="94826" bIns="54186"/>
              <a:lstStyle/>
              <a:p>
                <a:pPr algn="ctr" defTabSz="975122"/>
                <a:r>
                  <a:rPr lang="en-US" sz="1050" b="1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Dentist</a:t>
                </a:r>
                <a:endParaRPr lang="en-US" sz="1050" dirty="0"/>
              </a:p>
            </p:txBody>
          </p:sp>
          <p:sp>
            <p:nvSpPr>
              <p:cNvPr id="84" name="Rectangle 70"/>
              <p:cNvSpPr>
                <a:spLocks/>
              </p:cNvSpPr>
              <p:nvPr/>
            </p:nvSpPr>
            <p:spPr bwMode="auto">
              <a:xfrm>
                <a:off x="377339" y="4189716"/>
                <a:ext cx="1276295" cy="266156"/>
              </a:xfrm>
              <a:prstGeom prst="rect">
                <a:avLst/>
              </a:prstGeom>
              <a:solidFill>
                <a:srgbClr val="D7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826" tIns="54186" rIns="94826" bIns="54186"/>
              <a:lstStyle/>
              <a:p>
                <a:pPr algn="ctr" defTabSz="975122"/>
                <a:r>
                  <a:rPr lang="en-US" sz="1050" b="1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Pharmacist</a:t>
                </a:r>
                <a:endParaRPr lang="en-US" sz="1050" dirty="0"/>
              </a:p>
            </p:txBody>
          </p:sp>
        </p:grpSp>
        <p:cxnSp>
          <p:nvCxnSpPr>
            <p:cNvPr id="76" name="Straight Connector 75"/>
            <p:cNvCxnSpPr>
              <a:cxnSpLocks/>
              <a:endCxn id="27" idx="0"/>
            </p:cNvCxnSpPr>
            <p:nvPr/>
          </p:nvCxnSpPr>
          <p:spPr>
            <a:xfrm flipH="1">
              <a:off x="5883550" y="4864281"/>
              <a:ext cx="145002" cy="41641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78" name="Picture 26" descr="ima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3437" y="3992221"/>
              <a:ext cx="1437901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79" name="Rectangle 18"/>
            <p:cNvSpPr>
              <a:spLocks/>
            </p:cNvSpPr>
            <p:nvPr/>
          </p:nvSpPr>
          <p:spPr bwMode="auto">
            <a:xfrm>
              <a:off x="8562401" y="4199156"/>
              <a:ext cx="980820" cy="39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94826" tIns="54186" rIns="94826" bIns="54186" anchor="ctr"/>
            <a:lstStyle/>
            <a:p>
              <a:pPr algn="ctr" defTabSz="975122"/>
              <a:r>
                <a:rPr lang="en-US" sz="105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Research Board</a:t>
              </a:r>
              <a:endParaRPr lang="en-US" sz="1050" dirty="0"/>
            </a:p>
          </p:txBody>
        </p:sp>
        <p:grpSp>
          <p:nvGrpSpPr>
            <p:cNvPr id="75" name="Group 40">
              <a:extLst>
                <a:ext uri="{FF2B5EF4-FFF2-40B4-BE49-F238E27FC236}">
                  <a16:creationId xmlns:a16="http://schemas.microsoft.com/office/drawing/2014/main" id="{541C3B90-ACD4-42C5-8121-4602E2926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0879" y="1795732"/>
              <a:ext cx="2808287" cy="755650"/>
              <a:chOff x="0" y="0"/>
              <a:chExt cx="222" cy="60"/>
            </a:xfrm>
          </p:grpSpPr>
          <p:pic>
            <p:nvPicPr>
              <p:cNvPr id="77" name="Picture 41" descr="image.png">
                <a:extLst>
                  <a:ext uri="{FF2B5EF4-FFF2-40B4-BE49-F238E27FC236}">
                    <a16:creationId xmlns:a16="http://schemas.microsoft.com/office/drawing/2014/main" id="{DE58A6AA-CC38-4696-AAEF-0D66402B3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"/>
                <a:ext cx="68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42" descr="image.png">
                <a:extLst>
                  <a:ext uri="{FF2B5EF4-FFF2-40B4-BE49-F238E27FC236}">
                    <a16:creationId xmlns:a16="http://schemas.microsoft.com/office/drawing/2014/main" id="{0641A42A-94EA-4BB4-907C-2C22CCFAB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0"/>
                <a:ext cx="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43" descr="image.png">
                <a:extLst>
                  <a:ext uri="{FF2B5EF4-FFF2-40B4-BE49-F238E27FC236}">
                    <a16:creationId xmlns:a16="http://schemas.microsoft.com/office/drawing/2014/main" id="{14B72AC7-4221-4715-81B8-FEE24C95E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" y="32"/>
                <a:ext cx="5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" name="Group 57">
              <a:extLst>
                <a:ext uri="{FF2B5EF4-FFF2-40B4-BE49-F238E27FC236}">
                  <a16:creationId xmlns:a16="http://schemas.microsoft.com/office/drawing/2014/main" id="{0E63CE32-02A5-44B1-AC00-35A086C32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1015" y="1781895"/>
              <a:ext cx="5132388" cy="1748974"/>
              <a:chOff x="0" y="0"/>
              <a:chExt cx="405" cy="170"/>
            </a:xfrm>
          </p:grpSpPr>
          <p:pic>
            <p:nvPicPr>
              <p:cNvPr id="94" name="Picture 58" descr="image.png">
                <a:extLst>
                  <a:ext uri="{FF2B5EF4-FFF2-40B4-BE49-F238E27FC236}">
                    <a16:creationId xmlns:a16="http://schemas.microsoft.com/office/drawing/2014/main" id="{4D110CBE-A42B-4C58-A820-2A988818E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"/>
                <a:ext cx="5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59" descr="image.png">
                <a:extLst>
                  <a:ext uri="{FF2B5EF4-FFF2-40B4-BE49-F238E27FC236}">
                    <a16:creationId xmlns:a16="http://schemas.microsoft.com/office/drawing/2014/main" id="{B41E89A5-4BDD-47D9-8DFD-05FB35F6E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" y="0"/>
                <a:ext cx="37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8" name="Picture 62" descr="image.png">
              <a:extLst>
                <a:ext uri="{FF2B5EF4-FFF2-40B4-BE49-F238E27FC236}">
                  <a16:creationId xmlns:a16="http://schemas.microsoft.com/office/drawing/2014/main" id="{491F3C39-9960-4421-B6E1-EDD80C40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571" y="805130"/>
              <a:ext cx="196850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00" name="Picture 63" descr="image.png">
              <a:extLst>
                <a:ext uri="{FF2B5EF4-FFF2-40B4-BE49-F238E27FC236}">
                  <a16:creationId xmlns:a16="http://schemas.microsoft.com/office/drawing/2014/main" id="{2478D082-82D5-43EB-86E7-E18C4F3B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284" y="953988"/>
              <a:ext cx="1900238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14D2E072-E7DE-4150-8DB9-1A1862EB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971" y="1932277"/>
              <a:ext cx="1199589" cy="343242"/>
            </a:xfrm>
            <a:prstGeom prst="rect">
              <a:avLst/>
            </a:prstGeom>
            <a:solidFill>
              <a:srgbClr val="D7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algn="ctr" defTabSz="1300163"/>
              <a:r>
                <a:rPr lang="en-US" sz="800" b="1" dirty="0">
                  <a:latin typeface="Helvetica" charset="0"/>
                  <a:cs typeface="Helvetica" charset="0"/>
                  <a:sym typeface="Helvetica" charset="0"/>
                </a:rPr>
                <a:t>Affiliated Academic Hospital</a:t>
              </a:r>
              <a:endParaRPr lang="en-US" sz="800" dirty="0"/>
            </a:p>
          </p:txBody>
        </p:sp>
        <p:pic>
          <p:nvPicPr>
            <p:cNvPr id="104" name="Picture 61" descr="image.png">
              <a:extLst>
                <a:ext uri="{FF2B5EF4-FFF2-40B4-BE49-F238E27FC236}">
                  <a16:creationId xmlns:a16="http://schemas.microsoft.com/office/drawing/2014/main" id="{AB3D8630-834C-4970-986D-24AAF2F3D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239" y="551997"/>
              <a:ext cx="1865313" cy="2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103" name="Rectangle 68">
              <a:extLst>
                <a:ext uri="{FF2B5EF4-FFF2-40B4-BE49-F238E27FC236}">
                  <a16:creationId xmlns:a16="http://schemas.microsoft.com/office/drawing/2014/main" id="{B36B6D4D-8757-4BA7-9C9D-3D564223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166" y="1549403"/>
              <a:ext cx="1271587" cy="358461"/>
            </a:xfrm>
            <a:prstGeom prst="rect">
              <a:avLst/>
            </a:prstGeom>
            <a:solidFill>
              <a:srgbClr val="D7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algn="ctr" defTabSz="1300163"/>
              <a:r>
                <a:rPr lang="en-US" sz="800" b="1" dirty="0">
                  <a:latin typeface="Helvetica" charset="0"/>
                  <a:cs typeface="Helvetica" charset="0"/>
                  <a:sym typeface="Helvetica" charset="0"/>
                </a:rPr>
                <a:t>Affiliated Academic Hospital</a:t>
              </a:r>
              <a:endParaRPr lang="en-US" sz="800" dirty="0"/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53E8FE2B-2899-4DBB-94E7-609A14C6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414" y="1908218"/>
              <a:ext cx="1271587" cy="362859"/>
            </a:xfrm>
            <a:prstGeom prst="rect">
              <a:avLst/>
            </a:prstGeom>
            <a:solidFill>
              <a:srgbClr val="D7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algn="ctr" defTabSz="1300163"/>
              <a:r>
                <a:rPr lang="en-US" sz="800" b="1" dirty="0">
                  <a:latin typeface="Helvetica" charset="0"/>
                  <a:cs typeface="Helvetica" charset="0"/>
                  <a:sym typeface="Helvetica" charset="0"/>
                </a:rPr>
                <a:t>Affiliated Academic Hospital</a:t>
              </a:r>
              <a:endParaRPr lang="en-US" sz="8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F2E1DAA-D717-4B52-963F-D1B9A091DC77}"/>
                </a:ext>
              </a:extLst>
            </p:cNvPr>
            <p:cNvGrpSpPr/>
            <p:nvPr/>
          </p:nvGrpSpPr>
          <p:grpSpPr>
            <a:xfrm>
              <a:off x="2000001" y="2566474"/>
              <a:ext cx="1339055" cy="1042989"/>
              <a:chOff x="3752850" y="2398973"/>
              <a:chExt cx="1962150" cy="1768216"/>
            </a:xfrm>
          </p:grpSpPr>
          <p:pic>
            <p:nvPicPr>
              <p:cNvPr id="107" name="Picture 2">
                <a:extLst>
                  <a:ext uri="{FF2B5EF4-FFF2-40B4-BE49-F238E27FC236}">
                    <a16:creationId xmlns:a16="http://schemas.microsoft.com/office/drawing/2014/main" id="{0A1F2B09-C501-4167-AE61-28E0F06F2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50" y="2398973"/>
                <a:ext cx="1962150" cy="1768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723232F-3829-416A-81A9-D8113284540F}"/>
                  </a:ext>
                </a:extLst>
              </p:cNvPr>
              <p:cNvSpPr txBox="1"/>
              <p:nvPr/>
            </p:nvSpPr>
            <p:spPr>
              <a:xfrm rot="21390187">
                <a:off x="4582634" y="2678681"/>
                <a:ext cx="960835" cy="860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Other Health Facilities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95C7E4C-993E-415E-9BEE-E301706EAFFF}"/>
                </a:ext>
              </a:extLst>
            </p:cNvPr>
            <p:cNvGrpSpPr/>
            <p:nvPr/>
          </p:nvGrpSpPr>
          <p:grpSpPr>
            <a:xfrm>
              <a:off x="6557523" y="2412704"/>
              <a:ext cx="1339055" cy="1042989"/>
              <a:chOff x="3752850" y="2398973"/>
              <a:chExt cx="1962150" cy="1768216"/>
            </a:xfrm>
          </p:grpSpPr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3BFFB3E6-B659-4B26-9936-72D70C064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50" y="2398973"/>
                <a:ext cx="1962150" cy="1768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295F816-61A0-414E-AB3F-2846F96904C7}"/>
                  </a:ext>
                </a:extLst>
              </p:cNvPr>
              <p:cNvSpPr txBox="1"/>
              <p:nvPr/>
            </p:nvSpPr>
            <p:spPr>
              <a:xfrm rot="21390187">
                <a:off x="4656876" y="2620394"/>
                <a:ext cx="876853" cy="860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Other Health Facilities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74A9C6-46F3-45F7-A751-EEC124700A56}"/>
                </a:ext>
              </a:extLst>
            </p:cNvPr>
            <p:cNvGrpSpPr/>
            <p:nvPr/>
          </p:nvGrpSpPr>
          <p:grpSpPr>
            <a:xfrm>
              <a:off x="3589941" y="2271077"/>
              <a:ext cx="2659289" cy="976416"/>
              <a:chOff x="2232200" y="2257222"/>
              <a:chExt cx="2659289" cy="976416"/>
            </a:xfrm>
          </p:grpSpPr>
          <p:pic>
            <p:nvPicPr>
              <p:cNvPr id="112" name="Picture 10" descr="Hasil gambar untuk rsup dr. sardjito">
                <a:extLst>
                  <a:ext uri="{FF2B5EF4-FFF2-40B4-BE49-F238E27FC236}">
                    <a16:creationId xmlns:a16="http://schemas.microsoft.com/office/drawing/2014/main" id="{16CDDA49-AE04-4F0F-BA39-1FEC6C07E4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200" y="2258905"/>
                <a:ext cx="1296888" cy="71981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13" name="Picture 12" descr="Hasil gambar untuk rsup soeradji tirtonegoro">
                <a:extLst>
                  <a:ext uri="{FF2B5EF4-FFF2-40B4-BE49-F238E27FC236}">
                    <a16:creationId xmlns:a16="http://schemas.microsoft.com/office/drawing/2014/main" id="{A57B10D4-FA88-4296-8F3C-8741E220B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131"/>
              <a:stretch/>
            </p:blipFill>
            <p:spPr bwMode="auto">
              <a:xfrm>
                <a:off x="3693867" y="2257222"/>
                <a:ext cx="1197622" cy="71566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101" name="Rectangle 65">
                <a:extLst>
                  <a:ext uri="{FF2B5EF4-FFF2-40B4-BE49-F238E27FC236}">
                    <a16:creationId xmlns:a16="http://schemas.microsoft.com/office/drawing/2014/main" id="{2626E6EC-9762-441F-9728-0F3E98535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823" y="2949476"/>
                <a:ext cx="1701800" cy="284162"/>
              </a:xfrm>
              <a:prstGeom prst="rect">
                <a:avLst/>
              </a:prstGeom>
              <a:solidFill>
                <a:srgbClr val="D7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6435" tIns="72248" rIns="126435" bIns="72248"/>
              <a:lstStyle/>
              <a:p>
                <a:pPr algn="ctr" defTabSz="1300163"/>
                <a:r>
                  <a:rPr lang="en-US" sz="800" b="1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Primary Academic Hospital</a:t>
                </a:r>
                <a:endParaRPr lang="en-US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1A8051-53A1-48A4-83DC-8A1FB2654B3B}"/>
              </a:ext>
            </a:extLst>
          </p:cNvPr>
          <p:cNvSpPr txBox="1"/>
          <p:nvPr/>
        </p:nvSpPr>
        <p:spPr>
          <a:xfrm>
            <a:off x="8694432" y="1390277"/>
            <a:ext cx="32308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Functional integration between university, academic hospital, and regional health system, in order to enhance the regional community’s health status.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6FCB8-216B-4099-BC0F-BF6415A1313D}"/>
              </a:ext>
            </a:extLst>
          </p:cNvPr>
          <p:cNvSpPr txBox="1"/>
          <p:nvPr/>
        </p:nvSpPr>
        <p:spPr>
          <a:xfrm>
            <a:off x="8704878" y="3003915"/>
            <a:ext cx="3230899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Consist of two sub-systems: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Yogyakarta Special District’s Academic Health System (with Yogyakarta Health Office and dr. </a:t>
            </a:r>
            <a:r>
              <a:rPr lang="en-US" dirty="0" err="1"/>
              <a:t>Sardjito</a:t>
            </a:r>
            <a:r>
              <a:rPr lang="en-US" dirty="0"/>
              <a:t> Hospital)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Southern Central Java’s Academic Health System (with </a:t>
            </a:r>
            <a:r>
              <a:rPr lang="en-US" dirty="0" err="1"/>
              <a:t>Klaten</a:t>
            </a:r>
            <a:r>
              <a:rPr lang="en-US" dirty="0"/>
              <a:t> Health Office and dr. </a:t>
            </a:r>
            <a:r>
              <a:rPr lang="en-US" dirty="0" err="1"/>
              <a:t>Soeradji</a:t>
            </a:r>
            <a:r>
              <a:rPr lang="en-US" dirty="0"/>
              <a:t> </a:t>
            </a:r>
            <a:r>
              <a:rPr lang="en-US" dirty="0" err="1"/>
              <a:t>Tirtonegoro</a:t>
            </a:r>
            <a:r>
              <a:rPr lang="en-US" dirty="0"/>
              <a:t> Hospital)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8471E47-36AC-468A-93D1-DCE66B76A2AF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02C83A2-9256-409C-9D59-01F32C0460A0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76F090B-5E28-4CA2-B48D-CB1B78C06C2F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95" name="Picture 4" descr="Hasil gambar untuk kesehatan diy">
                <a:extLst>
                  <a:ext uri="{FF2B5EF4-FFF2-40B4-BE49-F238E27FC236}">
                    <a16:creationId xmlns:a16="http://schemas.microsoft.com/office/drawing/2014/main" id="{A87DF23F-2267-4E72-BD36-3579F153C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6" descr="Hasil gambar untuk logo ugm">
                <a:extLst>
                  <a:ext uri="{FF2B5EF4-FFF2-40B4-BE49-F238E27FC236}">
                    <a16:creationId xmlns:a16="http://schemas.microsoft.com/office/drawing/2014/main" id="{7D7B05A8-4C43-4CC9-9753-DA1F37077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896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E175-0405-4976-B048-3D81C4A8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1" y="-145904"/>
            <a:ext cx="10515600" cy="727789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 err="1"/>
              <a:t>Pengembangan</a:t>
            </a:r>
            <a:r>
              <a:rPr lang="en-US" sz="2800" dirty="0"/>
              <a:t> Program </a:t>
            </a:r>
            <a:r>
              <a:rPr lang="en-US" sz="2800" dirty="0" err="1"/>
              <a:t>Kerja</a:t>
            </a:r>
            <a:r>
              <a:rPr lang="en-US" sz="2800" dirty="0"/>
              <a:t> per </a:t>
            </a:r>
            <a:r>
              <a:rPr lang="en-US" sz="2800" dirty="0" err="1"/>
              <a:t>Bidang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34F3-F256-47C6-AF81-CD5780B57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78394"/>
              </p:ext>
            </p:extLst>
          </p:nvPr>
        </p:nvGraphicFramePr>
        <p:xfrm>
          <a:off x="415636" y="418869"/>
          <a:ext cx="10938164" cy="64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95735209"/>
                    </a:ext>
                  </a:extLst>
                </a:gridCol>
                <a:gridCol w="761279">
                  <a:extLst>
                    <a:ext uri="{9D8B030D-6E8A-4147-A177-3AD203B41FA5}">
                      <a16:colId xmlns:a16="http://schemas.microsoft.com/office/drawing/2014/main" val="3841288969"/>
                    </a:ext>
                  </a:extLst>
                </a:gridCol>
                <a:gridCol w="916558">
                  <a:extLst>
                    <a:ext uri="{9D8B030D-6E8A-4147-A177-3AD203B41FA5}">
                      <a16:colId xmlns:a16="http://schemas.microsoft.com/office/drawing/2014/main" val="3068984485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val="2820922991"/>
                    </a:ext>
                  </a:extLst>
                </a:gridCol>
                <a:gridCol w="951145">
                  <a:extLst>
                    <a:ext uri="{9D8B030D-6E8A-4147-A177-3AD203B41FA5}">
                      <a16:colId xmlns:a16="http://schemas.microsoft.com/office/drawing/2014/main" val="1430291362"/>
                    </a:ext>
                  </a:extLst>
                </a:gridCol>
                <a:gridCol w="881970">
                  <a:extLst>
                    <a:ext uri="{9D8B030D-6E8A-4147-A177-3AD203B41FA5}">
                      <a16:colId xmlns:a16="http://schemas.microsoft.com/office/drawing/2014/main" val="3410529247"/>
                    </a:ext>
                  </a:extLst>
                </a:gridCol>
                <a:gridCol w="1786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Program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Sasaran Teruku</a:t>
                      </a:r>
                      <a:r>
                        <a:rPr lang="en-US" sz="1600" dirty="0"/>
                        <a:t>r</a:t>
                      </a:r>
                      <a:r>
                        <a:rPr lang="id-ID" sz="1600" dirty="0"/>
                        <a:t> (per</a:t>
                      </a:r>
                      <a:r>
                        <a:rPr lang="id-ID" sz="1600" baseline="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Strategi</a:t>
                      </a:r>
                      <a:r>
                        <a:rPr lang="id-ID" sz="1600" baseline="0" dirty="0"/>
                        <a:t> Pencapaian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9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r>
                        <a:rPr lang="id-ID" sz="1600" dirty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/>
                        <a:t>3. </a:t>
                      </a:r>
                      <a:r>
                        <a:rPr lang="id-ID" sz="1600" b="1" dirty="0"/>
                        <a:t>Bidang</a:t>
                      </a:r>
                      <a:r>
                        <a:rPr lang="id-ID" sz="1600" b="1" baseline="0" dirty="0"/>
                        <a:t> Pelayanan Strategis </a:t>
                      </a:r>
                      <a:r>
                        <a:rPr lang="id-ID" sz="1600" b="0" baseline="0" dirty="0"/>
                        <a:t>(PIC: Bu Windarwati, Bu Mulat, Bu Novi, Bu Ade, RSST Klaten)</a:t>
                      </a:r>
                      <a:endParaRPr lang="en-US" sz="1600" b="0" baseline="0" dirty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dirty="0"/>
                        <a:t>Workshop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pemetaan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kebutuhan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dirty="0"/>
                        <a:t> di </a:t>
                      </a:r>
                      <a:r>
                        <a:rPr lang="en-US" sz="1400" dirty="0" err="1"/>
                        <a:t>rumah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anggota</a:t>
                      </a:r>
                      <a:r>
                        <a:rPr lang="en-US" sz="1400" dirty="0"/>
                        <a:t> AHS UGM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semua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jenjang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dokter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umum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ners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dietisien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dokter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spesialis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dsb</a:t>
                      </a:r>
                      <a:r>
                        <a:rPr lang="en-US" sz="1400" dirty="0"/>
                        <a:t>.)</a:t>
                      </a:r>
                      <a:br>
                        <a:rPr lang="en-US" sz="1400" dirty="0"/>
                      </a:br>
                      <a:r>
                        <a:rPr lang="en-US" sz="1400" b="1" dirty="0" err="1"/>
                        <a:t>Bentuk</a:t>
                      </a:r>
                      <a:r>
                        <a:rPr lang="en-US" sz="1400" b="1" dirty="0"/>
                        <a:t>:</a:t>
                      </a:r>
                      <a:r>
                        <a:rPr lang="en-US" sz="1400" dirty="0"/>
                        <a:t> Workshop di </a:t>
                      </a:r>
                      <a:r>
                        <a:rPr lang="en-US" sz="1400" dirty="0" err="1"/>
                        <a:t>masing-masing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Studi</a:t>
                      </a:r>
                      <a:r>
                        <a:rPr lang="en-US" sz="1400" dirty="0"/>
                        <a:t>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dirty="0"/>
                        <a:t>Workshop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pemetaan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kebutuhan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pengembangan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pelayanan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teknologi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rumah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anggota</a:t>
                      </a:r>
                      <a:r>
                        <a:rPr lang="en-US" sz="1400" dirty="0"/>
                        <a:t> AHS UGM;</a:t>
                      </a:r>
                      <a:br>
                        <a:rPr lang="en-US" sz="1400" dirty="0"/>
                      </a:br>
                      <a:r>
                        <a:rPr lang="en-US" sz="1400" b="1" dirty="0" err="1"/>
                        <a:t>Bentuk</a:t>
                      </a:r>
                      <a:r>
                        <a:rPr lang="en-US" sz="1400" b="1" dirty="0"/>
                        <a:t>:</a:t>
                      </a:r>
                      <a:r>
                        <a:rPr lang="en-US" sz="1400" dirty="0"/>
                        <a:t> Workshop </a:t>
                      </a:r>
                      <a:r>
                        <a:rPr lang="id-ID" sz="1400" dirty="0"/>
                        <a:t>dengan </a:t>
                      </a:r>
                      <a:r>
                        <a:rPr lang="en-US" sz="1400" dirty="0" err="1"/>
                        <a:t>rumah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anggota</a:t>
                      </a:r>
                      <a:r>
                        <a:rPr lang="en-US" sz="1400" dirty="0"/>
                        <a:t> AHS UGM</a:t>
                      </a:r>
                      <a:r>
                        <a:rPr lang="id-ID" sz="1400" dirty="0"/>
                        <a:t> terkait dengan SDM dan fasilitas.</a:t>
                      </a:r>
                      <a:endParaRPr lang="en-US" sz="1400" dirty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/>
                        <a:t>Workshop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Pemetaan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layanan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menjadi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fokus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penyelenggaraan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Tridharma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masing-masing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rumah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anggota</a:t>
                      </a:r>
                      <a:r>
                        <a:rPr lang="en-US" sz="1400" dirty="0"/>
                        <a:t> AHS;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/>
                        <a:t>Pengembangan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sistem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informasi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terkait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rekam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terintegrasi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rumah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anggota</a:t>
                      </a:r>
                      <a:r>
                        <a:rPr lang="en-US" sz="1400" dirty="0"/>
                        <a:t> AHS;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/>
                        <a:t>Workshop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pengembangan</a:t>
                      </a:r>
                      <a:r>
                        <a:rPr lang="en-US" sz="1400" dirty="0"/>
                        <a:t> SOP </a:t>
                      </a:r>
                      <a:r>
                        <a:rPr lang="en-US" sz="1400" dirty="0" err="1"/>
                        <a:t>bersama</a:t>
                      </a:r>
                      <a:r>
                        <a:rPr lang="en-US" sz="1400" dirty="0"/>
                        <a:t> FK UGM-RS Pendidikan </a:t>
                      </a:r>
                      <a:r>
                        <a:rPr lang="en-US" sz="1400" dirty="0" err="1"/>
                        <a:t>terkait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integrasi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pengembangan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layanan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strategis</a:t>
                      </a:r>
                      <a:r>
                        <a:rPr lang="en-US" sz="1400" dirty="0"/>
                        <a:t>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dirty="0"/>
                        <a:t>Workshop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penyusunan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sistem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remunerasi</a:t>
                      </a:r>
                      <a:r>
                        <a:rPr lang="en-US" sz="1400" dirty="0"/>
                        <a:t> di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AHS UGM.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13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E175-0405-4976-B048-3D81C4A8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6"/>
            <a:ext cx="10515600" cy="727789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 err="1"/>
              <a:t>Pengembangan</a:t>
            </a:r>
            <a:r>
              <a:rPr lang="en-US" sz="2800" dirty="0"/>
              <a:t> Program </a:t>
            </a:r>
            <a:r>
              <a:rPr lang="en-US" sz="2800" dirty="0" err="1"/>
              <a:t>Kerja</a:t>
            </a:r>
            <a:r>
              <a:rPr lang="en-US" sz="2800" dirty="0"/>
              <a:t> per </a:t>
            </a:r>
            <a:r>
              <a:rPr lang="en-US" sz="2800" dirty="0" err="1"/>
              <a:t>Bidang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34F3-F256-47C6-AF81-CD5780B57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46734"/>
              </p:ext>
            </p:extLst>
          </p:nvPr>
        </p:nvGraphicFramePr>
        <p:xfrm>
          <a:off x="838200" y="748145"/>
          <a:ext cx="10515598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06">
                  <a:extLst>
                    <a:ext uri="{9D8B030D-6E8A-4147-A177-3AD203B41FA5}">
                      <a16:colId xmlns:a16="http://schemas.microsoft.com/office/drawing/2014/main" val="49573520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84128896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068984485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8209229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3029136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3410529247"/>
                    </a:ext>
                  </a:extLst>
                </a:gridCol>
                <a:gridCol w="1717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Program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Sasaran Teruku</a:t>
                      </a:r>
                      <a:r>
                        <a:rPr lang="en-US" sz="1600" dirty="0"/>
                        <a:t>r</a:t>
                      </a:r>
                      <a:r>
                        <a:rPr lang="id-ID" sz="1600" dirty="0"/>
                        <a:t> (per</a:t>
                      </a:r>
                      <a:r>
                        <a:rPr lang="id-ID" sz="1600" baseline="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Strategi</a:t>
                      </a:r>
                      <a:r>
                        <a:rPr lang="id-ID" sz="1600" baseline="0" dirty="0"/>
                        <a:t> Pencapaian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9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r>
                        <a:rPr lang="id-ID" sz="1600" dirty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4. </a:t>
                      </a:r>
                      <a:r>
                        <a:rPr lang="id-ID" sz="1800" b="1" dirty="0"/>
                        <a:t>Bidang</a:t>
                      </a:r>
                      <a:r>
                        <a:rPr lang="id-ID" sz="1800" b="1" baseline="0" dirty="0"/>
                        <a:t> Pengembangan IT dan Sarana Prasarana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0" baseline="0" dirty="0"/>
                        <a:t>(PIC: Tim IT FK UGM </a:t>
                      </a:r>
                      <a:r>
                        <a:rPr lang="en-US" sz="1800" b="0" baseline="0" dirty="0" err="1"/>
                        <a:t>dan</a:t>
                      </a:r>
                      <a:r>
                        <a:rPr lang="en-US" sz="1800" b="0" baseline="0" dirty="0"/>
                        <a:t> RS Pendidikan)</a:t>
                      </a:r>
                    </a:p>
                    <a:p>
                      <a:endParaRPr lang="id-ID" sz="1800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Pengembangan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Sistem</a:t>
                      </a:r>
                      <a:r>
                        <a:rPr lang="en-US" sz="1800" dirty="0"/>
                        <a:t> </a:t>
                      </a:r>
                      <a:r>
                        <a:rPr lang="id-ID" sz="1800" dirty="0"/>
                        <a:t>IT untuk</a:t>
                      </a:r>
                      <a:r>
                        <a:rPr lang="id-ID" sz="1800" baseline="0" dirty="0"/>
                        <a:t> kegiatan pendidikan (website dan telekonferensi);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Pengembangan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Sistem</a:t>
                      </a:r>
                      <a:r>
                        <a:rPr lang="en-US" sz="1800" baseline="0" dirty="0"/>
                        <a:t> </a:t>
                      </a:r>
                      <a:r>
                        <a:rPr lang="id-ID" sz="1800" baseline="0" dirty="0"/>
                        <a:t>IT untuk sistem informasi peserta didik;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Pengembangan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Sistem</a:t>
                      </a:r>
                      <a:r>
                        <a:rPr lang="en-US" sz="1800" baseline="0" dirty="0"/>
                        <a:t> </a:t>
                      </a:r>
                      <a:r>
                        <a:rPr lang="id-ID" sz="1800" baseline="0" dirty="0"/>
                        <a:t>IT untuk patient medical record;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/>
                        <a:t>Pengembangan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Sistem</a:t>
                      </a:r>
                      <a:r>
                        <a:rPr lang="en-US" sz="1800" baseline="0" dirty="0"/>
                        <a:t> </a:t>
                      </a:r>
                      <a:r>
                        <a:rPr lang="id-ID" sz="1800" baseline="0" dirty="0"/>
                        <a:t>IT untuk informasi bagi pasien.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63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E175-0405-4976-B048-3D81C4A8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6"/>
            <a:ext cx="10515600" cy="727789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 err="1"/>
              <a:t>Pengembangan</a:t>
            </a:r>
            <a:r>
              <a:rPr lang="en-US" sz="2800" dirty="0"/>
              <a:t> Program </a:t>
            </a:r>
            <a:r>
              <a:rPr lang="en-US" sz="2800" dirty="0" err="1"/>
              <a:t>Kerja</a:t>
            </a:r>
            <a:r>
              <a:rPr lang="en-US" sz="2800" dirty="0"/>
              <a:t> per </a:t>
            </a:r>
            <a:r>
              <a:rPr lang="en-US" sz="2800" dirty="0" err="1"/>
              <a:t>Bidang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2D34F3-F256-47C6-AF81-CD5780B57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55428"/>
              </p:ext>
            </p:extLst>
          </p:nvPr>
        </p:nvGraphicFramePr>
        <p:xfrm>
          <a:off x="838200" y="748145"/>
          <a:ext cx="1051559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06">
                  <a:extLst>
                    <a:ext uri="{9D8B030D-6E8A-4147-A177-3AD203B41FA5}">
                      <a16:colId xmlns:a16="http://schemas.microsoft.com/office/drawing/2014/main" val="49573520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84128896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068984485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8209229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3029136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3410529247"/>
                    </a:ext>
                  </a:extLst>
                </a:gridCol>
                <a:gridCol w="1717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Nama Program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Sasaran Teruku</a:t>
                      </a:r>
                      <a:r>
                        <a:rPr lang="en-US" sz="1600" dirty="0"/>
                        <a:t>r</a:t>
                      </a:r>
                      <a:r>
                        <a:rPr lang="id-ID" sz="1600" dirty="0"/>
                        <a:t> (per</a:t>
                      </a:r>
                      <a:r>
                        <a:rPr lang="id-ID" sz="1600" baseline="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Strategi</a:t>
                      </a:r>
                      <a:r>
                        <a:rPr lang="id-ID" sz="1600" baseline="0" dirty="0"/>
                        <a:t> Pencapaian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9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</a:t>
                      </a:r>
                      <a:r>
                        <a:rPr lang="id-ID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r>
                        <a:rPr lang="id-ID" sz="1600" dirty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</a:t>
                      </a:r>
                      <a:r>
                        <a:rPr lang="id-ID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5. </a:t>
                      </a:r>
                      <a:r>
                        <a:rPr lang="id-ID" sz="1800" b="1" dirty="0"/>
                        <a:t>Bidang</a:t>
                      </a:r>
                      <a:r>
                        <a:rPr lang="id-ID" sz="1800" b="1" baseline="0" dirty="0"/>
                        <a:t> </a:t>
                      </a:r>
                      <a:r>
                        <a:rPr lang="en-US" sz="1800" b="1" baseline="0" dirty="0" err="1"/>
                        <a:t>Pengembangan</a:t>
                      </a:r>
                      <a:r>
                        <a:rPr lang="en-US" sz="1800" b="1" baseline="0" dirty="0"/>
                        <a:t> SDM </a:t>
                      </a:r>
                      <a:r>
                        <a:rPr lang="en-US" sz="1800" b="0" baseline="0" dirty="0"/>
                        <a:t>(PIC: </a:t>
                      </a:r>
                      <a:r>
                        <a:rPr lang="en-US" sz="1800" b="0" baseline="0" dirty="0" err="1"/>
                        <a:t>Bagian</a:t>
                      </a:r>
                      <a:r>
                        <a:rPr lang="en-US" sz="1800" b="0" baseline="0" dirty="0"/>
                        <a:t> SDM FK UGM </a:t>
                      </a:r>
                      <a:r>
                        <a:rPr lang="en-US" sz="1800" b="0" baseline="0" dirty="0" err="1"/>
                        <a:t>dan</a:t>
                      </a:r>
                      <a:r>
                        <a:rPr lang="en-US" sz="1800" b="0" baseline="0" dirty="0"/>
                        <a:t> RS Pendidikan)</a:t>
                      </a:r>
                    </a:p>
                    <a:p>
                      <a:endParaRPr lang="id-ID" sz="1800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Need assessment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SDM di </a:t>
                      </a:r>
                      <a:r>
                        <a:rPr lang="en-US" dirty="0" err="1"/>
                        <a:t>rumah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pendidikan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jejaring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afiliasi</a:t>
                      </a:r>
                      <a:r>
                        <a:rPr lang="en-US" dirty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Workshop Resource sharing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rumah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pendidikan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rumah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pendidikan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jejaring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afiliasi</a:t>
                      </a:r>
                      <a:r>
                        <a:rPr lang="en-US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Workshop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penstatusan</a:t>
                      </a:r>
                      <a:r>
                        <a:rPr lang="en-US" dirty="0"/>
                        <a:t> NIDK </a:t>
                      </a:r>
                      <a:r>
                        <a:rPr lang="en-US" dirty="0" err="1"/>
                        <a:t>bagi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dokdiknis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rumah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pendidikan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afiliasi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satelit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880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5A1D83-3ECF-4CDA-8FCF-7123A31EE03D}"/>
              </a:ext>
            </a:extLst>
          </p:cNvPr>
          <p:cNvSpPr txBox="1"/>
          <p:nvPr/>
        </p:nvSpPr>
        <p:spPr>
          <a:xfrm>
            <a:off x="847898" y="6500553"/>
            <a:ext cx="104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Yang melakukan kompilasi: Bu Nenggih, Bu Neni Komkordik, Haryo</a:t>
            </a:r>
          </a:p>
        </p:txBody>
      </p:sp>
    </p:spTree>
    <p:extLst>
      <p:ext uri="{BB962C8B-B14F-4D97-AF65-F5344CB8AC3E}">
        <p14:creationId xmlns:p14="http://schemas.microsoft.com/office/powerpoint/2010/main" val="96588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D77F-C034-471B-83F3-684698F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Draft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Program </a:t>
            </a:r>
            <a:r>
              <a:rPr lang="en-US" b="1" dirty="0" err="1"/>
              <a:t>Bidang</a:t>
            </a:r>
            <a:r>
              <a:rPr lang="en-US" b="1" dirty="0"/>
              <a:t> Pendidikan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490B-AFAA-4AB8-8BA5-52B40551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Workshop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(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afiliasi</a:t>
            </a:r>
            <a:r>
              <a:rPr lang="en-US" dirty="0"/>
              <a:t>/</a:t>
            </a:r>
            <a:r>
              <a:rPr lang="en-US" dirty="0" err="1"/>
              <a:t>satelit</a:t>
            </a:r>
            <a:r>
              <a:rPr lang="en-US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Pengembangan</a:t>
            </a:r>
            <a:r>
              <a:rPr lang="en-US" dirty="0"/>
              <a:t> media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i="1" dirty="0"/>
              <a:t>website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Penyelenggaraan</a:t>
            </a:r>
            <a:r>
              <a:rPr lang="en-US" dirty="0"/>
              <a:t> forum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fasilitasi</a:t>
            </a:r>
            <a:r>
              <a:rPr lang="en-US" dirty="0"/>
              <a:t> </a:t>
            </a:r>
            <a:r>
              <a:rPr lang="en-US" dirty="0" err="1"/>
              <a:t>telekonferensi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i="1" dirty="0"/>
              <a:t>database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A039E-6B44-4B47-BE2B-E39CF0B98E75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9C359F-19B0-47D9-B59D-12D8A80DD50E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4AA18D-86BA-4928-84D3-4D5A4942D841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CBBDCFDD-4516-42DB-B539-F237A84829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775C02E8-7B22-4386-9C6D-A9A4250D36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8049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0E96-0068-4358-87F8-4DBB7D0C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5722"/>
            <a:ext cx="10515600" cy="1325563"/>
          </a:xfrm>
        </p:spPr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Program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D70E5-19A1-4AE3-A68E-BEFF9578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1285"/>
            <a:ext cx="10979727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Workshop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FK UGM </a:t>
            </a:r>
            <a:r>
              <a:rPr lang="en-US" dirty="0" err="1"/>
              <a:t>dan</a:t>
            </a:r>
            <a:r>
              <a:rPr lang="en-US" dirty="0"/>
              <a:t> RS Pendidikan;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“Unit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” FK UGM-RS Pendidikan;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diseminasi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FK UGM-RS Pendidikan;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Penetapan</a:t>
            </a:r>
            <a:r>
              <a:rPr lang="en-US" dirty="0"/>
              <a:t> SOP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FK UGM- RS Pendidikan: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Ethical clearance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Monitoring-</a:t>
            </a:r>
            <a:r>
              <a:rPr lang="en-US" dirty="0" err="1"/>
              <a:t>evaluasi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/paten/HAKI;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(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A28BB2-4621-4BF6-B171-562A02B3D306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659A8E-6DEE-4F1C-BD7D-C5BF6D0E0ADA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12EE95-2530-402F-89F8-D80D0BA99C50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3A8737E3-E451-4B79-B855-57E178E7D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43DEC65E-8BBC-467F-85DB-0F2CA7FC2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25310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D77F-C034-471B-83F3-684698F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Draft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Program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b="1" dirty="0"/>
              <a:t>SDM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Sarana</a:t>
            </a:r>
            <a:r>
              <a:rPr lang="en-US" b="1" dirty="0"/>
              <a:t> </a:t>
            </a:r>
            <a:r>
              <a:rPr lang="en-US" b="1" dirty="0" err="1"/>
              <a:t>Prasarana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490B-AFAA-4AB8-8BA5-52B40551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Need assessment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SDM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/ </a:t>
            </a:r>
            <a:r>
              <a:rPr lang="en-US" dirty="0" err="1"/>
              <a:t>afiliasi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Workshop Resource sharing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/</a:t>
            </a:r>
            <a:r>
              <a:rPr lang="en-US" dirty="0" err="1"/>
              <a:t>afiliasi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Workshop</a:t>
            </a:r>
            <a:r>
              <a:rPr lang="en-US" dirty="0"/>
              <a:t> </a:t>
            </a:r>
            <a:r>
              <a:rPr lang="en-US" dirty="0" err="1"/>
              <a:t>penstatusan</a:t>
            </a:r>
            <a:r>
              <a:rPr lang="en-US" dirty="0"/>
              <a:t> NIDK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dokdiknis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afiliasi</a:t>
            </a:r>
            <a:r>
              <a:rPr lang="en-US" dirty="0"/>
              <a:t>/</a:t>
            </a:r>
            <a:r>
              <a:rPr lang="en-US" dirty="0" err="1"/>
              <a:t>satelit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fakultas-rumah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-</a:t>
            </a:r>
            <a:r>
              <a:rPr lang="en-US" i="1" dirty="0"/>
              <a:t>practice plan</a:t>
            </a:r>
            <a:r>
              <a:rPr lang="en-US" dirty="0"/>
              <a:t>.</a:t>
            </a:r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C4CCF-35DA-4FC8-9A1E-EA290EE01FC7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1F020D-DB30-4066-8B69-F4C762E65E13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AC6890-3C66-4C62-AE5C-62C53A1F620B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18E4809A-62BA-45F7-A5CE-7BB399FD7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102813DE-10A3-4C9C-99B6-450D80DB0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2405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B370-6A43-410B-A0E5-7A42D1D1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Program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Strategis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59313-3D5C-448A-A4CE-58017325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16491" cy="478299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/>
              <a:t>Workshop</a:t>
            </a:r>
            <a:r>
              <a:rPr lang="en-US" b="1" dirty="0"/>
              <a:t> </a:t>
            </a:r>
            <a:r>
              <a:rPr lang="en-US" b="1" dirty="0" err="1"/>
              <a:t>pemetaan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 UGM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(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ners</a:t>
            </a:r>
            <a:r>
              <a:rPr lang="en-US" dirty="0"/>
              <a:t>, </a:t>
            </a:r>
            <a:r>
              <a:rPr lang="en-US" dirty="0" err="1"/>
              <a:t>dietisien</a:t>
            </a:r>
            <a:r>
              <a:rPr lang="en-US" dirty="0"/>
              <a:t>,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</a:t>
            </a:r>
            <a:br>
              <a:rPr lang="en-US" dirty="0"/>
            </a:br>
            <a:r>
              <a:rPr lang="en-US" b="1" dirty="0" err="1"/>
              <a:t>Bentuk</a:t>
            </a:r>
            <a:r>
              <a:rPr lang="en-US" b="1" dirty="0"/>
              <a:t>:</a:t>
            </a:r>
            <a:r>
              <a:rPr lang="en-US" dirty="0"/>
              <a:t> Workshop di </a:t>
            </a:r>
            <a:r>
              <a:rPr lang="en-US" dirty="0" err="1"/>
              <a:t>masing-masing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;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/>
              <a:t>Workshop</a:t>
            </a:r>
            <a:r>
              <a:rPr lang="en-US" b="1" dirty="0"/>
              <a:t> </a:t>
            </a:r>
            <a:r>
              <a:rPr lang="en-US" b="1" dirty="0" err="1"/>
              <a:t>pemetaan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 UGM;</a:t>
            </a:r>
            <a:br>
              <a:rPr lang="en-US" dirty="0"/>
            </a:br>
            <a:r>
              <a:rPr lang="en-US" b="1" dirty="0" err="1"/>
              <a:t>Bentuk</a:t>
            </a:r>
            <a:r>
              <a:rPr lang="en-US" b="1" dirty="0"/>
              <a:t>:</a:t>
            </a:r>
            <a:r>
              <a:rPr lang="en-US" dirty="0"/>
              <a:t> Workshop </a:t>
            </a:r>
            <a:r>
              <a:rPr lang="id-ID" dirty="0"/>
              <a:t>dengan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 UGM</a:t>
            </a:r>
            <a:r>
              <a:rPr lang="id-ID" dirty="0"/>
              <a:t> terkait dengan SDM dan fasilitas.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i="1" dirty="0"/>
              <a:t>Workshop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Tridharma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AHS;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AHS;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i="1" dirty="0"/>
              <a:t>Workshop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SOP </a:t>
            </a:r>
            <a:r>
              <a:rPr lang="en-US" dirty="0" err="1"/>
              <a:t>bersama</a:t>
            </a:r>
            <a:r>
              <a:rPr lang="en-US" dirty="0"/>
              <a:t> FK UGM-RS Pendidikan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;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/>
              <a:t>Workshop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remunerasi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AHS UGM.</a:t>
            </a:r>
          </a:p>
        </p:txBody>
      </p:sp>
    </p:spTree>
    <p:extLst>
      <p:ext uri="{BB962C8B-B14F-4D97-AF65-F5344CB8AC3E}">
        <p14:creationId xmlns:p14="http://schemas.microsoft.com/office/powerpoint/2010/main" val="42850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EF6C-84CD-4A88-AED4-50DE37EC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560"/>
          </a:xfrm>
        </p:spPr>
        <p:txBody>
          <a:bodyPr>
            <a:normAutofit/>
          </a:bodyPr>
          <a:lstStyle/>
          <a:p>
            <a:r>
              <a:rPr lang="en-US" sz="3600" b="1" dirty="0"/>
              <a:t>Step 2: </a:t>
            </a:r>
            <a:r>
              <a:rPr lang="en-US" sz="3600" dirty="0" err="1"/>
              <a:t>Pengembangan</a:t>
            </a:r>
            <a:r>
              <a:rPr lang="en-US" sz="3600" dirty="0"/>
              <a:t> </a:t>
            </a:r>
            <a:r>
              <a:rPr lang="en-US" sz="3600" dirty="0" err="1"/>
              <a:t>Indikator</a:t>
            </a:r>
            <a:r>
              <a:rPr lang="en-US" sz="3600" dirty="0"/>
              <a:t> </a:t>
            </a:r>
            <a:r>
              <a:rPr lang="en-US" sz="3600" dirty="0" err="1"/>
              <a:t>Keberhasilan</a:t>
            </a:r>
            <a:r>
              <a:rPr lang="en-US" sz="3600" dirty="0"/>
              <a:t>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07972C-0E05-4672-BD0C-7ABFF3BAE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84637"/>
              </p:ext>
            </p:extLst>
          </p:nvPr>
        </p:nvGraphicFramePr>
        <p:xfrm>
          <a:off x="838200" y="924560"/>
          <a:ext cx="105156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73">
                  <a:extLst>
                    <a:ext uri="{9D8B030D-6E8A-4147-A177-3AD203B41FA5}">
                      <a16:colId xmlns:a16="http://schemas.microsoft.com/office/drawing/2014/main" val="648400369"/>
                    </a:ext>
                  </a:extLst>
                </a:gridCol>
                <a:gridCol w="4128654">
                  <a:extLst>
                    <a:ext uri="{9D8B030D-6E8A-4147-A177-3AD203B41FA5}">
                      <a16:colId xmlns:a16="http://schemas.microsoft.com/office/drawing/2014/main" val="3386562266"/>
                    </a:ext>
                  </a:extLst>
                </a:gridCol>
                <a:gridCol w="4869873">
                  <a:extLst>
                    <a:ext uri="{9D8B030D-6E8A-4147-A177-3AD203B41FA5}">
                      <a16:colId xmlns:a16="http://schemas.microsoft.com/office/drawing/2014/main" val="1835515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Indikator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Keberhasilan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6262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682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09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3891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292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5498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104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068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87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526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8968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09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535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22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871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6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32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7751-84E3-4599-AA53-0784ABA3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3a: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94A5-B01A-4948-AD7E-6D7BB125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SDM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AHS FK UGM-RSS: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457200" lvl="1" indent="0">
              <a:buNone/>
            </a:pPr>
            <a:r>
              <a:rPr lang="en-US" dirty="0" err="1"/>
              <a:t>Dst</a:t>
            </a:r>
            <a:r>
              <a:rPr lang="en-US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A8ED32-2DCF-4F41-B4EA-671C8B8F8BD8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DCB056-C64B-4E96-AB79-B53299D7335F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5B5004-0300-41E6-871D-62C5E0BFCE74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3A1E6605-4601-4BF7-82A4-EF4CCE9C0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2F962CF6-ED4B-4637-A2EF-A9F2025A8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7577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0540-7B7C-4B7A-8249-16148B85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3b: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/ </a:t>
            </a:r>
            <a:r>
              <a:rPr lang="en-US" dirty="0" err="1"/>
              <a:t>Infrastruktur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E4D4-060B-4BDD-8818-2A2EFDFE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program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AHS FK UGM-RSS: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457200" lvl="1" indent="0">
              <a:buNone/>
            </a:pPr>
            <a:r>
              <a:rPr lang="en-US" dirty="0" err="1"/>
              <a:t>Dst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5C17C-C071-4A6F-877D-621C5D157A2F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693D76-620F-43CA-9814-97DE55DF18D4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7C3402-203F-4620-A586-A9B3383A17FA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7" name="Picture 4" descr="Hasil gambar untuk kesehatan diy">
                <a:extLst>
                  <a:ext uri="{FF2B5EF4-FFF2-40B4-BE49-F238E27FC236}">
                    <a16:creationId xmlns:a16="http://schemas.microsoft.com/office/drawing/2014/main" id="{D4D52BAC-7235-41B4-AF69-2960AB7E8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asil gambar untuk logo ugm">
                <a:extLst>
                  <a:ext uri="{FF2B5EF4-FFF2-40B4-BE49-F238E27FC236}">
                    <a16:creationId xmlns:a16="http://schemas.microsoft.com/office/drawing/2014/main" id="{E506ADF0-F1DE-467B-B890-611E4E817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034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20BA4859-4FC0-4ACB-A83C-E965BFFCAEAF}"/>
              </a:ext>
            </a:extLst>
          </p:cNvPr>
          <p:cNvGrpSpPr/>
          <p:nvPr/>
        </p:nvGrpSpPr>
        <p:grpSpPr>
          <a:xfrm>
            <a:off x="4857605" y="222649"/>
            <a:ext cx="2745053" cy="1622230"/>
            <a:chOff x="4326211" y="2722658"/>
            <a:chExt cx="3444293" cy="203254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3E98877-D91F-4F61-B0CD-63C00FC9F2A0}"/>
                </a:ext>
              </a:extLst>
            </p:cNvPr>
            <p:cNvGrpSpPr/>
            <p:nvPr/>
          </p:nvGrpSpPr>
          <p:grpSpPr>
            <a:xfrm>
              <a:off x="4326211" y="2722658"/>
              <a:ext cx="3444293" cy="2032544"/>
              <a:chOff x="4337254" y="1347965"/>
              <a:chExt cx="3444293" cy="203254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5426D1A-DD40-4E06-9877-45D8745F9285}"/>
                  </a:ext>
                </a:extLst>
              </p:cNvPr>
              <p:cNvSpPr/>
              <p:nvPr/>
            </p:nvSpPr>
            <p:spPr>
              <a:xfrm>
                <a:off x="4959927" y="2978727"/>
                <a:ext cx="2092037" cy="401782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70BB306-B00F-458E-9E6B-9B620374A914}"/>
                  </a:ext>
                </a:extLst>
              </p:cNvPr>
              <p:cNvSpPr txBox="1"/>
              <p:nvPr/>
            </p:nvSpPr>
            <p:spPr>
              <a:xfrm>
                <a:off x="4337254" y="1347965"/>
                <a:ext cx="3444293" cy="42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Faculty of Medicine, UGM</a:t>
                </a:r>
              </a:p>
            </p:txBody>
          </p:sp>
        </p:grpSp>
        <p:pic>
          <p:nvPicPr>
            <p:cNvPr id="83" name="Picture 8" descr="http://ikd.ugm.ac.id/images/img_album/94137DSC_9015-445x250.jpg">
              <a:extLst>
                <a:ext uri="{FF2B5EF4-FFF2-40B4-BE49-F238E27FC236}">
                  <a16:creationId xmlns:a16="http://schemas.microsoft.com/office/drawing/2014/main" id="{3F2FB400-CD3B-4D5F-A2E4-7498452A76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19"/>
            <a:stretch/>
          </p:blipFill>
          <p:spPr bwMode="auto">
            <a:xfrm>
              <a:off x="4897548" y="3267239"/>
              <a:ext cx="2301619" cy="120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B6ABC3-18FE-4D91-9F5B-D6B7610C4E90}"/>
              </a:ext>
            </a:extLst>
          </p:cNvPr>
          <p:cNvGrpSpPr/>
          <p:nvPr/>
        </p:nvGrpSpPr>
        <p:grpSpPr>
          <a:xfrm>
            <a:off x="7353355" y="16910"/>
            <a:ext cx="2898298" cy="1813183"/>
            <a:chOff x="7209680" y="1439668"/>
            <a:chExt cx="3636574" cy="227179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B9AE416-04CC-4E9B-80CD-3C7A167FE2FC}"/>
                </a:ext>
              </a:extLst>
            </p:cNvPr>
            <p:cNvGrpSpPr/>
            <p:nvPr/>
          </p:nvGrpSpPr>
          <p:grpSpPr>
            <a:xfrm>
              <a:off x="7209680" y="1439668"/>
              <a:ext cx="3636574" cy="2271795"/>
              <a:chOff x="6671085" y="-567686"/>
              <a:chExt cx="3636574" cy="2271795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2AC95DC-1DF4-4ECE-934B-7F3C90A3936B}"/>
                  </a:ext>
                </a:extLst>
              </p:cNvPr>
              <p:cNvSpPr/>
              <p:nvPr/>
            </p:nvSpPr>
            <p:spPr>
              <a:xfrm>
                <a:off x="7443353" y="1302327"/>
                <a:ext cx="2092037" cy="40178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5D32277-934B-45CC-9414-02FAE8575924}"/>
                  </a:ext>
                </a:extLst>
              </p:cNvPr>
              <p:cNvSpPr txBox="1"/>
              <p:nvPr/>
            </p:nvSpPr>
            <p:spPr>
              <a:xfrm>
                <a:off x="6671085" y="-567686"/>
                <a:ext cx="3636574" cy="73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dr. </a:t>
                </a:r>
                <a:r>
                  <a:rPr lang="en-US" sz="1600" dirty="0" err="1"/>
                  <a:t>Soeradji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Tirtonegoro</a:t>
                </a:r>
                <a:r>
                  <a:rPr lang="en-US" sz="1600" dirty="0"/>
                  <a:t> Hospital, </a:t>
                </a:r>
                <a:r>
                  <a:rPr lang="en-US" sz="1600" dirty="0" err="1"/>
                  <a:t>Klaten</a:t>
                </a:r>
                <a:endParaRPr lang="en-US" sz="1600" dirty="0"/>
              </a:p>
            </p:txBody>
          </p:sp>
        </p:grpSp>
        <p:pic>
          <p:nvPicPr>
            <p:cNvPr id="88" name="Picture 12" descr="Hasil gambar untuk rsup soeradji tirtonegoro">
              <a:extLst>
                <a:ext uri="{FF2B5EF4-FFF2-40B4-BE49-F238E27FC236}">
                  <a16:creationId xmlns:a16="http://schemas.microsoft.com/office/drawing/2014/main" id="{7B480950-600A-42BE-8DCA-2F99629A8F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31"/>
            <a:stretch/>
          </p:blipFill>
          <p:spPr bwMode="auto">
            <a:xfrm>
              <a:off x="7972701" y="2209165"/>
              <a:ext cx="2228768" cy="13299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E80707-4D85-40E9-9937-34FF8CA3C0F3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3749656" y="1136773"/>
            <a:ext cx="1563296" cy="250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8E2717-441D-4D81-AEB5-A0FF8E6B4829}"/>
              </a:ext>
            </a:extLst>
          </p:cNvPr>
          <p:cNvGrpSpPr/>
          <p:nvPr/>
        </p:nvGrpSpPr>
        <p:grpSpPr>
          <a:xfrm>
            <a:off x="1573834" y="73024"/>
            <a:ext cx="2801063" cy="1691617"/>
            <a:chOff x="1246112" y="1017099"/>
            <a:chExt cx="3514570" cy="211947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A870362-7969-41E3-AF20-F2C327C1E3F5}"/>
                </a:ext>
              </a:extLst>
            </p:cNvPr>
            <p:cNvGrpSpPr/>
            <p:nvPr/>
          </p:nvGrpSpPr>
          <p:grpSpPr>
            <a:xfrm>
              <a:off x="1246112" y="1017099"/>
              <a:ext cx="3514570" cy="2119479"/>
              <a:chOff x="4248658" y="828939"/>
              <a:chExt cx="3514570" cy="211947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E0E7381-4DDE-486C-B4E7-7BF25A4C06A6}"/>
                  </a:ext>
                </a:extLst>
              </p:cNvPr>
              <p:cNvSpPr/>
              <p:nvPr/>
            </p:nvSpPr>
            <p:spPr>
              <a:xfrm>
                <a:off x="4893192" y="2546636"/>
                <a:ext cx="2092037" cy="40178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E0D8264-8354-4512-8B51-E64B1B8BEEDF}"/>
                  </a:ext>
                </a:extLst>
              </p:cNvPr>
              <p:cNvSpPr txBox="1"/>
              <p:nvPr/>
            </p:nvSpPr>
            <p:spPr>
              <a:xfrm>
                <a:off x="4248658" y="828939"/>
                <a:ext cx="3514570" cy="42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dr. </a:t>
                </a:r>
                <a:r>
                  <a:rPr lang="en-US" sz="1600" dirty="0" err="1">
                    <a:latin typeface="+mj-lt"/>
                  </a:rPr>
                  <a:t>Sardjito</a:t>
                </a:r>
                <a:r>
                  <a:rPr lang="en-US" sz="1600" dirty="0">
                    <a:latin typeface="+mj-lt"/>
                  </a:rPr>
                  <a:t> Hospital, Yogyakarta</a:t>
                </a:r>
              </a:p>
            </p:txBody>
          </p:sp>
        </p:grpSp>
        <p:pic>
          <p:nvPicPr>
            <p:cNvPr id="94" name="Picture 10" descr="Hasil gambar untuk rsup dr. sardjito">
              <a:extLst>
                <a:ext uri="{FF2B5EF4-FFF2-40B4-BE49-F238E27FC236}">
                  <a16:creationId xmlns:a16="http://schemas.microsoft.com/office/drawing/2014/main" id="{C02AA860-D679-432F-9070-D0159AB16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440" y="1717037"/>
              <a:ext cx="2245917" cy="124476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1171998-BBB1-45D9-A87A-9A9BB38A05F1}"/>
              </a:ext>
            </a:extLst>
          </p:cNvPr>
          <p:cNvGrpSpPr/>
          <p:nvPr/>
        </p:nvGrpSpPr>
        <p:grpSpPr>
          <a:xfrm>
            <a:off x="359508" y="2219778"/>
            <a:ext cx="1259995" cy="946944"/>
            <a:chOff x="109002" y="1093771"/>
            <a:chExt cx="1357657" cy="105875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5B806A1-C3AC-46B6-8845-A81BC14652FA}"/>
                </a:ext>
              </a:extLst>
            </p:cNvPr>
            <p:cNvGrpSpPr/>
            <p:nvPr/>
          </p:nvGrpSpPr>
          <p:grpSpPr>
            <a:xfrm>
              <a:off x="109002" y="1649364"/>
              <a:ext cx="1292282" cy="503163"/>
              <a:chOff x="273282" y="429491"/>
              <a:chExt cx="1292282" cy="503163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E180C67-3C48-475E-B74F-77A3A3213264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9933462-DBBB-49EF-A5B6-C6B3BF0AE591}"/>
                  </a:ext>
                </a:extLst>
              </p:cNvPr>
              <p:cNvSpPr txBox="1"/>
              <p:nvPr/>
            </p:nvSpPr>
            <p:spPr>
              <a:xfrm>
                <a:off x="273282" y="605742"/>
                <a:ext cx="1272887" cy="32691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UGM Hospital</a:t>
                </a:r>
              </a:p>
            </p:txBody>
          </p:sp>
        </p:grpSp>
        <p:pic>
          <p:nvPicPr>
            <p:cNvPr id="106" name="Picture 24" descr="http://static.republika.co.id/uploads/images/headline_slide/rs-akademik-ugm-_160226191319-658.jpg">
              <a:extLst>
                <a:ext uri="{FF2B5EF4-FFF2-40B4-BE49-F238E27FC236}">
                  <a16:creationId xmlns:a16="http://schemas.microsoft.com/office/drawing/2014/main" id="{61CB236A-1BD4-4D24-A455-84E5976B7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9"/>
            <a:stretch/>
          </p:blipFill>
          <p:spPr bwMode="auto">
            <a:xfrm>
              <a:off x="134252" y="1093771"/>
              <a:ext cx="1332407" cy="8093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60B6A15-57D1-4226-8455-F867F69F6C2F}"/>
              </a:ext>
            </a:extLst>
          </p:cNvPr>
          <p:cNvGrpSpPr/>
          <p:nvPr/>
        </p:nvGrpSpPr>
        <p:grpSpPr>
          <a:xfrm>
            <a:off x="292334" y="3439708"/>
            <a:ext cx="1561615" cy="1258051"/>
            <a:chOff x="7399785" y="2032457"/>
            <a:chExt cx="1561615" cy="1258051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029D332-031F-41F6-9BB8-27E7DB2500AA}"/>
                </a:ext>
              </a:extLst>
            </p:cNvPr>
            <p:cNvGrpSpPr/>
            <p:nvPr/>
          </p:nvGrpSpPr>
          <p:grpSpPr>
            <a:xfrm>
              <a:off x="7399785" y="2547025"/>
              <a:ext cx="1561615" cy="743483"/>
              <a:chOff x="6028516" y="2232494"/>
              <a:chExt cx="1561615" cy="74348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B73D053-3A63-452D-B7B9-E9156A7EEAFD}"/>
                  </a:ext>
                </a:extLst>
              </p:cNvPr>
              <p:cNvSpPr/>
              <p:nvPr/>
            </p:nvSpPr>
            <p:spPr>
              <a:xfrm>
                <a:off x="6057510" y="2232494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842D399-0140-417C-980F-74A5B6F484AE}"/>
                  </a:ext>
                </a:extLst>
              </p:cNvPr>
              <p:cNvSpPr txBox="1"/>
              <p:nvPr/>
            </p:nvSpPr>
            <p:spPr>
              <a:xfrm>
                <a:off x="6028516" y="2452757"/>
                <a:ext cx="156161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dr. S. </a:t>
                </a:r>
                <a:r>
                  <a:rPr lang="en-US" sz="1400" dirty="0" err="1"/>
                  <a:t>Hardjoloekito</a:t>
                </a:r>
                <a:r>
                  <a:rPr lang="en-US" sz="1400" dirty="0"/>
                  <a:t> Airforce Hospital</a:t>
                </a:r>
              </a:p>
            </p:txBody>
          </p:sp>
        </p:grpSp>
        <p:pic>
          <p:nvPicPr>
            <p:cNvPr id="111" name="Picture 26" descr="Hasil gambar untuk rspau hardjolukito">
              <a:extLst>
                <a:ext uri="{FF2B5EF4-FFF2-40B4-BE49-F238E27FC236}">
                  <a16:creationId xmlns:a16="http://schemas.microsoft.com/office/drawing/2014/main" id="{6922BBEC-F41D-4535-9F1D-7E3D789B1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7" t="25241" r="19495"/>
            <a:stretch/>
          </p:blipFill>
          <p:spPr bwMode="auto">
            <a:xfrm>
              <a:off x="7437935" y="2032457"/>
              <a:ext cx="1312794" cy="77441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5FCB638-A241-4358-AB55-A988A1711CD0}"/>
              </a:ext>
            </a:extLst>
          </p:cNvPr>
          <p:cNvGrpSpPr/>
          <p:nvPr/>
        </p:nvGrpSpPr>
        <p:grpSpPr>
          <a:xfrm>
            <a:off x="282294" y="4918022"/>
            <a:ext cx="1350954" cy="1000315"/>
            <a:chOff x="231777" y="1713769"/>
            <a:chExt cx="1350954" cy="100031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AA1D64C-438A-48B6-A4F2-22195EC73CA4}"/>
                </a:ext>
              </a:extLst>
            </p:cNvPr>
            <p:cNvGrpSpPr/>
            <p:nvPr/>
          </p:nvGrpSpPr>
          <p:grpSpPr>
            <a:xfrm>
              <a:off x="231777" y="2232439"/>
              <a:ext cx="1321959" cy="481645"/>
              <a:chOff x="292677" y="429491"/>
              <a:chExt cx="1321959" cy="48164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B35F5D5-267A-4E11-A3C3-BC4DF339A689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86B579E-87FC-4913-A7FD-0BC6A9F56163}"/>
                  </a:ext>
                </a:extLst>
              </p:cNvPr>
              <p:cNvSpPr txBox="1"/>
              <p:nvPr/>
            </p:nvSpPr>
            <p:spPr>
              <a:xfrm>
                <a:off x="303603" y="603359"/>
                <a:ext cx="1311033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Bantul</a:t>
                </a:r>
                <a:r>
                  <a:rPr lang="en-US" sz="1400" dirty="0"/>
                  <a:t> Hospital</a:t>
                </a:r>
              </a:p>
            </p:txBody>
          </p:sp>
        </p:grpSp>
        <p:pic>
          <p:nvPicPr>
            <p:cNvPr id="116" name="Picture 22" descr="Hasil gambar untuk rsud panembahan senopati">
              <a:extLst>
                <a:ext uri="{FF2B5EF4-FFF2-40B4-BE49-F238E27FC236}">
                  <a16:creationId xmlns:a16="http://schemas.microsoft.com/office/drawing/2014/main" id="{0AC2FAAB-ECAB-4A2A-8353-7B73A60D1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8" t="18322" r="21480" b="20268"/>
            <a:stretch/>
          </p:blipFill>
          <p:spPr bwMode="auto">
            <a:xfrm>
              <a:off x="254279" y="1713769"/>
              <a:ext cx="1328452" cy="75755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69371F7-D4B1-4947-BE1C-E61EE001D82C}"/>
              </a:ext>
            </a:extLst>
          </p:cNvPr>
          <p:cNvGrpSpPr/>
          <p:nvPr/>
        </p:nvGrpSpPr>
        <p:grpSpPr>
          <a:xfrm>
            <a:off x="3403449" y="2204831"/>
            <a:ext cx="1390778" cy="1104523"/>
            <a:chOff x="4393267" y="105580"/>
            <a:chExt cx="1390778" cy="1104523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53CDD3-A58D-4CA2-8470-DCDBEDC78DBA}"/>
                </a:ext>
              </a:extLst>
            </p:cNvPr>
            <p:cNvGrpSpPr/>
            <p:nvPr/>
          </p:nvGrpSpPr>
          <p:grpSpPr>
            <a:xfrm>
              <a:off x="4393267" y="715825"/>
              <a:ext cx="1390778" cy="494278"/>
              <a:chOff x="261889" y="429491"/>
              <a:chExt cx="1390778" cy="494278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268F99E-1AD7-48EA-94AE-1DF8159DFC1B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B146BDE-7C33-4BC4-B8BC-0F26FBB0DF1F}"/>
                  </a:ext>
                </a:extLst>
              </p:cNvPr>
              <p:cNvSpPr txBox="1"/>
              <p:nvPr/>
            </p:nvSpPr>
            <p:spPr>
              <a:xfrm>
                <a:off x="261889" y="615992"/>
                <a:ext cx="1390778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Sleman</a:t>
                </a:r>
                <a:r>
                  <a:rPr lang="en-US" sz="1400" dirty="0"/>
                  <a:t>  Hospital</a:t>
                </a:r>
              </a:p>
            </p:txBody>
          </p:sp>
        </p:grpSp>
        <p:pic>
          <p:nvPicPr>
            <p:cNvPr id="121" name="Picture 32" descr="Hasil gambar untuk rsud sleman">
              <a:extLst>
                <a:ext uri="{FF2B5EF4-FFF2-40B4-BE49-F238E27FC236}">
                  <a16:creationId xmlns:a16="http://schemas.microsoft.com/office/drawing/2014/main" id="{C73C36A8-C2CB-4AA4-83B9-380D45863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24"/>
            <a:stretch/>
          </p:blipFill>
          <p:spPr bwMode="auto">
            <a:xfrm>
              <a:off x="4438062" y="105580"/>
              <a:ext cx="1296729" cy="84978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F803136-1BCC-4F07-AA52-3D31D66D8B8D}"/>
              </a:ext>
            </a:extLst>
          </p:cNvPr>
          <p:cNvGrpSpPr/>
          <p:nvPr/>
        </p:nvGrpSpPr>
        <p:grpSpPr>
          <a:xfrm>
            <a:off x="1851728" y="2213697"/>
            <a:ext cx="1319374" cy="1037916"/>
            <a:chOff x="3045828" y="204625"/>
            <a:chExt cx="1319374" cy="1037916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08B5322-AFED-46D5-8C79-3FB56CAD3B0D}"/>
                </a:ext>
              </a:extLst>
            </p:cNvPr>
            <p:cNvGrpSpPr/>
            <p:nvPr/>
          </p:nvGrpSpPr>
          <p:grpSpPr>
            <a:xfrm>
              <a:off x="3045828" y="733873"/>
              <a:ext cx="1285684" cy="508668"/>
              <a:chOff x="292677" y="429491"/>
              <a:chExt cx="1285684" cy="508668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7434FF53-B570-4C9C-A852-F309A083824E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03794B2-AA92-43AB-9457-5C1902BA7D28}"/>
                  </a:ext>
                </a:extLst>
              </p:cNvPr>
              <p:cNvSpPr txBox="1"/>
              <p:nvPr/>
            </p:nvSpPr>
            <p:spPr>
              <a:xfrm>
                <a:off x="305474" y="630382"/>
                <a:ext cx="1272887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Wates Hospital</a:t>
                </a:r>
              </a:p>
            </p:txBody>
          </p:sp>
        </p:grpSp>
        <p:pic>
          <p:nvPicPr>
            <p:cNvPr id="126" name="Picture 28" descr="Hasil gambar untuk rsud wates">
              <a:extLst>
                <a:ext uri="{FF2B5EF4-FFF2-40B4-BE49-F238E27FC236}">
                  <a16:creationId xmlns:a16="http://schemas.microsoft.com/office/drawing/2014/main" id="{5BB32FA1-2DF8-4144-8558-21EB51A0F0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1" b="14098"/>
            <a:stretch/>
          </p:blipFill>
          <p:spPr bwMode="auto">
            <a:xfrm>
              <a:off x="3110626" y="204625"/>
              <a:ext cx="1254576" cy="79734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B08ECC5-77C8-4A0D-BF3B-D0578B90B802}"/>
              </a:ext>
            </a:extLst>
          </p:cNvPr>
          <p:cNvGrpSpPr/>
          <p:nvPr/>
        </p:nvGrpSpPr>
        <p:grpSpPr>
          <a:xfrm>
            <a:off x="3431486" y="3726856"/>
            <a:ext cx="1342612" cy="1287610"/>
            <a:chOff x="5809327" y="326857"/>
            <a:chExt cx="1342612" cy="128761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9F2BE6B-6821-48F0-A852-F2DD26E7DC3D}"/>
                </a:ext>
              </a:extLst>
            </p:cNvPr>
            <p:cNvGrpSpPr/>
            <p:nvPr/>
          </p:nvGrpSpPr>
          <p:grpSpPr>
            <a:xfrm>
              <a:off x="5809327" y="871398"/>
              <a:ext cx="1342612" cy="743069"/>
              <a:chOff x="292677" y="429491"/>
              <a:chExt cx="1342612" cy="743069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4CE08B6-8C3E-455A-96F3-4580EC963E20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6EBAD46-EDC4-490F-9B57-C76D00124DFD}"/>
                  </a:ext>
                </a:extLst>
              </p:cNvPr>
              <p:cNvSpPr txBox="1"/>
              <p:nvPr/>
            </p:nvSpPr>
            <p:spPr>
              <a:xfrm>
                <a:off x="324257" y="649340"/>
                <a:ext cx="1311032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Yogyakarta City Hospital</a:t>
                </a:r>
              </a:p>
            </p:txBody>
          </p:sp>
        </p:grpSp>
        <p:pic>
          <p:nvPicPr>
            <p:cNvPr id="131" name="Picture 34" descr="Hasil gambar untuk rsud kota yogyakarta">
              <a:extLst>
                <a:ext uri="{FF2B5EF4-FFF2-40B4-BE49-F238E27FC236}">
                  <a16:creationId xmlns:a16="http://schemas.microsoft.com/office/drawing/2014/main" id="{0EFC2850-8CAE-4478-96B6-DC40727184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83"/>
            <a:stretch/>
          </p:blipFill>
          <p:spPr bwMode="auto">
            <a:xfrm>
              <a:off x="5855504" y="326857"/>
              <a:ext cx="1278711" cy="81344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779837B-695C-405E-9EE5-2A9B3DAB5236}"/>
              </a:ext>
            </a:extLst>
          </p:cNvPr>
          <p:cNvGrpSpPr/>
          <p:nvPr/>
        </p:nvGrpSpPr>
        <p:grpSpPr>
          <a:xfrm>
            <a:off x="1878358" y="4931535"/>
            <a:ext cx="1404503" cy="1326706"/>
            <a:chOff x="285156" y="3687457"/>
            <a:chExt cx="1404503" cy="1326706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552185E-0880-436D-B828-6234B3365ABC}"/>
                </a:ext>
              </a:extLst>
            </p:cNvPr>
            <p:cNvSpPr txBox="1"/>
            <p:nvPr/>
          </p:nvSpPr>
          <p:spPr>
            <a:xfrm>
              <a:off x="285156" y="4490943"/>
              <a:ext cx="1404503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Wonosari</a:t>
              </a:r>
              <a:r>
                <a:rPr lang="en-US" sz="1400" dirty="0"/>
                <a:t> Hospital</a:t>
              </a:r>
            </a:p>
          </p:txBody>
        </p:sp>
        <p:pic>
          <p:nvPicPr>
            <p:cNvPr id="136" name="Picture 14" descr="Gambar terkait">
              <a:extLst>
                <a:ext uri="{FF2B5EF4-FFF2-40B4-BE49-F238E27FC236}">
                  <a16:creationId xmlns:a16="http://schemas.microsoft.com/office/drawing/2014/main" id="{30C844C2-18D2-4051-836A-95069427D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3" y="3687457"/>
              <a:ext cx="1320640" cy="81879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29019E-E92E-474B-A422-9EBCC685E2C0}"/>
              </a:ext>
            </a:extLst>
          </p:cNvPr>
          <p:cNvSpPr/>
          <p:nvPr/>
        </p:nvSpPr>
        <p:spPr>
          <a:xfrm>
            <a:off x="169295" y="2037628"/>
            <a:ext cx="4760738" cy="4335464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CFB459D-0167-4873-9487-325DFDF935BC}"/>
              </a:ext>
            </a:extLst>
          </p:cNvPr>
          <p:cNvCxnSpPr>
            <a:cxnSpLocks/>
          </p:cNvCxnSpPr>
          <p:nvPr/>
        </p:nvCxnSpPr>
        <p:spPr>
          <a:xfrm>
            <a:off x="7007702" y="1120001"/>
            <a:ext cx="94448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87D8BA8-C47E-447E-8542-2B769F599E66}"/>
              </a:ext>
            </a:extLst>
          </p:cNvPr>
          <p:cNvGrpSpPr/>
          <p:nvPr/>
        </p:nvGrpSpPr>
        <p:grpSpPr>
          <a:xfrm>
            <a:off x="7635330" y="2314752"/>
            <a:ext cx="2778435" cy="1028747"/>
            <a:chOff x="9276485" y="-234246"/>
            <a:chExt cx="2778435" cy="1028747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BEEECCA-3E8B-4744-892B-225EFCB2FD91}"/>
                </a:ext>
              </a:extLst>
            </p:cNvPr>
            <p:cNvGrpSpPr/>
            <p:nvPr/>
          </p:nvGrpSpPr>
          <p:grpSpPr>
            <a:xfrm>
              <a:off x="9276485" y="-234246"/>
              <a:ext cx="2778435" cy="1028747"/>
              <a:chOff x="292677" y="-197474"/>
              <a:chExt cx="2778435" cy="1028747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537F5CB-392C-48F1-8236-B12C6B417983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0A08B14-48DF-46F2-8CA6-6DFD0DFDE53A}"/>
                  </a:ext>
                </a:extLst>
              </p:cNvPr>
              <p:cNvSpPr txBox="1"/>
              <p:nvPr/>
            </p:nvSpPr>
            <p:spPr>
              <a:xfrm>
                <a:off x="1536722" y="-197474"/>
                <a:ext cx="1534390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 err="1"/>
                  <a:t>Bagas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Waras</a:t>
                </a:r>
                <a:r>
                  <a:rPr lang="en-US" sz="1400" dirty="0"/>
                  <a:t> Hospital, </a:t>
                </a:r>
                <a:r>
                  <a:rPr lang="en-US" sz="1400" dirty="0" err="1"/>
                  <a:t>Klaten</a:t>
                </a:r>
                <a:endParaRPr lang="en-US" sz="1400" dirty="0"/>
              </a:p>
            </p:txBody>
          </p:sp>
        </p:grpSp>
        <p:pic>
          <p:nvPicPr>
            <p:cNvPr id="144" name="Picture 30" descr="Hasil gambar untuk rsud klaten">
              <a:extLst>
                <a:ext uri="{FF2B5EF4-FFF2-40B4-BE49-F238E27FC236}">
                  <a16:creationId xmlns:a16="http://schemas.microsoft.com/office/drawing/2014/main" id="{2B242167-B847-4C93-8727-823BCE84D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25" b="3902"/>
            <a:stretch/>
          </p:blipFill>
          <p:spPr bwMode="auto">
            <a:xfrm>
              <a:off x="9295576" y="-175483"/>
              <a:ext cx="1319172" cy="82031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C36463E-4F67-4EF3-9EE6-6D6B381114F2}"/>
              </a:ext>
            </a:extLst>
          </p:cNvPr>
          <p:cNvGrpSpPr/>
          <p:nvPr/>
        </p:nvGrpSpPr>
        <p:grpSpPr>
          <a:xfrm>
            <a:off x="7635330" y="3514239"/>
            <a:ext cx="2933701" cy="961238"/>
            <a:chOff x="10680123" y="703025"/>
            <a:chExt cx="2933701" cy="96123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2978878-0749-4749-B959-D1D7B28CFB54}"/>
                </a:ext>
              </a:extLst>
            </p:cNvPr>
            <p:cNvGrpSpPr/>
            <p:nvPr/>
          </p:nvGrpSpPr>
          <p:grpSpPr>
            <a:xfrm>
              <a:off x="10680123" y="703025"/>
              <a:ext cx="2933701" cy="961238"/>
              <a:chOff x="292677" y="-129965"/>
              <a:chExt cx="2933701" cy="96123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7053503-D315-4FDD-BE6E-8730950195E3}"/>
                  </a:ext>
                </a:extLst>
              </p:cNvPr>
              <p:cNvSpPr/>
              <p:nvPr/>
            </p:nvSpPr>
            <p:spPr>
              <a:xfrm>
                <a:off x="292677" y="429491"/>
                <a:ext cx="1272887" cy="40178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EC6C56A-3A95-4D9C-8C2A-412568D62AF8}"/>
                  </a:ext>
                </a:extLst>
              </p:cNvPr>
              <p:cNvSpPr txBox="1"/>
              <p:nvPr/>
            </p:nvSpPr>
            <p:spPr>
              <a:xfrm>
                <a:off x="1565564" y="-129965"/>
                <a:ext cx="166081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dr. </a:t>
                </a:r>
                <a:r>
                  <a:rPr lang="en-US" sz="1400" dirty="0" err="1"/>
                  <a:t>Soedjarwadi</a:t>
                </a:r>
                <a:r>
                  <a:rPr lang="en-US" sz="1400" dirty="0"/>
                  <a:t> Psychiatry Hospital, </a:t>
                </a:r>
                <a:r>
                  <a:rPr lang="en-US" sz="1400" dirty="0" err="1"/>
                  <a:t>Klaten</a:t>
                </a:r>
                <a:endParaRPr lang="en-US" sz="1400" dirty="0"/>
              </a:p>
            </p:txBody>
          </p:sp>
        </p:grpSp>
        <p:pic>
          <p:nvPicPr>
            <p:cNvPr id="149" name="Picture 36" descr="Hasil gambar untuk rsj dr soedjarwadi klaten">
              <a:extLst>
                <a:ext uri="{FF2B5EF4-FFF2-40B4-BE49-F238E27FC236}">
                  <a16:creationId xmlns:a16="http://schemas.microsoft.com/office/drawing/2014/main" id="{145A0C82-A98E-46D8-BEE5-9EA87B6FD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978" y="738950"/>
              <a:ext cx="1332515" cy="78101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FBEF11A-8BA4-4661-8B77-2C4F051C88F3}"/>
              </a:ext>
            </a:extLst>
          </p:cNvPr>
          <p:cNvSpPr/>
          <p:nvPr/>
        </p:nvSpPr>
        <p:spPr>
          <a:xfrm>
            <a:off x="7488040" y="2038636"/>
            <a:ext cx="3136410" cy="2725726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FB71BFA-F6E1-4589-B315-CE632F20C4CD}"/>
              </a:ext>
            </a:extLst>
          </p:cNvPr>
          <p:cNvCxnSpPr>
            <a:cxnSpLocks/>
          </p:cNvCxnSpPr>
          <p:nvPr/>
        </p:nvCxnSpPr>
        <p:spPr>
          <a:xfrm>
            <a:off x="2974364" y="1778630"/>
            <a:ext cx="0" cy="2754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8CFC37D-8CD8-438D-B1E2-CD7586A37140}"/>
              </a:ext>
            </a:extLst>
          </p:cNvPr>
          <p:cNvCxnSpPr>
            <a:cxnSpLocks/>
          </p:cNvCxnSpPr>
          <p:nvPr/>
        </p:nvCxnSpPr>
        <p:spPr>
          <a:xfrm>
            <a:off x="8908216" y="1830093"/>
            <a:ext cx="0" cy="2075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9671A73-1700-4AE1-8CC0-099D0C6EBF9C}"/>
              </a:ext>
            </a:extLst>
          </p:cNvPr>
          <p:cNvGrpSpPr/>
          <p:nvPr/>
        </p:nvGrpSpPr>
        <p:grpSpPr>
          <a:xfrm>
            <a:off x="5194317" y="2106902"/>
            <a:ext cx="2024475" cy="1718101"/>
            <a:chOff x="3781024" y="2837273"/>
            <a:chExt cx="2024475" cy="1718101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1BBB1C4-68FD-4FE6-92C2-A008F854DC85}"/>
                </a:ext>
              </a:extLst>
            </p:cNvPr>
            <p:cNvSpPr txBox="1"/>
            <p:nvPr/>
          </p:nvSpPr>
          <p:spPr>
            <a:xfrm>
              <a:off x="3781319" y="2837273"/>
              <a:ext cx="2024180" cy="300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Footlight MT Light" panose="0204060206030A020304" pitchFamily="18" charset="0"/>
                </a:rPr>
                <a:t>Regional Health Office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0B1F044-75A8-47CE-82A9-1FA50CD3F791}"/>
                </a:ext>
              </a:extLst>
            </p:cNvPr>
            <p:cNvSpPr txBox="1"/>
            <p:nvPr/>
          </p:nvSpPr>
          <p:spPr>
            <a:xfrm>
              <a:off x="3787060" y="3540179"/>
              <a:ext cx="2015481" cy="300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Footlight MT Light" panose="0204060206030A020304" pitchFamily="18" charset="0"/>
                </a:rPr>
                <a:t>District Health Office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A6751D8-C2D4-4EFC-A042-257D0F3F3669}"/>
                </a:ext>
              </a:extLst>
            </p:cNvPr>
            <p:cNvSpPr txBox="1"/>
            <p:nvPr/>
          </p:nvSpPr>
          <p:spPr>
            <a:xfrm>
              <a:off x="3781024" y="3898998"/>
              <a:ext cx="2022786" cy="300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Footlight MT Light" panose="0204060206030A020304" pitchFamily="18" charset="0"/>
                </a:rPr>
                <a:t>Primary Health Center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4997A17-83CB-4012-988A-132E7B99B9C9}"/>
                </a:ext>
              </a:extLst>
            </p:cNvPr>
            <p:cNvSpPr txBox="1"/>
            <p:nvPr/>
          </p:nvSpPr>
          <p:spPr>
            <a:xfrm>
              <a:off x="3781319" y="3180505"/>
              <a:ext cx="2022787" cy="300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Footlight MT Light" panose="0204060206030A020304" pitchFamily="18" charset="0"/>
                </a:rPr>
                <a:t>District Research Board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49C9C93-9365-4039-A398-5D57BC2F32AC}"/>
                </a:ext>
              </a:extLst>
            </p:cNvPr>
            <p:cNvSpPr txBox="1"/>
            <p:nvPr/>
          </p:nvSpPr>
          <p:spPr>
            <a:xfrm>
              <a:off x="3781024" y="4255292"/>
              <a:ext cx="2021222" cy="300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Footlight MT Light" panose="0204060206030A020304" pitchFamily="18" charset="0"/>
                </a:rPr>
                <a:t>Other Health Services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167C1BD-C5FE-4FBC-9A87-04490972840E}"/>
              </a:ext>
            </a:extLst>
          </p:cNvPr>
          <p:cNvSpPr/>
          <p:nvPr/>
        </p:nvSpPr>
        <p:spPr>
          <a:xfrm>
            <a:off x="5062711" y="2037627"/>
            <a:ext cx="2338280" cy="191203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1C02C740-6924-4D4F-A9F6-0FA8C0F9EC10}"/>
              </a:ext>
            </a:extLst>
          </p:cNvPr>
          <p:cNvCxnSpPr>
            <a:cxnSpLocks/>
          </p:cNvCxnSpPr>
          <p:nvPr/>
        </p:nvCxnSpPr>
        <p:spPr>
          <a:xfrm>
            <a:off x="6216322" y="1792485"/>
            <a:ext cx="0" cy="2616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7BA0258-8F4C-48F7-9A07-25E46F7F62AB}"/>
              </a:ext>
            </a:extLst>
          </p:cNvPr>
          <p:cNvSpPr txBox="1"/>
          <p:nvPr/>
        </p:nvSpPr>
        <p:spPr>
          <a:xfrm>
            <a:off x="5361260" y="5257282"/>
            <a:ext cx="5215164" cy="1384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Academic Health System </a:t>
            </a:r>
            <a:r>
              <a:rPr lang="en-US" sz="2800" b="1" dirty="0" err="1"/>
              <a:t>Universitas</a:t>
            </a:r>
            <a:r>
              <a:rPr lang="en-US" sz="2800" b="1" dirty="0"/>
              <a:t> </a:t>
            </a:r>
            <a:r>
              <a:rPr lang="en-US" sz="2800" b="1" dirty="0" err="1"/>
              <a:t>Gadjah</a:t>
            </a:r>
            <a:r>
              <a:rPr lang="en-US" sz="2800" b="1" dirty="0"/>
              <a:t> </a:t>
            </a:r>
            <a:r>
              <a:rPr lang="en-US" sz="2800" b="1" dirty="0" err="1"/>
              <a:t>Mada’s</a:t>
            </a:r>
            <a:r>
              <a:rPr lang="en-US" sz="2800" b="1" dirty="0"/>
              <a:t> Components</a:t>
            </a:r>
          </a:p>
        </p:txBody>
      </p:sp>
      <p:pic>
        <p:nvPicPr>
          <p:cNvPr id="1026" name="Picture 2" descr="Hasil gambar untuk rsud banyumas">
            <a:extLst>
              <a:ext uri="{FF2B5EF4-FFF2-40B4-BE49-F238E27FC236}">
                <a16:creationId xmlns:a16="http://schemas.microsoft.com/office/drawing/2014/main" id="{F8EC97FE-1555-476D-BBD1-DA78ED45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76" y="3418285"/>
            <a:ext cx="1351582" cy="9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5A25B7D-8CDD-4757-AF8C-84AFA8F152F6}"/>
              </a:ext>
            </a:extLst>
          </p:cNvPr>
          <p:cNvSpPr txBox="1"/>
          <p:nvPr/>
        </p:nvSpPr>
        <p:spPr>
          <a:xfrm>
            <a:off x="1964519" y="4109051"/>
            <a:ext cx="13110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Banyumas</a:t>
            </a:r>
            <a:r>
              <a:rPr lang="en-US" sz="1400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3998052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D12C-66A1-4EDB-85C4-05EF9E7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Pendanaan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20EA-83FD-41DB-993B-49ED0D0D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B63308-453E-4792-BF4B-879FADF43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44427"/>
              </p:ext>
            </p:extLst>
          </p:nvPr>
        </p:nvGraphicFramePr>
        <p:xfrm>
          <a:off x="1145309" y="2396066"/>
          <a:ext cx="89954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62007836"/>
                    </a:ext>
                  </a:extLst>
                </a:gridCol>
                <a:gridCol w="2899474">
                  <a:extLst>
                    <a:ext uri="{9D8B030D-6E8A-4147-A177-3AD203B41FA5}">
                      <a16:colId xmlns:a16="http://schemas.microsoft.com/office/drawing/2014/main" val="2620378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3727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70369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Pendanaan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Alokasi</a:t>
                      </a:r>
                      <a:r>
                        <a:rPr lang="en-US" dirty="0"/>
                        <a:t> RKAT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911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FK UGM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RSUP Dr. </a:t>
                      </a:r>
                      <a:r>
                        <a:rPr lang="en-US" dirty="0" err="1"/>
                        <a:t>Sardjito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0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5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2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8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…/ …%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479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5972F69-ABD6-4366-8532-DF90F21E69C3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A00FCB-F804-466F-8D55-D5CB227759D8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44E6A5-14F9-4E89-AA76-62440AE6026C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8" name="Picture 4" descr="Hasil gambar untuk kesehatan diy">
                <a:extLst>
                  <a:ext uri="{FF2B5EF4-FFF2-40B4-BE49-F238E27FC236}">
                    <a16:creationId xmlns:a16="http://schemas.microsoft.com/office/drawing/2014/main" id="{EF06C446-B62A-4E5B-8343-5D07E42947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asil gambar untuk logo ugm">
                <a:extLst>
                  <a:ext uri="{FF2B5EF4-FFF2-40B4-BE49-F238E27FC236}">
                    <a16:creationId xmlns:a16="http://schemas.microsoft.com/office/drawing/2014/main" id="{0A68A03D-2B01-4BCF-AA0C-1E39ACE6F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6777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EA9F7-52E9-4C5E-A960-33B736E7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D65AC-A4F9-4D8E-89BC-569E74786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saran~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302DB6-2259-4BF0-9AA4-9A8F7C8CD940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E4B28B-56CF-4E7A-868E-852F0E8E3194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1F45D5-581A-4AA4-96CA-734C51B66034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9" name="Picture 4" descr="Hasil gambar untuk kesehatan diy">
                <a:extLst>
                  <a:ext uri="{FF2B5EF4-FFF2-40B4-BE49-F238E27FC236}">
                    <a16:creationId xmlns:a16="http://schemas.microsoft.com/office/drawing/2014/main" id="{8FA96026-EF86-4ED1-A708-8A8A3225E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asil gambar untuk logo ugm">
                <a:extLst>
                  <a:ext uri="{FF2B5EF4-FFF2-40B4-BE49-F238E27FC236}">
                    <a16:creationId xmlns:a16="http://schemas.microsoft.com/office/drawing/2014/main" id="{3BF718E5-1030-4B8C-B4C4-6DF2C8E5D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7967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265" y="197062"/>
            <a:ext cx="11854397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Main Outcome of </a:t>
            </a:r>
            <a:r>
              <a:rPr lang="en-US" b="1" dirty="0" err="1">
                <a:solidFill>
                  <a:srgbClr val="002060"/>
                </a:solidFill>
              </a:rPr>
              <a:t>Universitas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Gadjah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Mada’s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Academic Health System: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D621B7-7C09-4753-83EC-EB000EEBD676}"/>
              </a:ext>
            </a:extLst>
          </p:cNvPr>
          <p:cNvGrpSpPr/>
          <p:nvPr/>
        </p:nvGrpSpPr>
        <p:grpSpPr>
          <a:xfrm>
            <a:off x="498024" y="1418997"/>
            <a:ext cx="7162800" cy="5225716"/>
            <a:chOff x="2590800" y="1001902"/>
            <a:chExt cx="7162800" cy="5225716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2590800" y="1046018"/>
            <a:ext cx="7162800" cy="515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3493168" y="1001902"/>
              <a:ext cx="914400" cy="914400"/>
            </a:xfrm>
            <a:prstGeom prst="ellipse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09210" y="2068702"/>
              <a:ext cx="914400" cy="914400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9210" y="3179618"/>
              <a:ext cx="914400" cy="9144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93168" y="4246418"/>
              <a:ext cx="914400" cy="9144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09210" y="5313218"/>
              <a:ext cx="914400" cy="9144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225DAF-EB76-44E9-B986-222D202CC985}"/>
              </a:ext>
            </a:extLst>
          </p:cNvPr>
          <p:cNvSpPr txBox="1"/>
          <p:nvPr/>
        </p:nvSpPr>
        <p:spPr>
          <a:xfrm>
            <a:off x="7391697" y="1418997"/>
            <a:ext cx="4030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Between university, academic hospital, and district health system.</a:t>
            </a:r>
          </a:p>
        </p:txBody>
      </p:sp>
    </p:spTree>
    <p:extLst>
      <p:ext uri="{BB962C8B-B14F-4D97-AF65-F5344CB8AC3E}">
        <p14:creationId xmlns:p14="http://schemas.microsoft.com/office/powerpoint/2010/main" val="235124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A999-4E8E-4D22-BDFB-DDC73C07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/>
              <a:t>Susunan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AHS FK UGM-RSUP Dr. </a:t>
            </a:r>
            <a:r>
              <a:rPr lang="en-US" sz="3600" dirty="0" err="1"/>
              <a:t>Sardjito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10161-815C-4A5D-A402-A33BE1F38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591" t="26609" r="25682" b="9911"/>
          <a:stretch/>
        </p:blipFill>
        <p:spPr>
          <a:xfrm>
            <a:off x="2881745" y="1690688"/>
            <a:ext cx="6428509" cy="43513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E54A76-4E7D-48A2-96BC-87904D130719}"/>
              </a:ext>
            </a:extLst>
          </p:cNvPr>
          <p:cNvGrpSpPr/>
          <p:nvPr/>
        </p:nvGrpSpPr>
        <p:grpSpPr>
          <a:xfrm>
            <a:off x="21" y="6371303"/>
            <a:ext cx="12192000" cy="497219"/>
            <a:chOff x="21" y="6371303"/>
            <a:chExt cx="12192000" cy="497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2EEF2-16B4-4762-95C5-F95E177D6E85}"/>
                </a:ext>
              </a:extLst>
            </p:cNvPr>
            <p:cNvSpPr/>
            <p:nvPr/>
          </p:nvSpPr>
          <p:spPr>
            <a:xfrm>
              <a:off x="21" y="6371303"/>
              <a:ext cx="12192000" cy="48669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4F0688-8952-45B5-B4EF-FFD7835E5681}"/>
                </a:ext>
              </a:extLst>
            </p:cNvPr>
            <p:cNvGrpSpPr/>
            <p:nvPr/>
          </p:nvGrpSpPr>
          <p:grpSpPr>
            <a:xfrm>
              <a:off x="11326761" y="6387345"/>
              <a:ext cx="865239" cy="481177"/>
              <a:chOff x="3463973" y="424292"/>
              <a:chExt cx="3380171" cy="1935403"/>
            </a:xfrm>
          </p:grpSpPr>
          <p:pic>
            <p:nvPicPr>
              <p:cNvPr id="8" name="Picture 4" descr="Hasil gambar untuk kesehatan diy">
                <a:extLst>
                  <a:ext uri="{FF2B5EF4-FFF2-40B4-BE49-F238E27FC236}">
                    <a16:creationId xmlns:a16="http://schemas.microsoft.com/office/drawing/2014/main" id="{0A8CB6AC-9307-48EF-AE6E-D6F84CC45A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374" y="424292"/>
                <a:ext cx="1444770" cy="193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asil gambar untuk logo ugm">
                <a:extLst>
                  <a:ext uri="{FF2B5EF4-FFF2-40B4-BE49-F238E27FC236}">
                    <a16:creationId xmlns:a16="http://schemas.microsoft.com/office/drawing/2014/main" id="{A29FA139-E396-4C30-B4E0-B15A46A19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73" y="424292"/>
                <a:ext cx="1935401" cy="193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74168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6ABB-F011-4A21-B02C-C8F24450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Komponen</a:t>
            </a:r>
            <a:r>
              <a:rPr lang="en-US" sz="4000" dirty="0"/>
              <a:t> Dewan </a:t>
            </a:r>
            <a:r>
              <a:rPr lang="en-US" sz="4000" dirty="0" err="1"/>
              <a:t>Penasehat</a:t>
            </a:r>
            <a:r>
              <a:rPr lang="en-US" sz="4000" dirty="0"/>
              <a:t>, Dewan </a:t>
            </a:r>
            <a:r>
              <a:rPr lang="en-US" sz="4000" dirty="0" err="1"/>
              <a:t>Direksi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Pengurus</a:t>
            </a:r>
            <a:r>
              <a:rPr lang="en-US" sz="4000" dirty="0"/>
              <a:t> </a:t>
            </a:r>
            <a:r>
              <a:rPr lang="en-US" sz="4000" dirty="0" err="1"/>
              <a:t>Harian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6009D3-EAC6-4630-959F-81A1265E9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17027"/>
              </p:ext>
            </p:extLst>
          </p:nvPr>
        </p:nvGraphicFramePr>
        <p:xfrm>
          <a:off x="838200" y="1825625"/>
          <a:ext cx="10515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05150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591122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9924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25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Dewan Penasehat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Advisory Board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6032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 Senat Fakultas Kedokteran UGM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32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 Dewan Pengawas RSUP Dr. Sardjito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60325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Memberikan arah kebijakan organisasi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 advis terkait kerja sama eksternal dan pengembangan organisasi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3495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9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Dewan Direksi (</a:t>
                      </a: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 of Director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Dekan Fakultas Kedokteran UGM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Utama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RSUP Dr. Sardjito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150495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Menentukan arah pengembangan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mengeksplorasi sumber pendanaan organisasi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8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Pelaksana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Fakultas Kedokteran UGM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dr. Teguh Aryandono, Sp.B(K)Onk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Budi Mulyono, Sp.PK(K)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Endro Basuki, Sp.BS.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 algn="just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menyusun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RENSTRA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bersama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menyusun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RAB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organisasi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berdasarkan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usulan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457200" marR="137795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0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374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6ABB-F011-4A21-B02C-C8F24450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99"/>
            <a:ext cx="10515600" cy="1325563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Dewan </a:t>
            </a:r>
            <a:r>
              <a:rPr lang="en-US" dirty="0" err="1"/>
              <a:t>Penasehat</a:t>
            </a:r>
            <a:r>
              <a:rPr lang="en-US" dirty="0"/>
              <a:t>, Dewan </a:t>
            </a:r>
            <a:r>
              <a:rPr lang="en-US" dirty="0" err="1"/>
              <a:t>Direksi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</a:t>
            </a:r>
            <a:r>
              <a:rPr lang="en-US" dirty="0" err="1"/>
              <a:t>Harian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6009D3-EAC6-4630-959F-81A1265E9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328319"/>
              </p:ext>
            </p:extLst>
          </p:nvPr>
        </p:nvGraphicFramePr>
        <p:xfrm>
          <a:off x="838200" y="1479262"/>
          <a:ext cx="10515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909">
                  <a:extLst>
                    <a:ext uri="{9D8B030D-6E8A-4147-A177-3AD203B41FA5}">
                      <a16:colId xmlns:a16="http://schemas.microsoft.com/office/drawing/2014/main" val="370515089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1059112230"/>
                    </a:ext>
                  </a:extLst>
                </a:gridCol>
                <a:gridCol w="5590309">
                  <a:extLst>
                    <a:ext uri="{9D8B030D-6E8A-4147-A177-3AD203B41FA5}">
                      <a16:colId xmlns:a16="http://schemas.microsoft.com/office/drawing/2014/main" val="199924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25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Sekretaris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Haryo Bismantara, MPH.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Amalia Setyati, Sp.A(K).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Mengelola dan mengkoordinasikan agenda kegiatan bidang organisasi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UGM – RSUP Dr. Sardjito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Mengelola website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UGM – RSUP Dr. Sardjito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Mendokumentasikan setiap kegiatan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</a:t>
                      </a:r>
                      <a:r>
                        <a:rPr lang="id-ID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antara Fakultas Kedokteran UGM - RSUP Dr. Sardjito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id-ID" sz="1400" i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9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Sekretariat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Triasih Widiawati, A.Md.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Heni Susiyati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150495"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Mengelola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kebutuhan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bidang-bidang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organisasi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UGM –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Mengkomunikasikan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kegiatan-kegiatan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koordinasi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UGM –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pihak-pihak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terkait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8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Bendahara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5049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Sie Keuangan Fakultas Kedokteran UGM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Bagian Akuntansi dan Verifikasi RSUP Dr. Sardjito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150495"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Menyusun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mengelola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RKAT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terkait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baik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itu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Fakultas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Kedokteran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UGM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maupun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Berkoordinasi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bidnag-bidang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organisasi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UGM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alokasi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cademic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ealth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d-ID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ystem 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RKAT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Fakultas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Kedokteran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UGM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Sardjito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0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1778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661-CBC5-4F0A-893A-9FEF7C5B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Pendidikan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72BB17-9D84-49A3-9D8E-9503930D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988020"/>
              </p:ext>
            </p:extLst>
          </p:nvPr>
        </p:nvGraphicFramePr>
        <p:xfrm>
          <a:off x="838200" y="1690688"/>
          <a:ext cx="105156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297884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97531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15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3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ndidikan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50495" algn="just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Koordinator: Wakil Dekan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idang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Akademik dan Kemahasiswaan FK UGM; Direktur SDM dan Pendidikan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Komite Koordinasi Pendidikan (Komkordik)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Koordinator Pendidikan Departemen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Ketua Program Studi Departemen Klinik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 PPDS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 Rotasi Klinik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 Rotasi Klinik Keperawatan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Sub-Bagian Diklit Medik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Sub-Bagian Diklit Keperawatan dan Non Medik RSUP Dr. Sardjito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50495" algn="just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belajar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mengajar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semua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berlangsung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Rumah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Sakit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Merancang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melaksanakan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inovasi-inovasi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bertujuan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meningkatkan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kualitas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pendidikan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berlangsung</a:t>
                      </a:r>
                      <a:endParaRPr lang="en-US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2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1724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661-CBC5-4F0A-893A-9FEF7C5B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6"/>
            <a:ext cx="10515600" cy="1325563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72BB17-9D84-49A3-9D8E-9503930D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821801"/>
              </p:ext>
            </p:extLst>
          </p:nvPr>
        </p:nvGraphicFramePr>
        <p:xfrm>
          <a:off x="838200" y="1482869"/>
          <a:ext cx="10515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509">
                  <a:extLst>
                    <a:ext uri="{9D8B030D-6E8A-4147-A177-3AD203B41FA5}">
                      <a16:colId xmlns:a16="http://schemas.microsoft.com/office/drawing/2014/main" val="2229788431"/>
                    </a:ext>
                  </a:extLst>
                </a:gridCol>
                <a:gridCol w="4772891">
                  <a:extLst>
                    <a:ext uri="{9D8B030D-6E8A-4147-A177-3AD203B41FA5}">
                      <a16:colId xmlns:a16="http://schemas.microsoft.com/office/drawing/2014/main" val="17197531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15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TANGGUNG JAWAB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3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Bidang Penelitian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6690">
                        <a:spcAft>
                          <a:spcPts val="0"/>
                        </a:spcAft>
                        <a:tabLst>
                          <a:tab pos="1986280" algn="l"/>
                        </a:tabLst>
                      </a:pPr>
                      <a:r>
                        <a:rPr lang="en-US" sz="14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Wakil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Dekan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Bidang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FK UGM;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SDM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Pendidikan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Sardjito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86690">
                        <a:spcAft>
                          <a:spcPts val="0"/>
                        </a:spcAft>
                        <a:tabLst>
                          <a:tab pos="1986280" algn="l"/>
                        </a:tabLst>
                      </a:pPr>
                      <a:r>
                        <a:rPr lang="en-US" sz="14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1400" b="1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 For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Epidemiology and </a:t>
                      </a:r>
                      <a:r>
                        <a:rPr lang="en-US" sz="1400" i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Biostatistic</a:t>
                      </a:r>
                      <a:r>
                        <a:rPr lang="en-US" sz="1400" i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Unit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FK UGM;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Pendidikan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(Unit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Sardjito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09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Koordinator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Departemen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FK UGM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09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Sub-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Diklit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Medik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Sardjito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09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Sub-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Diklit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Medik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RSUP Dr.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Sardjito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09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Laboratorium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Riset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Terpadu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099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Pusat Kajian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507365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86690">
                        <a:spcAft>
                          <a:spcPts val="0"/>
                        </a:spcAft>
                        <a:tabLst>
                          <a:tab pos="1871980" algn="l"/>
                        </a:tabLs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86690">
                        <a:spcAft>
                          <a:spcPts val="0"/>
                        </a:spcAft>
                        <a:tabLst>
                          <a:tab pos="1871980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Ditetapkan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inti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berasal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komite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pertimbangan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lain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ditentukan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kemudian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07365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penelitian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melibatkan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semua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pihak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Mengkoordinir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penelitian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bertujuan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meningkatkan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kualitas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pelayanan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ataupun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pengembangan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ilmu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137795" lvl="0" indent="-342900">
                        <a:spcAft>
                          <a:spcPts val="0"/>
                        </a:spcAft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Mengkoordinir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luaran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penelitian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berupa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melibatkan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semua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pihak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2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7113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2137</Words>
  <Application>Microsoft Office PowerPoint</Application>
  <PresentationFormat>Widescreen</PresentationFormat>
  <Paragraphs>424</Paragraphs>
  <Slides>31</Slides>
  <Notes>1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Bookman Old Style</vt:lpstr>
      <vt:lpstr>Calibri</vt:lpstr>
      <vt:lpstr>Calibri Light</vt:lpstr>
      <vt:lpstr>Courier New</vt:lpstr>
      <vt:lpstr>Footlight MT Light</vt:lpstr>
      <vt:lpstr>Helvetica</vt:lpstr>
      <vt:lpstr>Symbol</vt:lpstr>
      <vt:lpstr>Times New Roman</vt:lpstr>
      <vt:lpstr>Office Theme</vt:lpstr>
      <vt:lpstr>Pengembangan Rencana Strategis dan Program Kerja Academic Health System Universitas Gadjah Mada</vt:lpstr>
      <vt:lpstr>General Concept Academic Health System Universitas Gadjah Mada</vt:lpstr>
      <vt:lpstr>PowerPoint Presentation</vt:lpstr>
      <vt:lpstr>Main Outcome of Universitas Gadjah Mada’s Academic Health System:</vt:lpstr>
      <vt:lpstr>Susunan Organisasi AHS FK UGM-RSUP Dr. Sardjito</vt:lpstr>
      <vt:lpstr>Komponen Dewan Penasehat, Dewan Direksi, dan Pengurus Harian</vt:lpstr>
      <vt:lpstr>Komponen Dewan Penasehat, Dewan Direksi, dan Pengurus Harian</vt:lpstr>
      <vt:lpstr>Komponen Bidang Pendidikan</vt:lpstr>
      <vt:lpstr>Komponen Bidang Penelitian</vt:lpstr>
      <vt:lpstr>Komponen Bidang SDM dan Sarana Prasarana</vt:lpstr>
      <vt:lpstr>Komponen Bidang Pelayanan Strategis</vt:lpstr>
      <vt:lpstr>Rencana Pengembangan</vt:lpstr>
      <vt:lpstr>Pengembangan Renstra AHS FK UGM-RSS</vt:lpstr>
      <vt:lpstr>Pengembangan Mengacu pada Visi dan Misi AHS UGM</vt:lpstr>
      <vt:lpstr>Bidang Pengembangan AHS UGM</vt:lpstr>
      <vt:lpstr>Peta Strategi AHS UGM</vt:lpstr>
      <vt:lpstr>Langkah Kerja</vt:lpstr>
      <vt:lpstr>Step 1: Pengembangan Program Kerja per Bidang</vt:lpstr>
      <vt:lpstr>Step 1: Pengembangan Program Kerja per Bidang</vt:lpstr>
      <vt:lpstr>Step 1: Pengembangan Program Kerja per Bidang</vt:lpstr>
      <vt:lpstr>Step 1: Pengembangan Program Kerja per Bidang</vt:lpstr>
      <vt:lpstr>Step 1: Pengembangan Program Kerja per Bidang</vt:lpstr>
      <vt:lpstr>Draft Pengembangan Program Bidang Pendidikan</vt:lpstr>
      <vt:lpstr>Pengembangan Program Bidang Penelitian</vt:lpstr>
      <vt:lpstr>Draft Pengembangan Program Bidang SDM dan Sarana Prasarana</vt:lpstr>
      <vt:lpstr>Pengembangan Program Bidang Pelayanan Strategis</vt:lpstr>
      <vt:lpstr>Step 2: Pengembangan Indikator Keberhasilan Program</vt:lpstr>
      <vt:lpstr>Step 3a: Pengembangan Kebutuhan SDM</vt:lpstr>
      <vt:lpstr>Step 3b: Kebutuhan Sarana Prasarana/ Infrastruktur</vt:lpstr>
      <vt:lpstr>Step 4: Perencanaan Pendanaan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Haryo Bismantara</dc:creator>
  <cp:lastModifiedBy>Haryo Bismantara</cp:lastModifiedBy>
  <cp:revision>31</cp:revision>
  <dcterms:created xsi:type="dcterms:W3CDTF">2017-08-22T10:55:29Z</dcterms:created>
  <dcterms:modified xsi:type="dcterms:W3CDTF">2017-10-21T08:36:23Z</dcterms:modified>
</cp:coreProperties>
</file>